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80"/>
    <p:restoredTop sz="86410"/>
  </p:normalViewPr>
  <p:slideViewPr>
    <p:cSldViewPr>
      <p:cViewPr varScale="1">
        <p:scale>
          <a:sx n="80" d="100"/>
          <a:sy n="80" d="100"/>
        </p:scale>
        <p:origin x="-79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67D227-EF18-4CD1-A74B-CA003717647C}" type="datetimeFigureOut">
              <a:rPr lang="uk-UA" smtClean="0"/>
              <a:t>13.01.2016</a:t>
            </a:fld>
            <a:endParaRPr lang="uk-UA"/>
          </a:p>
        </p:txBody>
      </p:sp>
      <p:sp>
        <p:nvSpPr>
          <p:cNvPr id="4" name="Місце для зображення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Місце для нотаток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C9676E-8C77-449E-BC11-D85ADB6CFEA6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4662369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Livestock animals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/>
              <a:t>Livestock animals</a:t>
            </a:r>
          </a:p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48185859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Food and Labor </a:t>
            </a:r>
          </a:p>
          <a:p>
            <a:r>
              <a:rPr lang="en-US" smtClean="0"/>
              <a:t>Bos indicus type cows in Brazil.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/>
              <a:t>Food and Labor </a:t>
            </a:r>
          </a:p>
          <a:p>
            <a:r>
              <a:rPr lang="en-US" smtClean="0"/>
              <a:t>Bos indicus type cows in Brazil.</a:t>
            </a:r>
          </a:p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4221392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Food and Labor </a:t>
            </a:r>
          </a:p>
          <a:p>
            <a:r>
              <a:rPr lang="en-US" smtClean="0"/>
              <a:t>Bos indicus type cows in Brazil.</a:t>
            </a:r>
          </a:p>
          <a:p>
            <a:r>
              <a:rPr lang="en-US" smtClean="0"/>
              <a:t>Where do these types of cows usually live? Why do they look so different?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/>
              <a:t>Food and Labor </a:t>
            </a:r>
          </a:p>
          <a:p>
            <a:r>
              <a:rPr lang="en-US" smtClean="0"/>
              <a:t>Bos indicus type cows in Brazil.</a:t>
            </a:r>
          </a:p>
          <a:p>
            <a:r>
              <a:rPr lang="en-US" smtClean="0"/>
              <a:t>Where do these types of cows usually live? Why do they look so different?</a:t>
            </a:r>
          </a:p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3082619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Food and Fiber</a:t>
            </a:r>
          </a:p>
          <a:p>
            <a:r>
              <a:rPr lang="en-US" smtClean="0"/>
              <a:t>First food and fiber animal was the sheep(Ovis Aries) </a:t>
            </a:r>
          </a:p>
          <a:p>
            <a:r>
              <a:rPr lang="en-US" smtClean="0"/>
              <a:t>Reasons:</a:t>
            </a:r>
          </a:p>
          <a:p>
            <a:r>
              <a:rPr lang="en-US" smtClean="0"/>
              <a:t>They stay together, survive off poorer and marginal land, manageable size, low aggression, and versatile.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/>
              <a:t>Food and Fiber</a:t>
            </a:r>
          </a:p>
          <a:p>
            <a:r>
              <a:rPr lang="en-US" smtClean="0"/>
              <a:t>First food and fiber animal was the sheep(Ovis Aries) </a:t>
            </a:r>
          </a:p>
          <a:p>
            <a:r>
              <a:rPr lang="en-US" smtClean="0"/>
              <a:t>Reasons:</a:t>
            </a:r>
          </a:p>
          <a:p>
            <a:r>
              <a:rPr lang="en-US" smtClean="0"/>
              <a:t>They stay together, survive off poorer and marginal land, manageable size, low aggression, and versatile.</a:t>
            </a:r>
          </a:p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213520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New Zealand-North Island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/>
              <a:t>New Zealand-North Island</a:t>
            </a:r>
          </a:p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2251164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Origin of Ovis aries</a:t>
            </a:r>
          </a:p>
          <a:p>
            <a:r>
              <a:rPr lang="en-US" smtClean="0"/>
              <a:t>The Mouflon- a possible ancestor (scientists aren’t sure)</a:t>
            </a:r>
          </a:p>
          <a:p>
            <a:r>
              <a:rPr lang="en-US" smtClean="0"/>
              <a:t>Domesticated ~11,000 years ago in Mesopotamia(today’s Iraq).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/>
              <a:t>Origin of Ovis aries</a:t>
            </a:r>
          </a:p>
          <a:p>
            <a:r>
              <a:rPr lang="en-US" smtClean="0"/>
              <a:t>The Mouflon- a possible ancestor (scientists aren’t sure)</a:t>
            </a:r>
          </a:p>
          <a:p>
            <a:r>
              <a:rPr lang="en-US" smtClean="0"/>
              <a:t>Domesticated ~11,000 years ago in Mesopotamia(today’s Iraq).</a:t>
            </a:r>
          </a:p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713462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Origin of Ovis aries</a:t>
            </a:r>
          </a:p>
          <a:p>
            <a:r>
              <a:rPr lang="en-US" smtClean="0"/>
              <a:t>Dall Sheep- Ovis dallis</a:t>
            </a:r>
          </a:p>
          <a:p>
            <a:r>
              <a:rPr lang="en-US" smtClean="0"/>
              <a:t>Wild sheep native to NW North America</a:t>
            </a:r>
          </a:p>
          <a:p>
            <a:endParaRPr lang="en-US" smtClean="0"/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/>
              <a:t>Origin of Ovis aries</a:t>
            </a:r>
          </a:p>
          <a:p>
            <a:r>
              <a:rPr lang="en-US" smtClean="0"/>
              <a:t>Dall Sheep- Ovis dallis</a:t>
            </a:r>
          </a:p>
          <a:p>
            <a:r>
              <a:rPr lang="en-US" smtClean="0"/>
              <a:t>Wild sheep native to NW North America</a:t>
            </a:r>
          </a:p>
          <a:p>
            <a:endParaRPr lang="en-US" smtClean="0"/>
          </a:p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8131510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Origin of Ovis aries</a:t>
            </a:r>
          </a:p>
          <a:p>
            <a:r>
              <a:rPr lang="en-US" smtClean="0"/>
              <a:t>Big Horn Sheep</a:t>
            </a:r>
          </a:p>
          <a:p>
            <a:r>
              <a:rPr lang="en-US" smtClean="0"/>
              <a:t>Wild sheep native to NW North America</a:t>
            </a:r>
          </a:p>
          <a:p>
            <a:endParaRPr lang="en-US" smtClean="0"/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/>
              <a:t>Origin of Ovis aries</a:t>
            </a:r>
          </a:p>
          <a:p>
            <a:r>
              <a:rPr lang="en-US" smtClean="0"/>
              <a:t>Big Horn Sheep</a:t>
            </a:r>
          </a:p>
          <a:p>
            <a:r>
              <a:rPr lang="en-US" smtClean="0"/>
              <a:t>Wild sheep native to NW North America</a:t>
            </a:r>
          </a:p>
          <a:p>
            <a:endParaRPr lang="en-US" smtClean="0"/>
          </a:p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5773986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Dall Sheep on Beluga Point, AK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/>
              <a:t>Dall Sheep on Beluga Point, AK</a:t>
            </a:r>
          </a:p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2721726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Food and Labor </a:t>
            </a:r>
          </a:p>
          <a:p>
            <a:r>
              <a:rPr lang="en-US" smtClean="0"/>
              <a:t>Bovines: Bos taurus and Bos indicus</a:t>
            </a:r>
          </a:p>
          <a:p>
            <a:endParaRPr lang="en-US" smtClean="0"/>
          </a:p>
          <a:p>
            <a:endParaRPr lang="en-US" smtClean="0"/>
          </a:p>
          <a:p>
            <a:r>
              <a:rPr lang="en-US" smtClean="0"/>
              <a:t>c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/>
              <a:t>Food and Labor </a:t>
            </a:r>
          </a:p>
          <a:p>
            <a:r>
              <a:rPr lang="en-US" smtClean="0"/>
              <a:t>Bovines: Bos taurus and Bos indicus</a:t>
            </a:r>
          </a:p>
          <a:p>
            <a:endParaRPr lang="en-US" smtClean="0"/>
          </a:p>
          <a:p>
            <a:endParaRPr lang="en-US" smtClean="0"/>
          </a:p>
          <a:p>
            <a:r>
              <a:rPr lang="en-US" smtClean="0"/>
              <a:t>c</a:t>
            </a:r>
          </a:p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5070097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Food and Labor </a:t>
            </a:r>
          </a:p>
          <a:p>
            <a:r>
              <a:rPr lang="en-US" smtClean="0"/>
              <a:t>Bos indicus type cows in Brazil.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/>
              <a:t>Food and Labor </a:t>
            </a:r>
          </a:p>
          <a:p>
            <a:r>
              <a:rPr lang="en-US" smtClean="0"/>
              <a:t>Bos indicus type cows in Brazil.</a:t>
            </a:r>
          </a:p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9076426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 useBgFill="1">
        <p:nvSpPr>
          <p:cNvPr id="5" name="Rounded Rectangle 4"/>
          <p:cNvSpPr/>
          <p:nvPr/>
        </p:nvSpPr>
        <p:spPr>
          <a:xfrm>
            <a:off x="92075" y="101600"/>
            <a:ext cx="8959850" cy="6664325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712075" y="3136900"/>
            <a:ext cx="911225" cy="2074863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46088" y="3055938"/>
            <a:ext cx="6946900" cy="2244725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41338" y="4559300"/>
            <a:ext cx="6756400" cy="663575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39750" y="3140075"/>
            <a:ext cx="6759575" cy="207645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564B3C"/>
              </a:solidFill>
            </a:endParaRPr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688" y="4625975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fld id="{5D9180CA-F7D6-49C2-A7FC-A04644F0040D}" type="slidenum">
              <a:rPr lang="en-US">
                <a:solidFill>
                  <a:srgbClr val="93A299">
                    <a:lumMod val="50000"/>
                  </a:srgbClr>
                </a:solidFill>
              </a:rPr>
              <a:pPr>
                <a:defRPr/>
              </a:pPr>
              <a:t>‹№›</a:t>
            </a:fld>
            <a:endParaRPr lang="en-US">
              <a:solidFill>
                <a:srgbClr val="93A299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66441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F8A7B0-6B51-40B2-8D54-C2A531C091EC}" type="slidenum">
              <a:rPr lang="en-US">
                <a:solidFill>
                  <a:srgbClr val="564B3C"/>
                </a:solidFill>
              </a:rPr>
              <a:pPr>
                <a:defRPr/>
              </a:pPr>
              <a:t>‹№›</a:t>
            </a:fld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07873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61175" y="228600"/>
            <a:ext cx="1860550" cy="6122988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954838" y="350838"/>
            <a:ext cx="1673225" cy="5876925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564B3C"/>
              </a:solidFill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E036C3-A2E7-4E3C-B301-C8FF1A66C8E6}" type="slidenum">
              <a:rPr lang="en-US">
                <a:solidFill>
                  <a:srgbClr val="564B3C"/>
                </a:solidFill>
              </a:rPr>
              <a:pPr>
                <a:defRPr/>
              </a:pPr>
              <a:t>‹№›</a:t>
            </a:fld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30102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09600"/>
            <a:ext cx="73787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809625" y="2214563"/>
            <a:ext cx="7958138" cy="1863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09625" y="4230688"/>
            <a:ext cx="7958138" cy="18653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564B3C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05BF17-15A8-4B32-AAB5-C4168678152B}" type="slidenum">
              <a:rPr lang="en-US">
                <a:solidFill>
                  <a:srgbClr val="564B3C"/>
                </a:solidFill>
              </a:rPr>
              <a:pPr>
                <a:defRPr/>
              </a:pPr>
              <a:t>‹№›</a:t>
            </a:fld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55521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1743D0-8512-4A92-BB60-3AFDA53B7813}" type="slidenum">
              <a:rPr lang="en-US">
                <a:solidFill>
                  <a:srgbClr val="564B3C"/>
                </a:solidFill>
              </a:rPr>
              <a:pPr>
                <a:defRPr/>
              </a:pPr>
              <a:t>‹№›</a:t>
            </a:fld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18129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 useBgFill="1">
        <p:nvSpPr>
          <p:cNvPr id="5" name="Rounded Rectangle 4"/>
          <p:cNvSpPr/>
          <p:nvPr/>
        </p:nvSpPr>
        <p:spPr>
          <a:xfrm>
            <a:off x="92075" y="101600"/>
            <a:ext cx="8959850" cy="6664325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68325" y="3048000"/>
            <a:ext cx="8032750" cy="2244725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76275" y="4541838"/>
            <a:ext cx="7816850" cy="663575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76275" y="3124200"/>
            <a:ext cx="7816850" cy="2078038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564B3C"/>
              </a:solidFill>
            </a:endParaRPr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0F4E96-1EB6-41CB-8D36-32F8109A6259}" type="slidenum">
              <a:rPr lang="en-US">
                <a:solidFill>
                  <a:srgbClr val="564B3C"/>
                </a:solidFill>
              </a:rPr>
              <a:pPr>
                <a:defRPr/>
              </a:pPr>
              <a:t>‹№›</a:t>
            </a:fld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47038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564B3C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97D25A-4374-4A1A-B998-045A92C58E12}" type="slidenum">
              <a:rPr lang="en-US">
                <a:solidFill>
                  <a:srgbClr val="564B3C"/>
                </a:solidFill>
              </a:rPr>
              <a:pPr>
                <a:defRPr/>
              </a:pPr>
              <a:t>‹№›</a:t>
            </a:fld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5380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564B3C"/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9A175C-7A38-4955-9258-BD6E1F9F79AD}" type="slidenum">
              <a:rPr lang="en-US">
                <a:solidFill>
                  <a:srgbClr val="564B3C"/>
                </a:solidFill>
              </a:rPr>
              <a:pPr>
                <a:defRPr/>
              </a:pPr>
              <a:t>‹№›</a:t>
            </a:fld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55533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564B3C"/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FC95BF-155A-4CE1-A887-9B7D803DD3AE}" type="slidenum">
              <a:rPr lang="en-US">
                <a:solidFill>
                  <a:srgbClr val="564B3C"/>
                </a:solidFill>
              </a:rPr>
              <a:pPr>
                <a:defRPr/>
              </a:pPr>
              <a:t>‹№›</a:t>
            </a:fld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7536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 useBgFill="1">
        <p:nvSpPr>
          <p:cNvPr id="3" name="Rounded Rectangle 2"/>
          <p:cNvSpPr/>
          <p:nvPr/>
        </p:nvSpPr>
        <p:spPr>
          <a:xfrm>
            <a:off x="92075" y="101600"/>
            <a:ext cx="8959850" cy="6664325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564B3C"/>
              </a:solidFill>
            </a:endParaRP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EC8EA3-4274-49CC-8790-CC4F1DC98D1C}" type="slidenum">
              <a:rPr lang="en-US">
                <a:solidFill>
                  <a:srgbClr val="564B3C"/>
                </a:solidFill>
              </a:rPr>
              <a:pPr>
                <a:defRPr/>
              </a:pPr>
              <a:t>‹№›</a:t>
            </a:fld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35788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 useBgFill="1">
        <p:nvSpPr>
          <p:cNvPr id="6" name="Rounded Rectangle 5"/>
          <p:cNvSpPr/>
          <p:nvPr/>
        </p:nvSpPr>
        <p:spPr>
          <a:xfrm>
            <a:off x="92075" y="101600"/>
            <a:ext cx="8959850" cy="6664325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76275" y="1643063"/>
            <a:ext cx="2484438" cy="3233737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/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564B3C"/>
              </a:solidFill>
            </a:endParaRPr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0CA41-FF31-49A3-9849-B6CFFEF9348D}" type="slidenum">
              <a:rPr lang="en-US">
                <a:solidFill>
                  <a:srgbClr val="564B3C"/>
                </a:solidFill>
              </a:rPr>
              <a:pPr>
                <a:defRPr/>
              </a:pPr>
              <a:t>‹№›</a:t>
            </a:fld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63448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 useBgFill="1">
        <p:nvSpPr>
          <p:cNvPr id="6" name="Rounded Rectangle 5"/>
          <p:cNvSpPr/>
          <p:nvPr/>
        </p:nvSpPr>
        <p:spPr>
          <a:xfrm>
            <a:off x="92075" y="101600"/>
            <a:ext cx="8959850" cy="6664325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62000" y="5029200"/>
            <a:ext cx="7600950" cy="1203325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914400" y="5638800"/>
            <a:ext cx="7327900" cy="452438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04838" y="5075238"/>
            <a:ext cx="7947025" cy="1096962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564B3C"/>
              </a:solidFill>
            </a:endParaRPr>
          </a:p>
        </p:txBody>
      </p:sp>
      <p:sp>
        <p:nvSpPr>
          <p:cNvPr id="12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AB56CE-FE7B-4CA6-80A2-DCD1B193D857}" type="slidenum">
              <a:rPr lang="en-US">
                <a:solidFill>
                  <a:srgbClr val="564B3C"/>
                </a:solidFill>
              </a:rPr>
              <a:pPr>
                <a:defRPr/>
              </a:pPr>
              <a:t>‹№›</a:t>
            </a:fld>
            <a:endParaRPr lang="en-US">
              <a:solidFill>
                <a:srgbClr val="564B3C"/>
              </a:solidFill>
            </a:endParaRPr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05277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 useBgFill="1">
        <p:nvSpPr>
          <p:cNvPr id="7" name="Rounded Rectangle 6"/>
          <p:cNvSpPr/>
          <p:nvPr/>
        </p:nvSpPr>
        <p:spPr>
          <a:xfrm>
            <a:off x="92075" y="101600"/>
            <a:ext cx="8959850" cy="6664325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752600"/>
            <a:ext cx="8229600" cy="437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564B3C"/>
              </a:solidFill>
              <a:latin typeface="Times New Roman" pitchFamily="18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mtClean="0">
                <a:solidFill>
                  <a:srgbClr val="564B3C"/>
                </a:solidFill>
                <a:latin typeface="Times New Roman" pitchFamily="18" charset="0"/>
              </a:rPr>
              <a:t>www.sliderbase.com</a:t>
            </a:r>
            <a:endParaRPr lang="en-US">
              <a:solidFill>
                <a:srgbClr val="564B3C"/>
              </a:solidFill>
              <a:latin typeface="Times New Roman" pitchFamily="18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258AFB8-F69C-4EEB-A3B8-10340B291160}" type="slidenum">
              <a:rPr lang="en-US">
                <a:solidFill>
                  <a:srgbClr val="564B3C"/>
                </a:solidFill>
                <a:latin typeface="Times New Roman" pitchFamily="18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‹№›</a:t>
            </a:fld>
            <a:endParaRPr lang="en-US">
              <a:solidFill>
                <a:srgbClr val="564B3C"/>
              </a:solidFill>
              <a:latin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3063" y="373063"/>
            <a:ext cx="8380412" cy="1117600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5450" y="407988"/>
            <a:ext cx="8261350" cy="1039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1942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>
        <p:tmplLst>
          <p:tmpl lvl="1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2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3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4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5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</p:bldLst>
  </p:timing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500" kern="1200" cap="all">
          <a:solidFill>
            <a:srgbClr val="6B7D7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itchFamily="18" charset="0"/>
        </a:defRPr>
      </a:lvl9pPr>
    </p:titleStyle>
    <p:bodyStyle>
      <a:lvl1pPr marL="3429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39763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Arial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rtl="0" eaLnBrk="0" fontAlgn="base" hangingPunct="0">
        <a:spcBef>
          <a:spcPct val="20000"/>
        </a:spcBef>
        <a:spcAft>
          <a:spcPct val="0"/>
        </a:spcAft>
        <a:buClr>
          <a:srgbClr val="B5AE53"/>
        </a:buClr>
        <a:buFont typeface="Arial" charset="0"/>
        <a:buChar char="•"/>
        <a:defRPr kern="1200">
          <a:solidFill>
            <a:schemeClr val="tx2"/>
          </a:solidFill>
          <a:latin typeface="+mn-lt"/>
          <a:ea typeface="+mn-ea"/>
          <a:cs typeface="+mn-cs"/>
        </a:defRPr>
      </a:lvl3pPr>
      <a:lvl4pPr marL="1279525" indent="-228600" algn="l" rtl="0" eaLnBrk="0" fontAlgn="base" hangingPunct="0">
        <a:spcBef>
          <a:spcPct val="20000"/>
        </a:spcBef>
        <a:spcAft>
          <a:spcPct val="0"/>
        </a:spcAft>
        <a:buClr>
          <a:srgbClr val="848058"/>
        </a:buClr>
        <a:buFont typeface="Arial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163" indent="-228600" algn="l" rtl="0" eaLnBrk="0" fontAlgn="base" hangingPunct="0">
        <a:spcBef>
          <a:spcPct val="20000"/>
        </a:spcBef>
        <a:spcAft>
          <a:spcPct val="0"/>
        </a:spcAft>
        <a:buClr>
          <a:srgbClr val="E8B54D"/>
        </a:buClr>
        <a:buFont typeface="Arial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Livestock animals</a:t>
            </a:r>
            <a:endParaRPr lang="en-US" dirty="0"/>
          </a:p>
        </p:txBody>
      </p:sp>
      <p:pic>
        <p:nvPicPr>
          <p:cNvPr id="5017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7575" y="1676400"/>
            <a:ext cx="4951413" cy="494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3241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903288" y="381000"/>
            <a:ext cx="73787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accent1">
                    <a:lumMod val="75000"/>
                  </a:schemeClr>
                </a:solidFill>
              </a:rPr>
              <a:t>Food and Labor </a:t>
            </a:r>
          </a:p>
        </p:txBody>
      </p:sp>
      <p:sp>
        <p:nvSpPr>
          <p:cNvPr id="48131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465138" y="1752600"/>
            <a:ext cx="7958137" cy="762000"/>
          </a:xfrm>
        </p:spPr>
        <p:txBody>
          <a:bodyPr/>
          <a:lstStyle/>
          <a:p>
            <a:pPr marL="114300" indent="0" eaLnBrk="1" hangingPunct="1">
              <a:buFont typeface="Arial" charset="0"/>
              <a:buNone/>
              <a:defRPr/>
            </a:pPr>
            <a:r>
              <a:rPr lang="en-US" altLang="en-US" sz="2800" b="1" i="1" dirty="0" err="1" smtClean="0"/>
              <a:t>Bos</a:t>
            </a:r>
            <a:r>
              <a:rPr lang="en-US" altLang="en-US" sz="2800" b="1" i="1" dirty="0" smtClean="0"/>
              <a:t> </a:t>
            </a:r>
            <a:r>
              <a:rPr lang="en-US" altLang="en-US" sz="2800" b="1" i="1" dirty="0" err="1" smtClean="0"/>
              <a:t>indicus</a:t>
            </a:r>
            <a:r>
              <a:rPr lang="en-US" altLang="en-US" sz="2800" b="1" i="1" dirty="0" smtClean="0"/>
              <a:t> </a:t>
            </a:r>
            <a:r>
              <a:rPr lang="en-US" altLang="en-US" sz="2800" b="1" dirty="0" smtClean="0"/>
              <a:t>type cows in Brazil.</a:t>
            </a:r>
            <a:endParaRPr lang="en-US" altLang="en-US" sz="2800" b="1" i="1" dirty="0" smtClean="0"/>
          </a:p>
        </p:txBody>
      </p:sp>
      <p:pic>
        <p:nvPicPr>
          <p:cNvPr id="3074" name="Picture 2" descr="C:\Users\Megan\Pictures\Old pics\Brazil\m2.bmp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2362200"/>
            <a:ext cx="5664200" cy="4248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1646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903288" y="381000"/>
            <a:ext cx="73787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accent1">
                    <a:lumMod val="75000"/>
                  </a:schemeClr>
                </a:solidFill>
              </a:rPr>
              <a:t>Food and Labor </a:t>
            </a:r>
          </a:p>
        </p:txBody>
      </p:sp>
      <p:sp>
        <p:nvSpPr>
          <p:cNvPr id="48131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465139" y="1752600"/>
            <a:ext cx="3268662" cy="1066800"/>
          </a:xfrm>
        </p:spPr>
        <p:txBody>
          <a:bodyPr/>
          <a:lstStyle/>
          <a:p>
            <a:pPr marL="114300" indent="0" eaLnBrk="1" hangingPunct="1">
              <a:buFont typeface="Arial" charset="0"/>
              <a:buNone/>
              <a:defRPr/>
            </a:pPr>
            <a:r>
              <a:rPr lang="en-US" altLang="en-US" sz="2800" b="1" i="1" dirty="0" err="1" smtClean="0"/>
              <a:t>Bos</a:t>
            </a:r>
            <a:r>
              <a:rPr lang="en-US" altLang="en-US" sz="2800" b="1" i="1" dirty="0" smtClean="0"/>
              <a:t> </a:t>
            </a:r>
            <a:r>
              <a:rPr lang="en-US" altLang="en-US" sz="2800" b="1" i="1" dirty="0" err="1" smtClean="0"/>
              <a:t>indicus</a:t>
            </a:r>
            <a:r>
              <a:rPr lang="en-US" altLang="en-US" sz="2800" b="1" i="1" dirty="0" smtClean="0"/>
              <a:t> </a:t>
            </a:r>
            <a:r>
              <a:rPr lang="en-US" altLang="en-US" sz="2800" b="1" dirty="0" smtClean="0"/>
              <a:t>type cows in Brazil.</a:t>
            </a:r>
            <a:endParaRPr lang="en-US" altLang="en-US" sz="2800" b="1" i="1" dirty="0" smtClean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1724993"/>
            <a:ext cx="3257550" cy="488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4"/>
          <p:cNvSpPr txBox="1">
            <a:spLocks noChangeArrowheads="1"/>
          </p:cNvSpPr>
          <p:nvPr/>
        </p:nvSpPr>
        <p:spPr bwMode="auto">
          <a:xfrm>
            <a:off x="560712" y="3581400"/>
            <a:ext cx="451240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3976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AE53"/>
              </a:buClr>
              <a:buFont typeface="Arial" charset="0"/>
              <a:buChar char="•"/>
              <a:defRPr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7952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8058"/>
              </a:buClr>
              <a:buFont typeface="Arial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55416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19456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0" indent="0" eaLnBrk="1" hangingPunct="1">
              <a:buClr>
                <a:srgbClr val="93A299"/>
              </a:buClr>
              <a:buFont typeface="Arial" charset="0"/>
              <a:buNone/>
              <a:defRPr/>
            </a:pPr>
            <a:r>
              <a:rPr lang="en-US" altLang="en-US" sz="2800" b="1" i="1" dirty="0" smtClean="0">
                <a:solidFill>
                  <a:srgbClr val="564B3C"/>
                </a:solidFill>
              </a:rPr>
              <a:t>Where do these types of cows usually live? Why do they look so different?</a:t>
            </a:r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6029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903288" y="381000"/>
            <a:ext cx="73787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accent1">
                    <a:lumMod val="75000"/>
                  </a:schemeClr>
                </a:solidFill>
              </a:rPr>
              <a:t>Food and Fiber</a:t>
            </a:r>
          </a:p>
        </p:txBody>
      </p:sp>
      <p:sp>
        <p:nvSpPr>
          <p:cNvPr id="54275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35125"/>
            <a:ext cx="7958138" cy="1108075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First food and fiber animal was the </a:t>
            </a:r>
            <a:r>
              <a:rPr lang="en-US" altLang="en-US" b="1" dirty="0" smtClean="0"/>
              <a:t>sheep</a:t>
            </a:r>
            <a:r>
              <a:rPr lang="en-US" altLang="en-US" i="1" dirty="0" smtClean="0"/>
              <a:t>(</a:t>
            </a:r>
            <a:r>
              <a:rPr lang="en-US" altLang="en-US" i="1" dirty="0" err="1" smtClean="0"/>
              <a:t>Ovis</a:t>
            </a:r>
            <a:r>
              <a:rPr lang="en-US" altLang="en-US" i="1" dirty="0" smtClean="0"/>
              <a:t> Aries)</a:t>
            </a:r>
            <a:r>
              <a:rPr lang="en-US" altLang="en-US" dirty="0" smtClean="0"/>
              <a:t> </a:t>
            </a:r>
          </a:p>
          <a:p>
            <a:pPr eaLnBrk="1" hangingPunct="1"/>
            <a:r>
              <a:rPr lang="en-US" altLang="en-US" b="1" i="1" dirty="0" smtClean="0"/>
              <a:t>Reasons</a:t>
            </a:r>
            <a:r>
              <a:rPr lang="en-US" altLang="en-US" dirty="0" smtClean="0"/>
              <a:t>:</a:t>
            </a:r>
          </a:p>
        </p:txBody>
      </p:sp>
      <p:pic>
        <p:nvPicPr>
          <p:cNvPr id="54276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3962400"/>
            <a:ext cx="3870325" cy="254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277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4413" y="3970338"/>
            <a:ext cx="3430587" cy="256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44285" y="2717742"/>
            <a:ext cx="8077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228600" fontAlgn="base">
              <a:spcBef>
                <a:spcPct val="20000"/>
              </a:spcBef>
              <a:spcAft>
                <a:spcPct val="0"/>
              </a:spcAft>
              <a:buClr>
                <a:srgbClr val="93A299"/>
              </a:buClr>
              <a:buFont typeface="Arial" charset="0"/>
              <a:buChar char="•"/>
            </a:pPr>
            <a:r>
              <a:rPr lang="en-US" altLang="en-US" sz="2400" dirty="0">
                <a:solidFill>
                  <a:srgbClr val="564B3C"/>
                </a:solidFill>
                <a:cs typeface="Arial" charset="0"/>
              </a:rPr>
              <a:t>They stay together, survive off poorer and marginal land, manageable size, low aggression, and versatile.</a:t>
            </a:r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4523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C:\Users\Megan\Pictures\Old pics\New Zealand\NZ 07 farewell spit\NZ 07 farewell spit 00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813" y="995363"/>
            <a:ext cx="7470775" cy="560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299" name="TextBox 3"/>
          <p:cNvSpPr txBox="1">
            <a:spLocks noChangeArrowheads="1"/>
          </p:cNvSpPr>
          <p:nvPr/>
        </p:nvSpPr>
        <p:spPr bwMode="auto">
          <a:xfrm>
            <a:off x="762000" y="533400"/>
            <a:ext cx="7772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charset="0"/>
              <a:buChar char="•"/>
              <a:defRPr sz="2400">
                <a:solidFill>
                  <a:schemeClr val="tx2"/>
                </a:solidFill>
                <a:latin typeface="Century Gothic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Font typeface="Arial" charset="0"/>
              <a:buChar char="•"/>
              <a:defRPr sz="2000">
                <a:solidFill>
                  <a:schemeClr val="tx2"/>
                </a:solidFill>
                <a:latin typeface="Century Gothic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B5AE53"/>
              </a:buClr>
              <a:buFont typeface="Arial" charset="0"/>
              <a:buChar char="•"/>
              <a:defRPr>
                <a:solidFill>
                  <a:schemeClr val="tx2"/>
                </a:solidFill>
                <a:latin typeface="Century Gothic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848058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E8B54D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altLang="en-US">
                <a:solidFill>
                  <a:prstClr val="black"/>
                </a:solidFill>
                <a:latin typeface="Times New Roman" pitchFamily="18" charset="0"/>
                <a:cs typeface="Arial" charset="0"/>
              </a:rPr>
              <a:t>New Zealand-North Island</a:t>
            </a:r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6949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extBox 3"/>
          <p:cNvSpPr txBox="1">
            <a:spLocks noChangeArrowheads="1"/>
          </p:cNvSpPr>
          <p:nvPr/>
        </p:nvSpPr>
        <p:spPr bwMode="auto">
          <a:xfrm>
            <a:off x="661988" y="533400"/>
            <a:ext cx="77724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charset="0"/>
              <a:buChar char="•"/>
              <a:defRPr sz="2400">
                <a:solidFill>
                  <a:schemeClr val="tx2"/>
                </a:solidFill>
                <a:latin typeface="Century Gothic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Font typeface="Arial" charset="0"/>
              <a:buChar char="•"/>
              <a:defRPr sz="2000">
                <a:solidFill>
                  <a:schemeClr val="tx2"/>
                </a:solidFill>
                <a:latin typeface="Century Gothic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B5AE53"/>
              </a:buClr>
              <a:buFont typeface="Arial" charset="0"/>
              <a:buChar char="•"/>
              <a:defRPr>
                <a:solidFill>
                  <a:schemeClr val="tx2"/>
                </a:solidFill>
                <a:latin typeface="Century Gothic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848058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E8B54D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altLang="en-US" sz="3600">
                <a:solidFill>
                  <a:prstClr val="black"/>
                </a:solidFill>
                <a:latin typeface="Times New Roman" pitchFamily="18" charset="0"/>
                <a:cs typeface="Arial" charset="0"/>
              </a:rPr>
              <a:t>Origin of </a:t>
            </a:r>
            <a:r>
              <a:rPr lang="en-US" altLang="en-US" sz="3600" i="1">
                <a:solidFill>
                  <a:prstClr val="black"/>
                </a:solidFill>
                <a:latin typeface="Times New Roman" pitchFamily="18" charset="0"/>
                <a:cs typeface="Arial" charset="0"/>
              </a:rPr>
              <a:t>Ovis aries</a:t>
            </a:r>
            <a:endParaRPr lang="en-US" altLang="en-US" sz="3600">
              <a:solidFill>
                <a:prstClr val="black"/>
              </a:solidFill>
              <a:latin typeface="Times New Roman" pitchFamily="18" charset="0"/>
              <a:cs typeface="Arial" charset="0"/>
            </a:endParaRPr>
          </a:p>
        </p:txBody>
      </p:sp>
      <p:pic>
        <p:nvPicPr>
          <p:cNvPr id="563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5900" y="2514600"/>
            <a:ext cx="6248400" cy="416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04800" y="1600200"/>
            <a:ext cx="8610600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dirty="0">
                <a:solidFill>
                  <a:prstClr val="black"/>
                </a:solidFill>
                <a:latin typeface="Times New Roman" pitchFamily="18" charset="0"/>
              </a:rPr>
              <a:t>The </a:t>
            </a:r>
            <a:r>
              <a:rPr lang="en-US" sz="2400" dirty="0" err="1">
                <a:solidFill>
                  <a:prstClr val="black"/>
                </a:solidFill>
                <a:latin typeface="Times New Roman" pitchFamily="18" charset="0"/>
              </a:rPr>
              <a:t>Mouflon</a:t>
            </a:r>
            <a:r>
              <a:rPr lang="en-US" sz="2400" dirty="0">
                <a:solidFill>
                  <a:prstClr val="black"/>
                </a:solidFill>
                <a:latin typeface="Times New Roman" pitchFamily="18" charset="0"/>
              </a:rPr>
              <a:t>-</a:t>
            </a:r>
            <a:r>
              <a:rPr lang="en-US" sz="2400" i="1" dirty="0">
                <a:solidFill>
                  <a:prstClr val="black"/>
                </a:solidFill>
                <a:latin typeface="Times New Roman" pitchFamily="18" charset="0"/>
              </a:rPr>
              <a:t> a possible ancestor (scientists aren’t sure)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prstClr val="black"/>
                </a:solidFill>
                <a:latin typeface="Times New Roman" pitchFamily="18" charset="0"/>
              </a:rPr>
              <a:t>Domesticated ~11,000 years ago in </a:t>
            </a:r>
            <a:r>
              <a:rPr lang="en-US" altLang="en-US" sz="2400" dirty="0">
                <a:solidFill>
                  <a:prstClr val="black"/>
                </a:solidFill>
                <a:latin typeface="Times New Roman" pitchFamily="18" charset="0"/>
              </a:rPr>
              <a:t>Mesopotamia(today’s Iraq).</a:t>
            </a:r>
            <a:endParaRPr lang="en-US" sz="2400" dirty="0">
              <a:solidFill>
                <a:prstClr val="black"/>
              </a:solidFill>
              <a:latin typeface="Times New Roman" pitchFamily="18" charset="0"/>
            </a:endParaRPr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1357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extBox 3"/>
          <p:cNvSpPr txBox="1">
            <a:spLocks noChangeArrowheads="1"/>
          </p:cNvSpPr>
          <p:nvPr/>
        </p:nvSpPr>
        <p:spPr bwMode="auto">
          <a:xfrm>
            <a:off x="661988" y="533400"/>
            <a:ext cx="77724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charset="0"/>
              <a:buChar char="•"/>
              <a:defRPr sz="2400">
                <a:solidFill>
                  <a:schemeClr val="tx2"/>
                </a:solidFill>
                <a:latin typeface="Century Gothic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Font typeface="Arial" charset="0"/>
              <a:buChar char="•"/>
              <a:defRPr sz="2000">
                <a:solidFill>
                  <a:schemeClr val="tx2"/>
                </a:solidFill>
                <a:latin typeface="Century Gothic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B5AE53"/>
              </a:buClr>
              <a:buFont typeface="Arial" charset="0"/>
              <a:buChar char="•"/>
              <a:defRPr>
                <a:solidFill>
                  <a:schemeClr val="tx2"/>
                </a:solidFill>
                <a:latin typeface="Century Gothic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848058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E8B54D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altLang="en-US" sz="3600" dirty="0">
                <a:solidFill>
                  <a:prstClr val="black"/>
                </a:solidFill>
                <a:latin typeface="Times New Roman" pitchFamily="18" charset="0"/>
                <a:cs typeface="Arial" charset="0"/>
              </a:rPr>
              <a:t>Origin of </a:t>
            </a:r>
            <a:r>
              <a:rPr lang="en-US" altLang="en-US" sz="3600" i="1" dirty="0" err="1">
                <a:solidFill>
                  <a:prstClr val="black"/>
                </a:solidFill>
                <a:latin typeface="Times New Roman" pitchFamily="18" charset="0"/>
                <a:cs typeface="Arial" charset="0"/>
              </a:rPr>
              <a:t>Ovis</a:t>
            </a:r>
            <a:r>
              <a:rPr lang="en-US" altLang="en-US" sz="3600" i="1" dirty="0">
                <a:solidFill>
                  <a:prstClr val="black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altLang="en-US" sz="3600" i="1" dirty="0" err="1">
                <a:solidFill>
                  <a:prstClr val="black"/>
                </a:solidFill>
                <a:latin typeface="Times New Roman" pitchFamily="18" charset="0"/>
                <a:cs typeface="Arial" charset="0"/>
              </a:rPr>
              <a:t>aries</a:t>
            </a:r>
            <a:endParaRPr lang="en-US" altLang="en-US" sz="3600" dirty="0">
              <a:solidFill>
                <a:prstClr val="black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33400" y="1639888"/>
            <a:ext cx="7731125" cy="1384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sz="2800" dirty="0" err="1">
                <a:solidFill>
                  <a:prstClr val="black"/>
                </a:solidFill>
                <a:latin typeface="Times New Roman" pitchFamily="18" charset="0"/>
              </a:rPr>
              <a:t>Dall</a:t>
            </a:r>
            <a:r>
              <a:rPr lang="en-US" sz="2800" dirty="0">
                <a:solidFill>
                  <a:prstClr val="black"/>
                </a:solidFill>
                <a:latin typeface="Times New Roman" pitchFamily="18" charset="0"/>
              </a:rPr>
              <a:t> Sheep- </a:t>
            </a:r>
            <a:r>
              <a:rPr lang="en-US" sz="2800" i="1" dirty="0" err="1">
                <a:solidFill>
                  <a:prstClr val="black"/>
                </a:solidFill>
                <a:latin typeface="Times New Roman" pitchFamily="18" charset="0"/>
              </a:rPr>
              <a:t>Ovis</a:t>
            </a:r>
            <a:r>
              <a:rPr lang="en-US" sz="2800" i="1" dirty="0">
                <a:solidFill>
                  <a:prstClr val="black"/>
                </a:solidFill>
                <a:latin typeface="Times New Roman" pitchFamily="18" charset="0"/>
              </a:rPr>
              <a:t> </a:t>
            </a:r>
            <a:r>
              <a:rPr lang="en-US" sz="2800" i="1" dirty="0" err="1">
                <a:solidFill>
                  <a:prstClr val="black"/>
                </a:solidFill>
                <a:latin typeface="Times New Roman" pitchFamily="18" charset="0"/>
              </a:rPr>
              <a:t>dallis</a:t>
            </a:r>
            <a:endParaRPr lang="en-US" sz="2800" i="1" dirty="0">
              <a:solidFill>
                <a:prstClr val="black"/>
              </a:solidFill>
              <a:latin typeface="Times New Roman" pitchFamily="18" charset="0"/>
            </a:endParaRP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solidFill>
                  <a:prstClr val="black"/>
                </a:solidFill>
                <a:latin typeface="Times New Roman" pitchFamily="18" charset="0"/>
              </a:rPr>
              <a:t>Wild sheep native to NW North America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dirty="0">
              <a:solidFill>
                <a:prstClr val="black"/>
              </a:solidFill>
              <a:latin typeface="Times New Roman" pitchFamily="18" charset="0"/>
            </a:endParaRPr>
          </a:p>
        </p:txBody>
      </p:sp>
      <p:pic>
        <p:nvPicPr>
          <p:cNvPr id="5734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343400"/>
            <a:ext cx="3429000" cy="228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4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8100" y="3024188"/>
            <a:ext cx="4797425" cy="3603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9948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extBox 3"/>
          <p:cNvSpPr txBox="1">
            <a:spLocks noChangeArrowheads="1"/>
          </p:cNvSpPr>
          <p:nvPr/>
        </p:nvSpPr>
        <p:spPr bwMode="auto">
          <a:xfrm>
            <a:off x="661988" y="533400"/>
            <a:ext cx="77724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charset="0"/>
              <a:buChar char="•"/>
              <a:defRPr sz="2400">
                <a:solidFill>
                  <a:schemeClr val="tx2"/>
                </a:solidFill>
                <a:latin typeface="Century Gothic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Font typeface="Arial" charset="0"/>
              <a:buChar char="•"/>
              <a:defRPr sz="2000">
                <a:solidFill>
                  <a:schemeClr val="tx2"/>
                </a:solidFill>
                <a:latin typeface="Century Gothic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B5AE53"/>
              </a:buClr>
              <a:buFont typeface="Arial" charset="0"/>
              <a:buChar char="•"/>
              <a:defRPr>
                <a:solidFill>
                  <a:schemeClr val="tx2"/>
                </a:solidFill>
                <a:latin typeface="Century Gothic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848058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E8B54D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altLang="en-US" sz="3600" dirty="0">
                <a:solidFill>
                  <a:prstClr val="black"/>
                </a:solidFill>
                <a:latin typeface="Times New Roman" pitchFamily="18" charset="0"/>
                <a:cs typeface="Arial" charset="0"/>
              </a:rPr>
              <a:t>Origin of </a:t>
            </a:r>
            <a:r>
              <a:rPr lang="en-US" altLang="en-US" sz="3600" i="1" dirty="0" err="1">
                <a:solidFill>
                  <a:prstClr val="black"/>
                </a:solidFill>
                <a:latin typeface="Times New Roman" pitchFamily="18" charset="0"/>
                <a:cs typeface="Arial" charset="0"/>
              </a:rPr>
              <a:t>Ovis</a:t>
            </a:r>
            <a:r>
              <a:rPr lang="en-US" altLang="en-US" sz="3600" i="1" dirty="0">
                <a:solidFill>
                  <a:prstClr val="black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altLang="en-US" sz="3600" i="1" dirty="0" err="1">
                <a:solidFill>
                  <a:prstClr val="black"/>
                </a:solidFill>
                <a:latin typeface="Times New Roman" pitchFamily="18" charset="0"/>
                <a:cs typeface="Arial" charset="0"/>
              </a:rPr>
              <a:t>aries</a:t>
            </a:r>
            <a:endParaRPr lang="en-US" altLang="en-US" sz="3600" dirty="0">
              <a:solidFill>
                <a:prstClr val="black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33400" y="1639888"/>
            <a:ext cx="7731125" cy="138499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solidFill>
                  <a:prstClr val="black"/>
                </a:solidFill>
                <a:latin typeface="Times New Roman" pitchFamily="18" charset="0"/>
              </a:rPr>
              <a:t>Big Horn Sheep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solidFill>
                  <a:prstClr val="black"/>
                </a:solidFill>
                <a:latin typeface="Times New Roman" pitchFamily="18" charset="0"/>
              </a:rPr>
              <a:t>Wild sheep native to NW North America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dirty="0">
              <a:solidFill>
                <a:prstClr val="black"/>
              </a:solidFill>
              <a:latin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505200"/>
            <a:ext cx="4743450" cy="316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829086"/>
            <a:ext cx="28575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3843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extBox 3"/>
          <p:cNvSpPr txBox="1">
            <a:spLocks noChangeArrowheads="1"/>
          </p:cNvSpPr>
          <p:nvPr/>
        </p:nvSpPr>
        <p:spPr bwMode="auto">
          <a:xfrm>
            <a:off x="661988" y="381000"/>
            <a:ext cx="77724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charset="0"/>
              <a:buChar char="•"/>
              <a:defRPr sz="2400">
                <a:solidFill>
                  <a:schemeClr val="tx2"/>
                </a:solidFill>
                <a:latin typeface="Century Gothic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Font typeface="Arial" charset="0"/>
              <a:buChar char="•"/>
              <a:defRPr sz="2000">
                <a:solidFill>
                  <a:schemeClr val="tx2"/>
                </a:solidFill>
                <a:latin typeface="Century Gothic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B5AE53"/>
              </a:buClr>
              <a:buFont typeface="Arial" charset="0"/>
              <a:buChar char="•"/>
              <a:defRPr>
                <a:solidFill>
                  <a:schemeClr val="tx2"/>
                </a:solidFill>
                <a:latin typeface="Century Gothic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848058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E8B54D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altLang="en-US" sz="3600">
                <a:solidFill>
                  <a:prstClr val="black"/>
                </a:solidFill>
                <a:latin typeface="Times New Roman" pitchFamily="18" charset="0"/>
                <a:cs typeface="Arial" charset="0"/>
              </a:rPr>
              <a:t>Dall Sheep on Beluga Point, AK</a:t>
            </a:r>
          </a:p>
        </p:txBody>
      </p:sp>
      <p:pic>
        <p:nvPicPr>
          <p:cNvPr id="5837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0613" y="1449388"/>
            <a:ext cx="6913562" cy="5187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6424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903288" y="381000"/>
            <a:ext cx="73787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accent1">
                    <a:lumMod val="75000"/>
                  </a:schemeClr>
                </a:solidFill>
              </a:rPr>
              <a:t>Food and Labor </a:t>
            </a:r>
          </a:p>
        </p:txBody>
      </p:sp>
      <p:sp>
        <p:nvSpPr>
          <p:cNvPr id="48131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465138" y="1752600"/>
            <a:ext cx="7958137" cy="6858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en-US" sz="2800" b="1" dirty="0" smtClean="0"/>
              <a:t>Bovines: </a:t>
            </a:r>
            <a:r>
              <a:rPr lang="en-US" altLang="en-US" sz="2800" b="1" i="1" dirty="0" err="1" smtClean="0"/>
              <a:t>Bos</a:t>
            </a:r>
            <a:r>
              <a:rPr lang="en-US" altLang="en-US" sz="2800" b="1" i="1" dirty="0" smtClean="0"/>
              <a:t> </a:t>
            </a:r>
            <a:r>
              <a:rPr lang="en-US" altLang="en-US" sz="2800" b="1" i="1" dirty="0" err="1" smtClean="0"/>
              <a:t>taurus</a:t>
            </a:r>
            <a:r>
              <a:rPr lang="en-US" altLang="en-US" sz="2800" b="1" i="1" dirty="0" smtClean="0"/>
              <a:t> </a:t>
            </a:r>
            <a:r>
              <a:rPr lang="en-US" altLang="en-US" sz="2800" b="1" dirty="0" smtClean="0"/>
              <a:t>and </a:t>
            </a:r>
            <a:r>
              <a:rPr lang="en-US" altLang="en-US" sz="2800" b="1" i="1" dirty="0" err="1" smtClean="0"/>
              <a:t>Bos</a:t>
            </a:r>
            <a:r>
              <a:rPr lang="en-US" altLang="en-US" sz="2800" b="1" i="1" dirty="0" smtClean="0"/>
              <a:t> </a:t>
            </a:r>
            <a:r>
              <a:rPr lang="en-US" altLang="en-US" sz="2800" b="1" i="1" dirty="0" err="1" smtClean="0"/>
              <a:t>indicus</a:t>
            </a:r>
            <a:endParaRPr lang="en-US" altLang="en-US" sz="2800" b="1" dirty="0" smtClean="0"/>
          </a:p>
          <a:p>
            <a:pPr marL="114300" indent="0" eaLnBrk="1" hangingPunct="1">
              <a:buFont typeface="Arial" charset="0"/>
              <a:buNone/>
              <a:defRPr/>
            </a:pPr>
            <a:endParaRPr lang="en-US" altLang="en-US" sz="2800" b="1" dirty="0" smtClean="0"/>
          </a:p>
          <a:p>
            <a:pPr marL="114300" indent="0" eaLnBrk="1" hangingPunct="1">
              <a:buNone/>
              <a:defRPr/>
            </a:pPr>
            <a:endParaRPr lang="en-US" altLang="en-US" sz="2800" b="1" dirty="0" smtClean="0"/>
          </a:p>
          <a:p>
            <a:pPr marL="114300" indent="0" eaLnBrk="1" hangingPunct="1">
              <a:buFont typeface="Arial" charset="0"/>
              <a:buNone/>
              <a:defRPr/>
            </a:pPr>
            <a:r>
              <a:rPr lang="en-US" altLang="en-US" sz="2800" b="1" dirty="0" smtClean="0"/>
              <a:t>c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200400"/>
            <a:ext cx="4762500" cy="317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4793" y="3560429"/>
            <a:ext cx="3694408" cy="26784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0934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903288" y="381000"/>
            <a:ext cx="73787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accent1">
                    <a:lumMod val="75000"/>
                  </a:schemeClr>
                </a:solidFill>
              </a:rPr>
              <a:t>Food and Labor </a:t>
            </a:r>
          </a:p>
        </p:txBody>
      </p:sp>
      <p:sp>
        <p:nvSpPr>
          <p:cNvPr id="48131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465138" y="1752600"/>
            <a:ext cx="7958137" cy="762000"/>
          </a:xfrm>
        </p:spPr>
        <p:txBody>
          <a:bodyPr/>
          <a:lstStyle/>
          <a:p>
            <a:pPr marL="114300" indent="0" eaLnBrk="1" hangingPunct="1">
              <a:buFont typeface="Arial" charset="0"/>
              <a:buNone/>
              <a:defRPr/>
            </a:pPr>
            <a:r>
              <a:rPr lang="en-US" altLang="en-US" sz="2800" b="1" i="1" dirty="0" err="1" smtClean="0"/>
              <a:t>Bos</a:t>
            </a:r>
            <a:r>
              <a:rPr lang="en-US" altLang="en-US" sz="2800" b="1" i="1" dirty="0" smtClean="0"/>
              <a:t> </a:t>
            </a:r>
            <a:r>
              <a:rPr lang="en-US" altLang="en-US" sz="2800" b="1" i="1" dirty="0" err="1" smtClean="0"/>
              <a:t>indicus</a:t>
            </a:r>
            <a:r>
              <a:rPr lang="en-US" altLang="en-US" sz="2800" b="1" i="1" dirty="0" smtClean="0"/>
              <a:t> </a:t>
            </a:r>
            <a:r>
              <a:rPr lang="en-US" altLang="en-US" sz="2800" b="1" dirty="0" smtClean="0"/>
              <a:t>type cows in Brazil.</a:t>
            </a:r>
            <a:endParaRPr lang="en-US" altLang="en-US" sz="2800" b="1" i="1" dirty="0" smtClean="0"/>
          </a:p>
        </p:txBody>
      </p:sp>
      <p:pic>
        <p:nvPicPr>
          <p:cNvPr id="2050" name="Picture 2" descr="C:\Users\Megan\Pictures\Old pics\Brazil\m_8a35181ed719ddf33a09191fb4e37b3c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657600"/>
            <a:ext cx="4038600" cy="3017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Megan\Pictures\Old pics\Brazil\l_a9f72ce8fe22a69b2c69c0acd442a56b (1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3210341"/>
            <a:ext cx="4629395" cy="3464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1620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othecary">
  <a:themeElements>
    <a:clrScheme name="Custom 1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002060"/>
      </a:hlink>
      <a:folHlink>
        <a:srgbClr val="B2B2B2"/>
      </a:folHlink>
    </a:clrScheme>
    <a:fontScheme name="Custom 2">
      <a:majorFont>
        <a:latin typeface="Book Antiqua"/>
        <a:ea typeface=""/>
        <a:cs typeface=""/>
      </a:majorFont>
      <a:minorFont>
        <a:latin typeface="Book Antiqua"/>
        <a:ea typeface=""/>
        <a:cs typeface=""/>
      </a:minorFont>
    </a:fontScheme>
    <a:fmtScheme name="Apothecary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479</Words>
  <Application>Microsoft Office PowerPoint</Application>
  <PresentationFormat>Екран (4:3)</PresentationFormat>
  <Paragraphs>95</Paragraphs>
  <Slides>11</Slides>
  <Notes>11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11</vt:i4>
      </vt:variant>
    </vt:vector>
  </HeadingPairs>
  <TitlesOfParts>
    <vt:vector size="12" baseType="lpstr">
      <vt:lpstr>Apothecary</vt:lpstr>
      <vt:lpstr>Livestock animals</vt:lpstr>
      <vt:lpstr>Food and Fiber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Food and Labor </vt:lpstr>
      <vt:lpstr>Food and Labor </vt:lpstr>
      <vt:lpstr>Food and Labor </vt:lpstr>
      <vt:lpstr>Food and Labor 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Livestock animals</dc:title>
  <dc:creator>owner</dc:creator>
  <cp:lastModifiedBy>LEGION2</cp:lastModifiedBy>
  <cp:revision>3</cp:revision>
  <dcterms:created xsi:type="dcterms:W3CDTF">2014-02-07T18:03:45Z</dcterms:created>
  <dcterms:modified xsi:type="dcterms:W3CDTF">2016-01-13T09:04:11Z</dcterms:modified>
</cp:coreProperties>
</file>