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29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0"/>
    <p:restoredTop sz="86410"/>
  </p:normalViewPr>
  <p:slideViewPr>
    <p:cSldViewPr>
      <p:cViewPr varScale="1">
        <p:scale>
          <a:sx n="80" d="100"/>
          <a:sy n="80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8173F-5B17-459D-9648-B45CD6BDB609}" type="datetimeFigureOut">
              <a:rPr lang="en-US" smtClean="0"/>
              <a:t>1/13/2016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5B9CE-CC54-4040-AC02-DAED8847B338}" type="slidenum">
              <a:rPr lang="en-US" smtClean="0"/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7733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r>
              <a:rPr lang="en-US" smtClean="0"/>
              <a:t>Where do these types of cows usually live? Why do they look so different?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Bos indicus type cows in Brazil.</a:t>
            </a:r>
          </a:p>
          <a:p>
            <a:r>
              <a:rPr lang="en-US" smtClean="0"/>
              <a:t>Where do these types of cows usually live? Why do they look so different?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19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Some people are trying to “breed back” an extinct species. It’s like the reverse of domestication. Selecting for wild traits from original ancestor.</a:t>
            </a:r>
          </a:p>
          <a:p>
            <a:endParaRPr lang="en-US" smtClean="0"/>
          </a:p>
          <a:p>
            <a:r>
              <a:rPr lang="en-US" smtClean="0"/>
              <a:t>The Tarpan was a wild horse that went extinct in 1910. These are Heck horses…very similar</a:t>
            </a:r>
          </a:p>
          <a:p>
            <a:r>
              <a:rPr lang="en-US" smtClean="0"/>
              <a:t>Their coat turns more white in winter.</a:t>
            </a:r>
          </a:p>
          <a:p>
            <a:r>
              <a:rPr lang="en-US" smtClean="0"/>
              <a:t>The Nazis starting the rebreeding program.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Some people are trying to “breed back” an extinct species. It’s like the reverse of domestication. Selecting for wild traits from original ancestor.</a:t>
            </a:r>
          </a:p>
          <a:p>
            <a:endParaRPr lang="en-US" smtClean="0"/>
          </a:p>
          <a:p>
            <a:r>
              <a:rPr lang="en-US" smtClean="0"/>
              <a:t>The Tarpan was a wild horse that went extinct in 1910. These are Heck horses…very similar</a:t>
            </a:r>
          </a:p>
          <a:p>
            <a:r>
              <a:rPr lang="en-US" smtClean="0"/>
              <a:t>Their coat turns more white in winter.</a:t>
            </a:r>
          </a:p>
          <a:p>
            <a:r>
              <a:rPr lang="en-US" smtClean="0"/>
              <a:t>The Nazis starting the rebreeding program.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2932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The last Ibex, a type of goat, went extinct in 2000 as scientists tried to collect the DNA from the last one named, Celia.</a:t>
            </a:r>
          </a:p>
          <a:p>
            <a:r>
              <a:rPr lang="en-US" smtClean="0"/>
              <a:t>Since 2003 Celia’s DNA has been used in a cloning project in an attempt to “de-extinct" the species.</a:t>
            </a:r>
          </a:p>
          <a:p>
            <a:endParaRPr lang="en-US" smtClean="0"/>
          </a:p>
          <a:p>
            <a:r>
              <a:rPr lang="en-US" smtClean="0"/>
              <a:t>In 2009, it worked! But the baby only lived 7 minutes after birth.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The last Ibex, a type of goat, went extinct in 2000 as scientists tried to collect the DNA from the last one named, Celia.</a:t>
            </a:r>
          </a:p>
          <a:p>
            <a:r>
              <a:rPr lang="en-US" smtClean="0"/>
              <a:t>Since 2003 Celia’s DNA has been used in a cloning project in an attempt to “de-extinct" the species.</a:t>
            </a:r>
          </a:p>
          <a:p>
            <a:endParaRPr lang="en-US" smtClean="0"/>
          </a:p>
          <a:p>
            <a:r>
              <a:rPr lang="en-US" smtClean="0"/>
              <a:t>In 2009, it worked! But the baby only lived 7 minutes after birth.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3771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Artist rendition of Auroch</a:t>
            </a:r>
          </a:p>
          <a:p>
            <a:r>
              <a:rPr lang="en-US" smtClean="0"/>
              <a:t>Spanish fighting bull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De-extinction</a:t>
            </a:r>
          </a:p>
          <a:p>
            <a:r>
              <a:rPr lang="en-US" smtClean="0"/>
              <a:t>Artist rendition of Auroch</a:t>
            </a:r>
          </a:p>
          <a:p>
            <a:r>
              <a:rPr lang="en-US" smtClean="0"/>
              <a:t>Spanish fighting bull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8360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Create a chart for domestication:</a:t>
            </a:r>
          </a:p>
          <a:p>
            <a:endParaRPr lang="en-US" smtClean="0"/>
          </a:p>
          <a:p>
            <a:r>
              <a:rPr lang="en-US" smtClean="0"/>
              <a:t>Domestic Animal   Wild Ancestor    Where?    When?    How?     Why? 	</a:t>
            </a:r>
          </a:p>
          <a:p>
            <a:r>
              <a:rPr lang="en-US" smtClean="0"/>
              <a:t>       Dog</a:t>
            </a:r>
          </a:p>
          <a:p>
            <a:r>
              <a:rPr lang="en-US" smtClean="0"/>
              <a:t>       Cat</a:t>
            </a:r>
          </a:p>
          <a:p>
            <a:r>
              <a:rPr lang="en-US" smtClean="0"/>
              <a:t>       Chicken</a:t>
            </a:r>
          </a:p>
          <a:p>
            <a:r>
              <a:rPr lang="en-US" smtClean="0"/>
              <a:t>       Sheep</a:t>
            </a:r>
          </a:p>
          <a:p>
            <a:r>
              <a:rPr lang="en-US" smtClean="0"/>
              <a:t>       Cattle</a:t>
            </a:r>
          </a:p>
          <a:p>
            <a:r>
              <a:rPr lang="en-US" smtClean="0"/>
              <a:t>       Horses    </a:t>
            </a:r>
          </a:p>
          <a:p>
            <a:r>
              <a:rPr lang="en-US" smtClean="0"/>
              <a:t>There will be a quiz on the chart…on THURSDAY.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Create a chart for domestication:</a:t>
            </a:r>
          </a:p>
          <a:p>
            <a:endParaRPr lang="en-US" smtClean="0"/>
          </a:p>
          <a:p>
            <a:r>
              <a:rPr lang="en-US" smtClean="0"/>
              <a:t>Domestic Animal   Wild Ancestor    Where?    When?    How?     Why? 	</a:t>
            </a:r>
          </a:p>
          <a:p>
            <a:r>
              <a:rPr lang="en-US" smtClean="0"/>
              <a:t>       Dog</a:t>
            </a:r>
          </a:p>
          <a:p>
            <a:r>
              <a:rPr lang="en-US" smtClean="0"/>
              <a:t>       Cat</a:t>
            </a:r>
          </a:p>
          <a:p>
            <a:r>
              <a:rPr lang="en-US" smtClean="0"/>
              <a:t>       Chicken</a:t>
            </a:r>
          </a:p>
          <a:p>
            <a:r>
              <a:rPr lang="en-US" smtClean="0"/>
              <a:t>       Sheep</a:t>
            </a:r>
          </a:p>
          <a:p>
            <a:r>
              <a:rPr lang="en-US" smtClean="0"/>
              <a:t>       Cattle</a:t>
            </a:r>
          </a:p>
          <a:p>
            <a:r>
              <a:rPr lang="en-US" smtClean="0"/>
              <a:t>       Horses    </a:t>
            </a:r>
          </a:p>
          <a:p>
            <a:r>
              <a:rPr lang="en-US" smtClean="0"/>
              <a:t>There will be a quiz on the chart…on THURSDAY.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24171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Effects of Domestication</a:t>
            </a:r>
          </a:p>
          <a:p>
            <a:r>
              <a:rPr lang="en-US" smtClean="0"/>
              <a:t>After animals become domesticated, they become dependent upon man.</a:t>
            </a:r>
          </a:p>
          <a:p>
            <a:endParaRPr lang="en-US" smtClean="0"/>
          </a:p>
          <a:p>
            <a:r>
              <a:rPr lang="en-US" smtClean="0"/>
              <a:t>What changed?</a:t>
            </a:r>
          </a:p>
          <a:p>
            <a:r>
              <a:rPr lang="en-US" smtClean="0"/>
              <a:t>Why? 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Effects of Domestication</a:t>
            </a:r>
          </a:p>
          <a:p>
            <a:r>
              <a:rPr lang="en-US" smtClean="0"/>
              <a:t>After animals become domesticated, they become dependent upon man.</a:t>
            </a:r>
          </a:p>
          <a:p>
            <a:endParaRPr lang="en-US" smtClean="0"/>
          </a:p>
          <a:p>
            <a:r>
              <a:rPr lang="en-US" smtClean="0"/>
              <a:t>What changed?</a:t>
            </a:r>
          </a:p>
          <a:p>
            <a:r>
              <a:rPr lang="en-US" smtClean="0"/>
              <a:t>Why? 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233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BECAUSE WE CREATED MONSTERS!!!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BECAUSE WE CREATED MONSTERS!!!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002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Wild sheep shed most of their wool in summer…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Feral Soay Sheep off the coast of Scotland. They are close the ancient breeds.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r>
              <a:rPr lang="en-US" altLang="en-US" smtClean="0"/>
              <a:t>Wild sheep shed most of their wool in summer…</a:t>
            </a:r>
          </a:p>
          <a:p>
            <a:r>
              <a:rPr lang="en-US" altLang="en-US" smtClean="0"/>
              <a:t>Feral Soay Sheep off the coast of Scotland. They are close the ancient breeds.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Domestic sheep have been bred to produce a lot of quality wool and it never stops growing…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So humans have to shear sheep usually once per year or…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r>
              <a:rPr lang="en-US" altLang="en-US" smtClean="0"/>
              <a:t>Domestic sheep have been bred to produce a lot of quality wool and it never stops growing…</a:t>
            </a:r>
          </a:p>
          <a:p>
            <a:endParaRPr lang="en-US" altLang="en-US" smtClean="0"/>
          </a:p>
          <a:p>
            <a:endParaRPr lang="en-US" altLang="en-US" smtClean="0"/>
          </a:p>
          <a:p>
            <a:endParaRPr lang="en-US" altLang="en-US" smtClean="0"/>
          </a:p>
          <a:p>
            <a:r>
              <a:rPr lang="en-US" altLang="en-US" smtClean="0"/>
              <a:t>So humans have to shear sheep usually once per year or…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 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“Shrek” was a Merino sheep that lived in New Zealand. He avoided being shorn by hiding in a cave for six years!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When they did find him, he wasn’t recognizable. They thought maybe some strange thing was eating this sheep.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When they sheared him, the amount of wool was enough to make 20 men’s suits, 60lbs of wool!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r>
              <a:rPr lang="en-US" altLang="en-US" smtClean="0"/>
              <a:t>“Shrek” was a Merino sheep that lived in New Zealand. He avoided being shorn by hiding in a cave for six years!</a:t>
            </a:r>
          </a:p>
          <a:p>
            <a:endParaRPr lang="en-US" altLang="en-US" smtClean="0"/>
          </a:p>
          <a:p>
            <a:r>
              <a:rPr lang="en-US" altLang="en-US" smtClean="0"/>
              <a:t>When they did find him, he wasn’t recognizable. They thought maybe some strange thing was eating this sheep.</a:t>
            </a:r>
          </a:p>
          <a:p>
            <a:endParaRPr lang="en-US" altLang="en-US" smtClean="0"/>
          </a:p>
          <a:p>
            <a:r>
              <a:rPr lang="en-US" altLang="en-US" smtClean="0"/>
              <a:t>When they sheared him, the amount of wool was enough to make 20 men’s suits, 60lbs of wool!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First bovine was domesticated 10,500 years ago in SE Turkey.</a:t>
            </a:r>
          </a:p>
          <a:p>
            <a:endParaRPr lang="en-US" smtClean="0"/>
          </a:p>
          <a:p>
            <a:r>
              <a:rPr lang="en-US" smtClean="0"/>
              <a:t>All domestic cattle today are descendants of only 80 tamed wild oxen called Aurochs. </a:t>
            </a:r>
          </a:p>
          <a:p>
            <a:endParaRPr lang="en-US" smtClean="0"/>
          </a:p>
          <a:p>
            <a:r>
              <a:rPr lang="en-US" smtClean="0"/>
              <a:t>Bollongio et al.Modern Taurine Cattle descended from small number of Near-Eastern founders. Molecular Biology and Evolution. 2012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First bovine was domesticated 10,500 years ago in SE Turkey.</a:t>
            </a:r>
          </a:p>
          <a:p>
            <a:endParaRPr lang="en-US" smtClean="0"/>
          </a:p>
          <a:p>
            <a:r>
              <a:rPr lang="en-US" smtClean="0"/>
              <a:t>All domestic cattle today are descendants of only 80 tamed wild oxen called Aurochs. </a:t>
            </a:r>
          </a:p>
          <a:p>
            <a:endParaRPr lang="en-US" smtClean="0"/>
          </a:p>
          <a:p>
            <a:r>
              <a:rPr lang="en-US" smtClean="0"/>
              <a:t>Bollongio et al.Modern Taurine Cattle descended from small number of Near-Eastern founders. Molecular Biology and Evolution. 2012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3696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Cows (Holsteins) average about 9 gallons of milk a day, while lactating.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The record in 2010 was set by a cow that made almost 30 gallons/day.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r>
              <a:rPr lang="en-US" altLang="en-US" smtClean="0"/>
              <a:t>Cows (Holsteins) average about 9 gallons of milk a day, while lactating.</a:t>
            </a:r>
          </a:p>
          <a:p>
            <a:r>
              <a:rPr lang="en-US" altLang="en-US" smtClean="0"/>
              <a:t>The record in 2010 was set by a cow that made almost 30 gallons/day.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monsters!!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Modern chickens produce 250 eggs/year versus 20 in wild species.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monsters!!</a:t>
            </a:r>
          </a:p>
          <a:p>
            <a:r>
              <a:rPr lang="en-US" altLang="en-US" smtClean="0"/>
              <a:t>Modern chickens produce 250 eggs/year versus 20 in wild species.</a:t>
            </a:r>
          </a:p>
          <a:p>
            <a:endParaRPr lang="en-US" altLang="en-US" smtClean="0"/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They are bred for size which makes them incapable of flight. They are too heavy. 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They also can’t breed naturally because the males chest is so big.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Some species have their wings clipped at birth.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Ducks and Geese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Most poultry can not fly, but why?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</a:t>
            </a:r>
          </a:p>
          <a:p>
            <a:r>
              <a:rPr lang="en-US" altLang="en-US" smtClean="0"/>
              <a:t>They are bred for size which makes them incapable of flight. They are too heavy. </a:t>
            </a:r>
          </a:p>
          <a:p>
            <a:endParaRPr lang="en-US" altLang="en-US" smtClean="0"/>
          </a:p>
          <a:p>
            <a:r>
              <a:rPr lang="en-US" altLang="en-US" smtClean="0"/>
              <a:t>They also can’t breed naturally because the males chest is so big.</a:t>
            </a:r>
          </a:p>
          <a:p>
            <a:endParaRPr lang="en-US" altLang="en-US" smtClean="0"/>
          </a:p>
          <a:p>
            <a:r>
              <a:rPr lang="en-US" altLang="en-US" smtClean="0"/>
              <a:t>Some species have their wings clipped at birth.</a:t>
            </a:r>
          </a:p>
          <a:p>
            <a:r>
              <a:rPr lang="en-US" altLang="en-US" smtClean="0"/>
              <a:t>Ducks and Geese</a:t>
            </a:r>
          </a:p>
          <a:p>
            <a:r>
              <a:rPr lang="en-US" altLang="en-US" smtClean="0"/>
              <a:t>Most poultry can not fly, but why?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We created monsters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Some species have their wings clipped at birth.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Ducks and Geese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Most poultry can not fly, but why?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We created monsters</a:t>
            </a:r>
          </a:p>
          <a:p>
            <a:r>
              <a:rPr lang="en-US" altLang="en-US" smtClean="0"/>
              <a:t>Some species have their wings clipped at birth.</a:t>
            </a:r>
          </a:p>
          <a:p>
            <a:r>
              <a:rPr lang="en-US" altLang="en-US" smtClean="0"/>
              <a:t>Ducks and Geese</a:t>
            </a:r>
          </a:p>
          <a:p>
            <a:r>
              <a:rPr lang="en-US" altLang="en-US" smtClean="0"/>
              <a:t>Most poultry can not fly, but why?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1pPr>
            <a:lvl2pPr marL="753600" indent="-289846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2pPr>
            <a:lvl3pPr marL="1159386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3pPr>
            <a:lvl4pPr marL="1623140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4pPr>
            <a:lvl5pPr marL="2086895" indent="-231877" eaLnBrk="0" hangingPunct="0">
              <a:spcBef>
                <a:spcPct val="30000"/>
              </a:spcBef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5pPr>
            <a:lvl6pPr marL="2550649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6pPr>
            <a:lvl7pPr marL="3014404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7pPr>
            <a:lvl8pPr marL="3478158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8pPr>
            <a:lvl9pPr marL="3941912" indent="-231877" eaLnBrk="0" fontAlgn="base" hangingPunct="0">
              <a:spcBef>
                <a:spcPct val="30000"/>
              </a:spcBef>
              <a:spcAft>
                <a:spcPct val="0"/>
              </a:spcAft>
              <a:defRPr kumimoji="1" sz="13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How do animals help us?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Food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Fiber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Labor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Medicine/Research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kumimoji="0" lang="en-US" altLang="en-US" smtClean="0">
                <a:solidFill>
                  <a:prstClr val="black"/>
                </a:solidFill>
              </a:rPr>
              <a:t>Pets/Companionship</a:t>
            </a:r>
          </a:p>
          <a:p>
            <a:pPr eaLnBrk="1" hangingPunct="1">
              <a:spcBef>
                <a:spcPct val="0"/>
              </a:spcBef>
              <a:defRPr/>
            </a:pPr>
            <a:endParaRPr kumimoji="0" lang="en-US" altLang="en-US" smtClean="0">
              <a:solidFill>
                <a:prstClr val="black"/>
              </a:solidFill>
            </a:endParaRPr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smtClean="0"/>
              <a:t>How do animals help us?</a:t>
            </a:r>
          </a:p>
          <a:p>
            <a:r>
              <a:rPr lang="en-US" altLang="en-US" smtClean="0"/>
              <a:t>Food</a:t>
            </a:r>
          </a:p>
          <a:p>
            <a:r>
              <a:rPr lang="en-US" altLang="en-US" smtClean="0"/>
              <a:t>Fiber</a:t>
            </a:r>
          </a:p>
          <a:p>
            <a:r>
              <a:rPr lang="en-US" altLang="en-US" smtClean="0"/>
              <a:t>Labor</a:t>
            </a:r>
          </a:p>
          <a:p>
            <a:r>
              <a:rPr lang="en-US" altLang="en-US" smtClean="0"/>
              <a:t>Medicine/Research</a:t>
            </a:r>
          </a:p>
          <a:p>
            <a:r>
              <a:rPr lang="en-US" altLang="en-US" smtClean="0"/>
              <a:t>Pets/Companionship</a:t>
            </a:r>
          </a:p>
          <a:p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Auroch</a:t>
            </a:r>
          </a:p>
          <a:p>
            <a:r>
              <a:rPr lang="en-US" smtClean="0"/>
              <a:t>Extinct-the last female died in Poland in 1627</a:t>
            </a:r>
          </a:p>
          <a:p>
            <a:r>
              <a:rPr lang="en-US" smtClean="0"/>
              <a:t>Restorative drawing from a skeleton found in Germany</a:t>
            </a:r>
          </a:p>
          <a:p>
            <a:r>
              <a:rPr lang="en-US" smtClean="0"/>
              <a:t>Painting in Lascaux cave in France-17,300 years ago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Auroch</a:t>
            </a:r>
          </a:p>
          <a:p>
            <a:r>
              <a:rPr lang="en-US" smtClean="0"/>
              <a:t>Extinct-the last female died in Poland in 1627</a:t>
            </a:r>
          </a:p>
          <a:p>
            <a:r>
              <a:rPr lang="en-US" smtClean="0"/>
              <a:t>Restorative drawing from a skeleton found in Germany</a:t>
            </a:r>
          </a:p>
          <a:p>
            <a:r>
              <a:rPr lang="en-US" smtClean="0"/>
              <a:t>Painting in Lascaux cave in France-17,300 years ago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5195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Equines: Equus ferus caballus</a:t>
            </a:r>
          </a:p>
          <a:p>
            <a:endParaRPr lang="en-US" smtClean="0"/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Equines: Equus ferus caballus</a:t>
            </a:r>
          </a:p>
          <a:p>
            <a:endParaRPr lang="en-US" smtClean="0"/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8004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Horses started to be domesticated 4000-3000 BCE. (6000-5000 years ago)</a:t>
            </a:r>
          </a:p>
          <a:p>
            <a:endParaRPr lang="en-US" smtClean="0"/>
          </a:p>
          <a:p>
            <a:r>
              <a:rPr lang="en-US" smtClean="0"/>
              <a:t>Scientists don’t really know the exact ancestor. Only 1 truly wild horse exists.</a:t>
            </a:r>
          </a:p>
          <a:p>
            <a:endParaRPr lang="en-US" smtClean="0"/>
          </a:p>
          <a:p>
            <a:r>
              <a:rPr lang="en-US" smtClean="0"/>
              <a:t>They were probably first used for meat and then for work and transportation.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Horses started to be domesticated 4000-3000 BCE. (6000-5000 years ago)</a:t>
            </a:r>
          </a:p>
          <a:p>
            <a:endParaRPr lang="en-US" smtClean="0"/>
          </a:p>
          <a:p>
            <a:r>
              <a:rPr lang="en-US" smtClean="0"/>
              <a:t>Scientists don’t really know the exact ancestor. Only 1 truly wild horse exists.</a:t>
            </a:r>
          </a:p>
          <a:p>
            <a:endParaRPr lang="en-US" smtClean="0"/>
          </a:p>
          <a:p>
            <a:r>
              <a:rPr lang="en-US" smtClean="0"/>
              <a:t>They were probably first used for meat and then for work and transportation.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489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The Eurasia steppe is the only place that horses survived after the last Ice Age.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The Eurasia steppe is the only place that horses survived after the last Ice Age.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5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5000 year old cart drawing found in today’s Iraq.</a:t>
            </a:r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5000 year old cart drawing found in today’s Iraq.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8367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Equines: Equus ferus przewalskii</a:t>
            </a:r>
          </a:p>
          <a:p>
            <a:r>
              <a:rPr lang="en-US" smtClean="0"/>
              <a:t>The only true wild horse left.</a:t>
            </a:r>
          </a:p>
          <a:p>
            <a:endParaRPr lang="en-US" smtClean="0"/>
          </a:p>
          <a:p>
            <a:r>
              <a:rPr lang="en-US" smtClean="0"/>
              <a:t>Przewalskii’s horse is endangered and may be a completely different species anyway.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Equines: Equus ferus przewalskii</a:t>
            </a:r>
          </a:p>
          <a:p>
            <a:r>
              <a:rPr lang="en-US" smtClean="0"/>
              <a:t>The only true wild horse left.</a:t>
            </a:r>
          </a:p>
          <a:p>
            <a:endParaRPr lang="en-US" smtClean="0"/>
          </a:p>
          <a:p>
            <a:r>
              <a:rPr lang="en-US" smtClean="0"/>
              <a:t>Przewalskii’s horse is endangered and may be a completely different species anyway.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250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Mustangs are not wild horses. They are…</a:t>
            </a:r>
          </a:p>
          <a:p>
            <a:endParaRPr lang="en-US" smtClean="0"/>
          </a:p>
          <a:p>
            <a:r>
              <a:rPr lang="en-US" smtClean="0"/>
              <a:t>Feral: originated from domestic animals</a:t>
            </a:r>
          </a:p>
          <a:p>
            <a:endParaRPr lang="en-US" smtClean="0"/>
          </a:p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Food and Labor </a:t>
            </a:r>
          </a:p>
          <a:p>
            <a:r>
              <a:rPr lang="en-US" smtClean="0"/>
              <a:t>Mustangs are not wild horses. They are…</a:t>
            </a:r>
          </a:p>
          <a:p>
            <a:endParaRPr lang="en-US" smtClean="0"/>
          </a:p>
          <a:p>
            <a:r>
              <a:rPr lang="en-US" smtClean="0"/>
              <a:t>Feral: originated from domestic animals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80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5D9180CA-F7D6-49C2-A7FC-A04644F0040D}" type="slidenum">
              <a:rPr lang="en-US">
                <a:solidFill>
                  <a:srgbClr val="93A299">
                    <a:lumMod val="50000"/>
                  </a:srgbClr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93A29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904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8A7B0-6B51-40B2-8D54-C2A531C091E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06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E036C3-A2E7-4E3C-B301-C8FF1A66C8E6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764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05BF17-15A8-4B32-AAB5-C4168678152B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9344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rgbClr val="93A299">
                    <a:lumMod val="50000"/>
                  </a:srgbClr>
                </a:solidFill>
              </a:defRPr>
            </a:lvl1pPr>
          </a:lstStyle>
          <a:p>
            <a:pPr>
              <a:defRPr/>
            </a:pPr>
            <a:fld id="{BE0038CD-3FEB-4E2E-84B2-089BFAC62FA5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776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5C8D3B-3DF2-4809-BA59-5C2044B26E67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0262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C8495-9C0F-49E8-822F-90D3D8A9B92B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461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DCFFD-D8C3-489F-9402-0CCC715C2363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3846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1E52A-B529-4C34-91EA-83D9C36F8BE6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8235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398D3-D30B-45AB-B129-9F641EDB1307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108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3" name="Rounded Rectangle 2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112E4-A476-4DD5-9263-728E66DC76DE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820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743D0-8512-4A92-BB60-3AFDA53B7813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428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F2FFE-8E91-40BC-9B20-30774BCA7CB1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0607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5D8DA-1729-4384-B40B-984E2FBE997D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9618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97EAF-7C30-4127-8D38-16497E58E0CB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96868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5ECED-8774-48DA-B71D-B39A97813A2F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4325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09600"/>
            <a:ext cx="7378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09625" y="2214563"/>
            <a:ext cx="7958138" cy="1863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625" y="4230688"/>
            <a:ext cx="7958138" cy="18653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3E0D2-873F-47D0-83A3-DAE2367CBA14}" type="slidenum">
              <a:rPr lang="en-US"/>
              <a:pPr>
                <a:defRPr/>
              </a:pPr>
              <a:t>‹№›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894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5" name="Rounded Rectangle 4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4E96-1EB6-41CB-8D36-32F8109A6259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134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D25A-4374-4A1A-B998-045A92C58E12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90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A175C-7A38-4955-9258-BD6E1F9F79A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292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C95BF-155A-4CE1-A887-9B7D803DD3AE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20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3" name="Rounded Rectangle 2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C8EA3-4274-49CC-8790-CC4F1DC98D1C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5526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0CA41-FF31-49A3-9849-B6CFFEF9348D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083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6" name="Rounded Rectangle 5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564B3C"/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B56CE-FE7B-4CA6-80A2-DCD1B193D857}" type="slidenum">
              <a:rPr lang="en-US">
                <a:solidFill>
                  <a:srgbClr val="564B3C"/>
                </a:solidFill>
              </a:rPr>
              <a:pPr>
                <a:defRPr/>
              </a:pPr>
              <a:t>‹№›</a:t>
            </a:fld>
            <a:endParaRPr lang="en-US">
              <a:solidFill>
                <a:srgbClr val="564B3C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416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solidFill>
                  <a:srgbClr val="564B3C"/>
                </a:solidFill>
                <a:latin typeface="Times New Roman" pitchFamily="18" charset="0"/>
              </a:rPr>
              <a:t>www.sliderbase.com</a:t>
            </a:r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58AFB8-F69C-4EEB-A3B8-10340B291160}" type="slidenum">
              <a:rPr lang="en-US">
                <a:solidFill>
                  <a:srgbClr val="564B3C"/>
                </a:solidFill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en-US">
              <a:solidFill>
                <a:srgbClr val="564B3C"/>
              </a:solidFill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308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564B3C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latin typeface="Times New Roman" pitchFamily="18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564B3C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>
                <a:latin typeface="Times New Roman" pitchFamily="18" charset="0"/>
              </a:rPr>
              <a:t>www.sliderbase.com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564B3C"/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8201D9-5E7F-4B84-9052-A9EA381E0E77}" type="slidenum">
              <a:rPr lang="en-US">
                <a:latin typeface="Times New Roman" pitchFamily="18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‹№›</a:t>
            </a:fld>
            <a:endParaRPr lang="en-US">
              <a:latin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2879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9" y="1752600"/>
            <a:ext cx="3268662" cy="1066800"/>
          </a:xfrm>
        </p:spPr>
        <p:txBody>
          <a:bodyPr/>
          <a:lstStyle/>
          <a:p>
            <a:pPr marL="114300" indent="0" eaLnBrk="1" hangingPunct="1">
              <a:buFont typeface="Arial" charset="0"/>
              <a:buNone/>
              <a:defRPr/>
            </a:pPr>
            <a:r>
              <a:rPr lang="en-US" altLang="en-US" sz="2800" b="1" i="1" dirty="0" err="1" smtClean="0"/>
              <a:t>Bos</a:t>
            </a:r>
            <a:r>
              <a:rPr lang="en-US" altLang="en-US" sz="2800" b="1" i="1" dirty="0" smtClean="0"/>
              <a:t> </a:t>
            </a:r>
            <a:r>
              <a:rPr lang="en-US" altLang="en-US" sz="2800" b="1" i="1" dirty="0" err="1" smtClean="0"/>
              <a:t>indicus</a:t>
            </a:r>
            <a:r>
              <a:rPr lang="en-US" altLang="en-US" sz="2800" b="1" i="1" dirty="0" smtClean="0"/>
              <a:t> </a:t>
            </a:r>
            <a:r>
              <a:rPr lang="en-US" altLang="en-US" sz="2800" b="1" dirty="0" smtClean="0"/>
              <a:t>type cows in Brazil.</a:t>
            </a:r>
            <a:endParaRPr lang="en-US" altLang="en-US" sz="2800" b="1" i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24993"/>
            <a:ext cx="3257550" cy="48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560712" y="3581400"/>
            <a:ext cx="45124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397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Arial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5AE53"/>
              </a:buClr>
              <a:buFont typeface="Arial" charset="0"/>
              <a:buChar char="•"/>
              <a:defRPr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848058"/>
              </a:buClr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5416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37744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 eaLnBrk="1" hangingPunct="1">
              <a:buClr>
                <a:srgbClr val="93A299"/>
              </a:buClr>
              <a:buFont typeface="Arial" charset="0"/>
              <a:buNone/>
              <a:defRPr/>
            </a:pPr>
            <a:r>
              <a:rPr lang="en-US" altLang="en-US" sz="2800" b="1" i="1" dirty="0" smtClean="0">
                <a:solidFill>
                  <a:srgbClr val="564B3C"/>
                </a:solidFill>
              </a:rPr>
              <a:t>Where do these types of cows usually live? Why do they look so different?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0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De-extinction</a:t>
            </a:r>
          </a:p>
        </p:txBody>
      </p:sp>
      <p:sp>
        <p:nvSpPr>
          <p:cNvPr id="61443" name="TextBox 3"/>
          <p:cNvSpPr txBox="1">
            <a:spLocks noChangeArrowheads="1"/>
          </p:cNvSpPr>
          <p:nvPr/>
        </p:nvSpPr>
        <p:spPr bwMode="auto">
          <a:xfrm>
            <a:off x="304800" y="1714500"/>
            <a:ext cx="85344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b="1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Some people are trying to “breed back” an extinct species. It’s like the reverse of domestication. Selecting for wild traits from original ancestor.</a:t>
            </a:r>
          </a:p>
          <a:p>
            <a:pPr marL="0" indent="0" eaLnBrk="1" fontAlgn="base" hangingPunct="1">
              <a:spcBef>
                <a:spcPct val="0"/>
              </a:spcBef>
              <a:spcAft>
                <a:spcPct val="0"/>
              </a:spcAft>
              <a:buClrTx/>
              <a:buFont typeface="Arial" charset="0"/>
              <a:buNone/>
            </a:pPr>
            <a:endParaRPr lang="en-US" altLang="en-US" b="1" dirty="0" smtClean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b="1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The </a:t>
            </a:r>
            <a:r>
              <a:rPr lang="en-US" altLang="en-US" b="1" dirty="0" err="1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Tarpan</a:t>
            </a:r>
            <a:r>
              <a:rPr lang="en-US" altLang="en-US" b="1" dirty="0" smtClean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was a wild horse that went extinct in 1910. These are Heck horses…very similar</a:t>
            </a:r>
            <a:endParaRPr lang="en-US" altLang="en-US" b="1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114800"/>
            <a:ext cx="5119228" cy="2570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4800" y="4450140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Their coat turns more white in winter.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The Nazis starting the rebreeding program.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5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De-extinction</a:t>
            </a:r>
          </a:p>
        </p:txBody>
      </p:sp>
      <p:sp>
        <p:nvSpPr>
          <p:cNvPr id="61443" name="TextBox 3"/>
          <p:cNvSpPr txBox="1">
            <a:spLocks noChangeArrowheads="1"/>
          </p:cNvSpPr>
          <p:nvPr/>
        </p:nvSpPr>
        <p:spPr bwMode="auto">
          <a:xfrm>
            <a:off x="304800" y="1714500"/>
            <a:ext cx="8534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The last </a:t>
            </a:r>
            <a:r>
              <a:rPr lang="en-US" altLang="en-US" b="1" u="sng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Ibex</a:t>
            </a:r>
            <a:r>
              <a:rPr lang="en-US" altLang="en-US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, a type of goat, went extinct in 2000 as scientists tried to collect the DNA from the last one named, </a:t>
            </a:r>
            <a:r>
              <a:rPr lang="en-US" altLang="en-US" b="1" i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Celia.</a:t>
            </a:r>
            <a:endParaRPr lang="en-US" altLang="en-US" b="1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pic>
        <p:nvPicPr>
          <p:cNvPr id="6144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3505200"/>
            <a:ext cx="4800600" cy="309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4800" y="3505200"/>
            <a:ext cx="3733800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</a:rPr>
              <a:t>Since 2003 </a:t>
            </a:r>
            <a:r>
              <a:rPr lang="en-US" sz="2400" i="1" dirty="0">
                <a:solidFill>
                  <a:prstClr val="black"/>
                </a:solidFill>
                <a:latin typeface="Times New Roman" pitchFamily="18" charset="0"/>
              </a:rPr>
              <a:t>Celia’s </a:t>
            </a:r>
            <a:r>
              <a:rPr lang="en-US" sz="2400" dirty="0">
                <a:solidFill>
                  <a:prstClr val="black"/>
                </a:solidFill>
                <a:latin typeface="Times New Roman" pitchFamily="18" charset="0"/>
              </a:rPr>
              <a:t>DNA has been used in a cloning project in an attempt to “de-extinct" the species.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427" y="5277129"/>
            <a:ext cx="373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In 2009, it worked! But the baby only lived 7 minutes after birth.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98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De-extinction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819400"/>
            <a:ext cx="4105275" cy="3766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33400" y="1946329"/>
            <a:ext cx="3271836" cy="2272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43400" y="1946329"/>
            <a:ext cx="381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Artist rendition of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Auroch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3881436" y="2209800"/>
            <a:ext cx="46196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990600" y="4953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Spanish fighting bull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914327" y="5191230"/>
            <a:ext cx="597172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36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143000"/>
            <a:ext cx="891540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Create a chart for domestication: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 dirty="0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Domestic Animal   Wild Ancestor    Where?    When?    How?     Why? 	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Dog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Cat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Chicken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Sheep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Cattle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       Horses    </a:t>
            </a:r>
          </a:p>
        </p:txBody>
      </p:sp>
      <p:sp>
        <p:nvSpPr>
          <p:cNvPr id="3" name="Down Arrow 2"/>
          <p:cNvSpPr/>
          <p:nvPr/>
        </p:nvSpPr>
        <p:spPr>
          <a:xfrm>
            <a:off x="990600" y="2337661"/>
            <a:ext cx="228600" cy="3504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6243935"/>
            <a:ext cx="8534400" cy="461665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There will be a quiz on the chart…on THURSDAY.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88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Effects of Domestication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752600"/>
            <a:ext cx="8763000" cy="4373563"/>
          </a:xfrm>
        </p:spPr>
        <p:txBody>
          <a:bodyPr rtlCol="0">
            <a:normAutofit/>
          </a:bodyPr>
          <a:lstStyle/>
          <a:p>
            <a:pPr marL="457200" lvl="3" indent="-457200" eaLnBrk="1" fontAlgn="auto" hangingPunct="1"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2800" b="1" dirty="0" smtClean="0"/>
              <a:t>After animals become domesticated, they become dependent upon man.</a:t>
            </a:r>
          </a:p>
          <a:p>
            <a:pPr marL="0" lvl="3" indent="0" eaLnBrk="1" fontAlgn="auto" hangingPunct="1">
              <a:spcAft>
                <a:spcPts val="0"/>
              </a:spcAft>
              <a:buClr>
                <a:schemeClr val="accent4"/>
              </a:buClr>
              <a:buFont typeface="Arial" charset="0"/>
              <a:buNone/>
              <a:defRPr/>
            </a:pPr>
            <a:endParaRPr lang="en-US" sz="2800" b="1" dirty="0" smtClean="0"/>
          </a:p>
          <a:p>
            <a:pPr marL="457200" lvl="3" indent="-457200" eaLnBrk="1" fontAlgn="auto" hangingPunct="1"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2800" b="1" dirty="0"/>
              <a:t>What changed?</a:t>
            </a:r>
          </a:p>
          <a:p>
            <a:pPr marL="457200" lvl="3" indent="-457200" eaLnBrk="1" fontAlgn="auto" hangingPunct="1">
              <a:spcAft>
                <a:spcPts val="0"/>
              </a:spcAft>
              <a:buClr>
                <a:schemeClr val="accent4"/>
              </a:buClr>
              <a:buFont typeface="Arial" pitchFamily="34" charset="0"/>
              <a:buChar char="•"/>
              <a:defRPr/>
            </a:pPr>
            <a:r>
              <a:rPr lang="en-US" sz="2800" b="1" dirty="0" smtClean="0"/>
              <a:t>Why? </a:t>
            </a:r>
          </a:p>
          <a:p>
            <a:pPr marL="0" lvl="3" indent="0" eaLnBrk="1" fontAlgn="auto" hangingPunct="1">
              <a:spcAft>
                <a:spcPts val="0"/>
              </a:spcAft>
              <a:buClr>
                <a:schemeClr val="accent4"/>
              </a:buClr>
              <a:buNone/>
              <a:defRPr/>
            </a:pPr>
            <a:endParaRPr lang="en-US" sz="2800" b="1" dirty="0" smtClean="0"/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895600"/>
            <a:ext cx="5638800" cy="37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733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371600" y="2438400"/>
            <a:ext cx="6400800" cy="1828800"/>
          </a:xfrm>
        </p:spPr>
        <p:txBody>
          <a:bodyPr rtlCol="0">
            <a:noAutofit/>
          </a:bodyPr>
          <a:lstStyle/>
          <a:p>
            <a:pPr marL="0" lvl="3" indent="0" algn="ctr" eaLnBrk="1" fontAlgn="auto" hangingPunct="1">
              <a:spcAft>
                <a:spcPts val="0"/>
              </a:spcAft>
              <a:buClr>
                <a:schemeClr val="accent4"/>
              </a:buClr>
              <a:buFont typeface="Arial" charset="0"/>
              <a:buNone/>
              <a:defRPr/>
            </a:pPr>
            <a:r>
              <a:rPr lang="en-US" sz="4000" b="1" dirty="0" smtClean="0">
                <a:latin typeface="+mj-lt"/>
              </a:rPr>
              <a:t>BECAUSE WE CREATED MONSTERS!!!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www.sliderbase.com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19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229600" cy="914400"/>
          </a:xfrm>
        </p:spPr>
        <p:txBody>
          <a:bodyPr/>
          <a:lstStyle/>
          <a:p>
            <a:pPr eaLnBrk="1" hangingPunct="1"/>
            <a:r>
              <a:rPr lang="en-US" altLang="en-US" sz="2800" b="1" dirty="0" smtClean="0"/>
              <a:t>Wild sheep shed most of their wool in summer…</a:t>
            </a:r>
          </a:p>
        </p:txBody>
      </p:sp>
      <p:pic>
        <p:nvPicPr>
          <p:cNvPr id="6451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667000"/>
            <a:ext cx="6191250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Rectangle 3"/>
          <p:cNvSpPr txBox="1">
            <a:spLocks noChangeArrowheads="1"/>
          </p:cNvSpPr>
          <p:nvPr/>
        </p:nvSpPr>
        <p:spPr bwMode="auto">
          <a:xfrm>
            <a:off x="152400" y="6153150"/>
            <a:ext cx="85534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2286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639763" indent="-22860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279525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1554163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0113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4685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29257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382963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Clr>
                <a:srgbClr val="93A299"/>
              </a:buClr>
            </a:pPr>
            <a:r>
              <a:rPr lang="en-US" altLang="en-US" sz="1800" i="1" dirty="0">
                <a:solidFill>
                  <a:srgbClr val="564B3C"/>
                </a:solidFill>
                <a:latin typeface="Book Antiqua"/>
                <a:cs typeface="Arial" charset="0"/>
              </a:rPr>
              <a:t>Feral </a:t>
            </a:r>
            <a:r>
              <a:rPr lang="en-US" altLang="en-US" sz="1800" i="1" dirty="0" err="1">
                <a:solidFill>
                  <a:srgbClr val="564B3C"/>
                </a:solidFill>
                <a:latin typeface="Book Antiqua"/>
                <a:cs typeface="Arial" charset="0"/>
              </a:rPr>
              <a:t>Soay</a:t>
            </a:r>
            <a:r>
              <a:rPr lang="en-US" altLang="en-US" sz="1800" i="1" dirty="0">
                <a:solidFill>
                  <a:srgbClr val="564B3C"/>
                </a:solidFill>
                <a:latin typeface="Book Antiqua"/>
                <a:cs typeface="Arial" charset="0"/>
              </a:rPr>
              <a:t> Sheep off the coast of Scotland. They are close the ancient breeds.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62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828800"/>
            <a:ext cx="8534400" cy="3429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Domestic sheep have been bred to produce a lot of quality wool and it never stops growing…</a:t>
            </a:r>
          </a:p>
          <a:p>
            <a:pPr eaLnBrk="1" hangingPunct="1">
              <a:defRPr/>
            </a:pPr>
            <a:endParaRPr lang="en-US" altLang="en-US" sz="2800" b="1" dirty="0"/>
          </a:p>
          <a:p>
            <a:pPr eaLnBrk="1" hangingPunct="1">
              <a:defRPr/>
            </a:pPr>
            <a:endParaRPr lang="en-US" altLang="en-US" sz="2800" b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  <a:p>
            <a:pPr eaLnBrk="1" hangingPunct="1">
              <a:defRPr/>
            </a:pPr>
            <a:r>
              <a:rPr lang="en-US" altLang="en-US" sz="2800" b="1" dirty="0" smtClean="0"/>
              <a:t>So humans have to shear sheep usually once per year or…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16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6" y="685800"/>
            <a:ext cx="8462314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207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8300" y="1676400"/>
            <a:ext cx="8305800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“Shrek” was a Merino sheep that lived in New Zealand. He avoided being shorn by hiding in a cave for six years!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When they did find him, he wasn’t recognizable. They thought maybe some strange thing was eating this sheep.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b="1" dirty="0">
              <a:solidFill>
                <a:prstClr val="black"/>
              </a:solidFill>
              <a:latin typeface="Times New Roman" pitchFamily="18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</a:rPr>
              <a:t>When they sheared him, the amount of wool was enough to make 20 men’s suits, 60lbs of wool!</a:t>
            </a:r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31242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First bovine was domesticated 10,500 years ago in SE Turkey.</a:t>
            </a:r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  <a:p>
            <a:pPr eaLnBrk="1" hangingPunct="1">
              <a:defRPr/>
            </a:pPr>
            <a:r>
              <a:rPr lang="en-US" altLang="en-US" sz="2800" b="1" dirty="0" smtClean="0"/>
              <a:t>All domestic cattle today are descendants of </a:t>
            </a:r>
            <a:r>
              <a:rPr lang="en-US" altLang="en-US" sz="2800" b="1" i="1" dirty="0" smtClean="0"/>
              <a:t>only</a:t>
            </a:r>
            <a:r>
              <a:rPr lang="en-US" altLang="en-US" sz="2800" b="1" dirty="0" smtClean="0"/>
              <a:t> 80 tamed wild oxen called Aurochs. </a:t>
            </a:r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</p:txBody>
      </p:sp>
      <p:sp>
        <p:nvSpPr>
          <p:cNvPr id="59396" name="TextBox 1"/>
          <p:cNvSpPr txBox="1">
            <a:spLocks noChangeArrowheads="1"/>
          </p:cNvSpPr>
          <p:nvPr/>
        </p:nvSpPr>
        <p:spPr bwMode="auto">
          <a:xfrm>
            <a:off x="609600" y="5105400"/>
            <a:ext cx="8305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US" sz="160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Bollongio et al.</a:t>
            </a:r>
            <a:r>
              <a:rPr lang="en-US" altLang="en-US" sz="1600" b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Modern Taurine Cattle descended from small number of Near-Eastern founders</a:t>
            </a:r>
            <a:r>
              <a:rPr lang="en-US" altLang="en-US" sz="1600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. Molecular Biology and Evolution. 2012</a:t>
            </a:r>
            <a:endParaRPr lang="en-US" altLang="en-US" sz="1600" b="1">
              <a:solidFill>
                <a:prstClr val="black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4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1695450"/>
            <a:ext cx="7650163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2763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pic>
        <p:nvPicPr>
          <p:cNvPr id="6963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1013"/>
            <a:ext cx="7077075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70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610600" cy="1828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b="1" dirty="0" smtClean="0"/>
              <a:t>Cows (Holsteins) average about 9 gallons of milk a day, while lactating.</a:t>
            </a:r>
          </a:p>
          <a:p>
            <a:pPr lvl="1" eaLnBrk="1" hangingPunct="1">
              <a:defRPr/>
            </a:pPr>
            <a:r>
              <a:rPr lang="en-US" altLang="en-US" b="1" dirty="0" smtClean="0"/>
              <a:t>The record in 2010 was set by a cow that made almost 30 gallons/day.</a:t>
            </a:r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b="1" dirty="0" smtClean="0"/>
          </a:p>
        </p:txBody>
      </p:sp>
      <p:pic>
        <p:nvPicPr>
          <p:cNvPr id="706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733800"/>
            <a:ext cx="440055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3733800"/>
            <a:ext cx="4400550" cy="293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562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monsters!!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52600"/>
            <a:ext cx="8458200" cy="1219200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Modern chickens produce 250 eggs/year versus 20 in wild species.</a:t>
            </a:r>
          </a:p>
          <a:p>
            <a:pPr eaLnBrk="1" hangingPunct="1"/>
            <a:endParaRPr lang="en-US" altLang="en-US" b="1" dirty="0" smtClean="0"/>
          </a:p>
        </p:txBody>
      </p:sp>
      <p:pic>
        <p:nvPicPr>
          <p:cNvPr id="716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778125"/>
            <a:ext cx="46482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429000"/>
            <a:ext cx="311467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05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</a:t>
            </a:r>
          </a:p>
        </p:txBody>
      </p:sp>
      <p:sp>
        <p:nvSpPr>
          <p:cNvPr id="56323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2286000"/>
            <a:ext cx="4876800" cy="4495800"/>
          </a:xfrm>
        </p:spPr>
        <p:txBody>
          <a:bodyPr/>
          <a:lstStyle/>
          <a:p>
            <a:pPr marL="228600" lvl="1" eaLnBrk="1" hangingPunct="1">
              <a:defRPr/>
            </a:pPr>
            <a:r>
              <a:rPr lang="en-US" altLang="en-US" sz="2400" b="1" dirty="0" smtClean="0"/>
              <a:t>They are bred for size which makes them incapable of flight. They are too heavy. </a:t>
            </a:r>
          </a:p>
          <a:p>
            <a:pPr marL="0" lvl="1" indent="0" eaLnBrk="1" hangingPunct="1">
              <a:buFont typeface="Arial" charset="0"/>
              <a:buNone/>
              <a:defRPr/>
            </a:pPr>
            <a:endParaRPr lang="en-US" altLang="en-US" sz="2400" b="1" dirty="0" smtClean="0"/>
          </a:p>
          <a:p>
            <a:pPr marL="228600" lvl="1" eaLnBrk="1" hangingPunct="1">
              <a:defRPr/>
            </a:pPr>
            <a:r>
              <a:rPr lang="en-US" altLang="en-US" sz="2400" b="1" dirty="0" smtClean="0"/>
              <a:t>They also can’t breed naturally because the males chest is so big.</a:t>
            </a:r>
          </a:p>
          <a:p>
            <a:pPr marL="0" lvl="1" indent="0" eaLnBrk="1" hangingPunct="1">
              <a:buFont typeface="Arial" charset="0"/>
              <a:buNone/>
              <a:defRPr/>
            </a:pPr>
            <a:endParaRPr lang="en-US" altLang="en-US" sz="2400" b="1" dirty="0" smtClean="0"/>
          </a:p>
          <a:p>
            <a:pPr marL="228600" lvl="1" eaLnBrk="1" hangingPunct="1">
              <a:defRPr/>
            </a:pPr>
            <a:r>
              <a:rPr lang="en-US" altLang="en-US" sz="2400" b="1" dirty="0"/>
              <a:t>S</a:t>
            </a:r>
            <a:r>
              <a:rPr lang="en-US" altLang="en-US" sz="2400" b="1" dirty="0" smtClean="0"/>
              <a:t>ome species have their wings clipped at birth.</a:t>
            </a:r>
            <a:endParaRPr lang="en-US" altLang="en-US" sz="2400" b="1" dirty="0"/>
          </a:p>
          <a:p>
            <a:pPr marL="503237" lvl="2" eaLnBrk="1" hangingPunct="1">
              <a:defRPr/>
            </a:pPr>
            <a:r>
              <a:rPr lang="en-US" altLang="en-US" b="1" dirty="0" smtClean="0"/>
              <a:t>Ducks and Geese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7696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2400" b="1" dirty="0">
                <a:solidFill>
                  <a:prstClr val="black"/>
                </a:solidFill>
              </a:rPr>
              <a:t>Most poultry can not fly, but why?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58878"/>
            <a:ext cx="37592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We created monsters</a:t>
            </a:r>
          </a:p>
        </p:txBody>
      </p:sp>
      <p:sp>
        <p:nvSpPr>
          <p:cNvPr id="56323" name="Rectangle 1027"/>
          <p:cNvSpPr>
            <a:spLocks noGrp="1" noChangeArrowheads="1"/>
          </p:cNvSpPr>
          <p:nvPr>
            <p:ph idx="1"/>
          </p:nvPr>
        </p:nvSpPr>
        <p:spPr>
          <a:xfrm>
            <a:off x="304800" y="2286000"/>
            <a:ext cx="4876800" cy="4495800"/>
          </a:xfrm>
        </p:spPr>
        <p:txBody>
          <a:bodyPr/>
          <a:lstStyle/>
          <a:p>
            <a:pPr marL="228600" lvl="1" eaLnBrk="1" hangingPunct="1">
              <a:defRPr/>
            </a:pPr>
            <a:r>
              <a:rPr lang="en-US" altLang="en-US" sz="2400" b="1" dirty="0" smtClean="0"/>
              <a:t>Some species have their wings clipped at birth.</a:t>
            </a:r>
            <a:endParaRPr lang="en-US" altLang="en-US" sz="2400" b="1" dirty="0"/>
          </a:p>
          <a:p>
            <a:pPr marL="503237" lvl="2" eaLnBrk="1" hangingPunct="1">
              <a:defRPr/>
            </a:pPr>
            <a:r>
              <a:rPr lang="en-US" altLang="en-US" b="1" dirty="0" smtClean="0"/>
              <a:t>Ducks and Geese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1600200"/>
            <a:ext cx="7696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  <a:defRPr/>
            </a:pPr>
            <a:r>
              <a:rPr lang="en-US" altLang="en-US" sz="2400" b="1" dirty="0">
                <a:solidFill>
                  <a:prstClr val="black"/>
                </a:solidFill>
              </a:rPr>
              <a:t>Most poultry can not fly, but why?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04" y="3124201"/>
            <a:ext cx="5845246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579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How do animals help us?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905000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Food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Fiber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Labor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Medicine/Research</a:t>
            </a: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prstClr val="black"/>
                </a:solidFill>
                <a:cs typeface="Arial" charset="0"/>
              </a:rPr>
              <a:t>Pets/Companionship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09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</a:rPr>
              <a:t>Auroch</a:t>
            </a:r>
            <a:endParaRPr lang="en-US" sz="40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041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38313"/>
            <a:ext cx="4010025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975" y="2592388"/>
            <a:ext cx="4772025" cy="282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1" name="TextBox 3"/>
          <p:cNvSpPr txBox="1">
            <a:spLocks noChangeArrowheads="1"/>
          </p:cNvSpPr>
          <p:nvPr/>
        </p:nvSpPr>
        <p:spPr bwMode="auto">
          <a:xfrm>
            <a:off x="4270375" y="1714500"/>
            <a:ext cx="4586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b="1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Extinct</a:t>
            </a:r>
            <a:r>
              <a:rPr lang="en-US" altLang="en-US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-the last female died in Poland in 1627</a:t>
            </a:r>
          </a:p>
        </p:txBody>
      </p:sp>
      <p:sp>
        <p:nvSpPr>
          <p:cNvPr id="60422" name="TextBox 8"/>
          <p:cNvSpPr txBox="1">
            <a:spLocks noChangeArrowheads="1"/>
          </p:cNvSpPr>
          <p:nvPr/>
        </p:nvSpPr>
        <p:spPr bwMode="auto">
          <a:xfrm>
            <a:off x="4465638" y="5427663"/>
            <a:ext cx="4584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Restorative drawing from a skeleton found in Germany</a:t>
            </a:r>
          </a:p>
        </p:txBody>
      </p:sp>
      <p:sp>
        <p:nvSpPr>
          <p:cNvPr id="60423" name="TextBox 9"/>
          <p:cNvSpPr txBox="1">
            <a:spLocks noChangeArrowheads="1"/>
          </p:cNvSpPr>
          <p:nvPr/>
        </p:nvSpPr>
        <p:spPr bwMode="auto">
          <a:xfrm>
            <a:off x="152400" y="4367213"/>
            <a:ext cx="458628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2400">
                <a:solidFill>
                  <a:schemeClr val="tx2"/>
                </a:solidFill>
                <a:latin typeface="Century Gothic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Font typeface="Arial" charset="0"/>
              <a:buChar char="•"/>
              <a:defRPr sz="2000">
                <a:solidFill>
                  <a:schemeClr val="tx2"/>
                </a:solidFill>
                <a:latin typeface="Century Gothic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B5AE53"/>
              </a:buClr>
              <a:buFont typeface="Arial" charset="0"/>
              <a:buChar char="•"/>
              <a:defRPr>
                <a:solidFill>
                  <a:schemeClr val="tx2"/>
                </a:solidFill>
                <a:latin typeface="Century Gothic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848058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8B54D"/>
              </a:buClr>
              <a:buFont typeface="Arial" charset="0"/>
              <a:buChar char="•"/>
              <a:defRPr sz="1600">
                <a:solidFill>
                  <a:schemeClr val="tx2"/>
                </a:solidFill>
                <a:latin typeface="Century Gothic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>
                <a:solidFill>
                  <a:prstClr val="black"/>
                </a:solidFill>
                <a:latin typeface="Times New Roman" pitchFamily="18" charset="0"/>
                <a:cs typeface="Arial" charset="0"/>
              </a:rPr>
              <a:t>Painting in Lascaux cave in France-17,300 years ago</a:t>
            </a:r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21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68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Equines: </a:t>
            </a:r>
            <a:r>
              <a:rPr lang="en-US" sz="2800" i="1" dirty="0" err="1" smtClean="0"/>
              <a:t>Equus</a:t>
            </a:r>
            <a:r>
              <a:rPr lang="en-US" sz="2800" i="1" dirty="0" smtClean="0"/>
              <a:t> </a:t>
            </a:r>
            <a:r>
              <a:rPr lang="en-US" sz="2800" i="1" dirty="0" err="1"/>
              <a:t>ferus</a:t>
            </a:r>
            <a:r>
              <a:rPr lang="en-US" sz="2800" i="1" dirty="0"/>
              <a:t> </a:t>
            </a:r>
            <a:r>
              <a:rPr lang="en-US" sz="2800" i="1" dirty="0" err="1"/>
              <a:t>caballus</a:t>
            </a:r>
            <a:endParaRPr lang="en-US" altLang="en-US" sz="2800" b="1" dirty="0" smtClean="0"/>
          </a:p>
          <a:p>
            <a:pPr marL="114300" indent="0" eaLnBrk="1" hangingPunct="1">
              <a:buNone/>
              <a:defRPr/>
            </a:pPr>
            <a:endParaRPr lang="en-US" altLang="en-US" sz="2800" b="1" dirty="0" smtClean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276600"/>
            <a:ext cx="4725351" cy="337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502" y="3095823"/>
            <a:ext cx="4011956" cy="3553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47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7958137" cy="4495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Horses started to be domesticated 4000-3000 BCE. (6000-5000 years ago)</a:t>
            </a:r>
          </a:p>
          <a:p>
            <a:pPr eaLnBrk="1" hangingPunct="1">
              <a:defRPr/>
            </a:pPr>
            <a:endParaRPr lang="en-US" altLang="en-US" sz="2800" b="1" dirty="0"/>
          </a:p>
          <a:p>
            <a:pPr eaLnBrk="1" hangingPunct="1">
              <a:defRPr/>
            </a:pPr>
            <a:r>
              <a:rPr lang="en-US" altLang="en-US" sz="2800" b="1" dirty="0" smtClean="0"/>
              <a:t>Scientists don’t really know the exact ancestor. Only 1 truly wild horse exists.</a:t>
            </a:r>
          </a:p>
          <a:p>
            <a:pPr eaLnBrk="1" hangingPunct="1">
              <a:defRPr/>
            </a:pPr>
            <a:endParaRPr lang="en-US" altLang="en-US" sz="2800" b="1" dirty="0"/>
          </a:p>
          <a:p>
            <a:pPr eaLnBrk="1" hangingPunct="1">
              <a:defRPr/>
            </a:pPr>
            <a:r>
              <a:rPr lang="en-US" altLang="en-US" sz="2800" b="1" dirty="0" smtClean="0"/>
              <a:t>They were probably first used for meat and then for work and transportation.</a:t>
            </a:r>
          </a:p>
          <a:p>
            <a:pPr eaLnBrk="1" hangingPunct="1">
              <a:defRPr/>
            </a:pPr>
            <a:endParaRPr lang="en-US" altLang="en-US" sz="2800" b="1" dirty="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993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8" y="1752600"/>
            <a:ext cx="8221661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b="1" dirty="0"/>
              <a:t>The Eurasia steppe is the only place that horses survived after the last Ice </a:t>
            </a:r>
            <a:r>
              <a:rPr lang="en-US" sz="2800" b="1" dirty="0" smtClean="0"/>
              <a:t>Age.</a:t>
            </a:r>
            <a:endParaRPr lang="en-US" altLang="en-US" sz="2800" b="1" dirty="0" smtClean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761952"/>
            <a:ext cx="5486400" cy="4096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98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9" y="1752600"/>
            <a:ext cx="5097462" cy="22098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5000 year old cart drawing found in today’s Iraq.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030" y="3048000"/>
            <a:ext cx="7153157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162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243380"/>
            <a:ext cx="3286124" cy="438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9" y="1752600"/>
            <a:ext cx="5554661" cy="3429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Equines: </a:t>
            </a:r>
            <a:r>
              <a:rPr lang="en-US" sz="2800" i="1" dirty="0" err="1" smtClean="0"/>
              <a:t>Equus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ferus</a:t>
            </a:r>
            <a:r>
              <a:rPr lang="en-US" sz="2800" i="1" dirty="0" smtClean="0"/>
              <a:t> </a:t>
            </a:r>
            <a:r>
              <a:rPr lang="en-US" sz="2800" i="1" dirty="0" err="1" smtClean="0"/>
              <a:t>przewalskii</a:t>
            </a:r>
            <a:endParaRPr lang="en-US" sz="2800" i="1" dirty="0" smtClean="0"/>
          </a:p>
          <a:p>
            <a:pPr eaLnBrk="1" hangingPunct="1">
              <a:defRPr/>
            </a:pPr>
            <a:r>
              <a:rPr lang="en-US" altLang="en-US" sz="2800" b="1" dirty="0" smtClean="0"/>
              <a:t>The only true wild horse left.</a:t>
            </a:r>
          </a:p>
          <a:p>
            <a:pPr marL="114300" indent="0" eaLnBrk="1" hangingPunct="1">
              <a:buNone/>
              <a:defRPr/>
            </a:pPr>
            <a:endParaRPr lang="en-US" altLang="en-US" sz="2800" b="1" dirty="0"/>
          </a:p>
          <a:p>
            <a:pPr eaLnBrk="1" hangingPunct="1">
              <a:defRPr/>
            </a:pPr>
            <a:r>
              <a:rPr lang="en-US" altLang="en-US" sz="2800" b="1" dirty="0" err="1" smtClean="0"/>
              <a:t>Przewalskii’s</a:t>
            </a:r>
            <a:r>
              <a:rPr lang="en-US" altLang="en-US" sz="2800" b="1" dirty="0" smtClean="0"/>
              <a:t> horse is endangered and may be a completely different species anyway.</a:t>
            </a:r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5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03288" y="381000"/>
            <a:ext cx="73787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accent1">
                    <a:lumMod val="75000"/>
                  </a:schemeClr>
                </a:solidFill>
              </a:rPr>
              <a:t>Food and Labor </a:t>
            </a:r>
          </a:p>
        </p:txBody>
      </p:sp>
      <p:sp>
        <p:nvSpPr>
          <p:cNvPr id="48131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65139" y="1752600"/>
            <a:ext cx="5554661" cy="3048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800" b="1" dirty="0" smtClean="0"/>
              <a:t>Mustangs are not wild horses. They are…</a:t>
            </a:r>
          </a:p>
          <a:p>
            <a:pPr eaLnBrk="1" hangingPunct="1">
              <a:defRPr/>
            </a:pPr>
            <a:endParaRPr lang="en-US" altLang="en-US" sz="2800" b="1" dirty="0"/>
          </a:p>
          <a:p>
            <a:pPr eaLnBrk="1" hangingPunct="1">
              <a:defRPr/>
            </a:pPr>
            <a:r>
              <a:rPr lang="en-US" altLang="en-US" sz="2800" b="1" dirty="0" smtClean="0"/>
              <a:t>Feral: </a:t>
            </a:r>
            <a:r>
              <a:rPr lang="en-US" altLang="en-US" sz="2800" b="1" i="1" dirty="0" smtClean="0"/>
              <a:t>originated from domestic animals</a:t>
            </a:r>
            <a:endParaRPr lang="en-US" altLang="en-US" sz="2800" b="1" i="1" dirty="0"/>
          </a:p>
          <a:p>
            <a:pPr marL="114300" indent="0" eaLnBrk="1" hangingPunct="1">
              <a:buFont typeface="Arial" charset="0"/>
              <a:buNone/>
              <a:defRPr/>
            </a:pPr>
            <a:endParaRPr lang="en-US" altLang="en-US" sz="2800" b="1" dirty="0" smtClean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657600"/>
            <a:ext cx="4572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>
                <a:solidFill>
                  <a:srgbClr val="564B3C"/>
                </a:solidFill>
              </a:rPr>
              <a:t>www.sliderbase.com</a:t>
            </a:r>
            <a:endParaRPr lang="en-US">
              <a:solidFill>
                <a:srgbClr val="564B3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30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othecary">
  <a:themeElements>
    <a:clrScheme name="Custom 1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002060"/>
      </a:hlink>
      <a:folHlink>
        <a:srgbClr val="B2B2B2"/>
      </a:folHlink>
    </a:clrScheme>
    <a:fontScheme name="Custom 2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pothecary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hecary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hecary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2108</Words>
  <Application>Microsoft Office PowerPoint</Application>
  <PresentationFormat>Екран (4:3)</PresentationFormat>
  <Paragraphs>340</Paragraphs>
  <Slides>26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слайдів</vt:lpstr>
      </vt:variant>
      <vt:variant>
        <vt:i4>26</vt:i4>
      </vt:variant>
    </vt:vector>
  </HeadingPairs>
  <TitlesOfParts>
    <vt:vector size="28" baseType="lpstr">
      <vt:lpstr>Apothecary</vt:lpstr>
      <vt:lpstr>1_Apothecary</vt:lpstr>
      <vt:lpstr>Food and Labor </vt:lpstr>
      <vt:lpstr>Food and Labor </vt:lpstr>
      <vt:lpstr>Auroch</vt:lpstr>
      <vt:lpstr>Food and Labor </vt:lpstr>
      <vt:lpstr>Food and Labor </vt:lpstr>
      <vt:lpstr>Food and Labor </vt:lpstr>
      <vt:lpstr>Food and Labor </vt:lpstr>
      <vt:lpstr>Food and Labor </vt:lpstr>
      <vt:lpstr>Food and Labor </vt:lpstr>
      <vt:lpstr>De-extinction</vt:lpstr>
      <vt:lpstr>De-extinction</vt:lpstr>
      <vt:lpstr>De-extinction</vt:lpstr>
      <vt:lpstr>Презентація PowerPoint</vt:lpstr>
      <vt:lpstr>Effects of Domestication</vt:lpstr>
      <vt:lpstr>Презентація PowerPoint</vt:lpstr>
      <vt:lpstr>We created monsters!!</vt:lpstr>
      <vt:lpstr>We created monsters!!</vt:lpstr>
      <vt:lpstr>Презентація PowerPoint</vt:lpstr>
      <vt:lpstr>We created monsters!!</vt:lpstr>
      <vt:lpstr>We created monsters!!</vt:lpstr>
      <vt:lpstr>We created monsters!!</vt:lpstr>
      <vt:lpstr>We created monsters!!</vt:lpstr>
      <vt:lpstr>We created monsters!!</vt:lpstr>
      <vt:lpstr>We created monsters</vt:lpstr>
      <vt:lpstr>We created monsters</vt:lpstr>
      <vt:lpstr>How do animals help us?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Labor</dc:title>
  <dc:creator>owner</dc:creator>
  <cp:lastModifiedBy>LEGION2</cp:lastModifiedBy>
  <cp:revision>3</cp:revision>
  <dcterms:created xsi:type="dcterms:W3CDTF">2014-02-11T13:21:15Z</dcterms:created>
  <dcterms:modified xsi:type="dcterms:W3CDTF">2016-01-13T07:09:52Z</dcterms:modified>
</cp:coreProperties>
</file>