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17"/>
  </p:notesMasterIdLst>
  <p:handoutMasterIdLst>
    <p:handoutMasterId r:id="rId18"/>
  </p:handoutMasterIdLst>
  <p:sldIdLst>
    <p:sldId id="273" r:id="rId3"/>
    <p:sldId id="329" r:id="rId4"/>
    <p:sldId id="280" r:id="rId5"/>
    <p:sldId id="286" r:id="rId6"/>
    <p:sldId id="312" r:id="rId7"/>
    <p:sldId id="326" r:id="rId8"/>
    <p:sldId id="315" r:id="rId9"/>
    <p:sldId id="316" r:id="rId10"/>
    <p:sldId id="295" r:id="rId11"/>
    <p:sldId id="260" r:id="rId12"/>
    <p:sldId id="327" r:id="rId13"/>
    <p:sldId id="298" r:id="rId14"/>
    <p:sldId id="328" r:id="rId15"/>
    <p:sldId id="266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66"/>
    <a:srgbClr val="006600"/>
    <a:srgbClr val="333399"/>
    <a:srgbClr val="99FF33"/>
    <a:srgbClr val="FF7C80"/>
    <a:srgbClr val="FFFF00"/>
    <a:srgbClr val="336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NULL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551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36850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Gas Laws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0624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Charles’s Law</a:t>
            </a:r>
          </a:p>
          <a:p>
            <a:r>
              <a:rPr lang="en-US" smtClean="0"/>
              <a:t>The volume of a gas is directly proportional to temperature, and extrapolates to zero at zero Kelvin.</a:t>
            </a:r>
          </a:p>
          <a:p>
            <a:r>
              <a:rPr lang="en-US" smtClean="0"/>
              <a:t>            (P = constant)</a:t>
            </a:r>
          </a:p>
          <a:p>
            <a:endParaRPr lang="en-US" smtClean="0"/>
          </a:p>
          <a:p>
            <a:r>
              <a:rPr lang="en-US" smtClean="0"/>
              <a:t>Temperature MUST be in KELVINS!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57425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Graph of Charles’ Law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644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Gay Lussac’s Law</a:t>
            </a:r>
          </a:p>
          <a:p>
            <a:r>
              <a:rPr lang="en-US" smtClean="0"/>
              <a:t>The pressure and temperature of a gas are</a:t>
            </a:r>
          </a:p>
          <a:p>
            <a:r>
              <a:rPr lang="en-US" smtClean="0"/>
              <a:t>directly related, provided that the volume </a:t>
            </a:r>
          </a:p>
          <a:p>
            <a:r>
              <a:rPr lang="en-US" smtClean="0"/>
              <a:t>remains constant.</a:t>
            </a:r>
          </a:p>
          <a:p>
            <a:r>
              <a:rPr lang="en-US" smtClean="0"/>
              <a:t>Temperature MUST be in KELVINS!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5300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Graph of Gay-Lussac’s Law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8311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Dalton’s Law of Partial Pressures</a:t>
            </a:r>
          </a:p>
          <a:p>
            <a:r>
              <a:rPr lang="en-US" smtClean="0"/>
              <a:t>For a mixture of gases in a container,</a:t>
            </a:r>
          </a:p>
          <a:p>
            <a:r>
              <a:rPr lang="en-US" smtClean="0"/>
              <a:t>PTotal  =  P1 + P2 + P3 + . . . </a:t>
            </a:r>
          </a:p>
          <a:p>
            <a:r>
              <a:rPr lang="en-US" smtClean="0"/>
              <a:t>This is particularly useful in calculating the pressure of gases collected over water.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156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Students know how to apply the gas laws to relations between the pressure, temperature, and volume of any amount of an ideal gas or any mixture of ideal gases.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5323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Ideal Gases</a:t>
            </a:r>
          </a:p>
          <a:p>
            <a:r>
              <a:rPr lang="en-US" smtClean="0"/>
              <a:t>Ideal gases are imaginary gases that perfectly fit all of the assumptions of the kinetic molecular theory.</a:t>
            </a:r>
          </a:p>
          <a:p>
            <a:r>
              <a:rPr lang="en-US" smtClean="0"/>
              <a:t> Gases consist of tiny particles that are far apart relative to their size.</a:t>
            </a:r>
          </a:p>
          <a:p>
            <a:r>
              <a:rPr lang="en-US" smtClean="0"/>
              <a:t> Collisions between gas particles and between particles and the walls of the container are elastic collisions</a:t>
            </a:r>
          </a:p>
          <a:p>
            <a:r>
              <a:rPr lang="en-US" smtClean="0"/>
              <a:t> No kinetic energy is lost in elastic collisions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8103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Ideal Gases (continued)</a:t>
            </a:r>
          </a:p>
          <a:p>
            <a:r>
              <a:rPr lang="en-US" smtClean="0"/>
              <a:t> Gas particles are in constant, rapid motion. They therefore possess kinetic energy, the energy of motion</a:t>
            </a:r>
          </a:p>
          <a:p>
            <a:r>
              <a:rPr lang="en-US" smtClean="0"/>
              <a:t> There are no forces of attraction between gas particles</a:t>
            </a:r>
          </a:p>
          <a:p>
            <a:r>
              <a:rPr lang="en-US" smtClean="0"/>
              <a:t> The average kinetic energy of gas particles depends on temperature, not on the identity of the particle.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7624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Real Gases Do Not Behave Ideally</a:t>
            </a:r>
          </a:p>
          <a:p>
            <a:r>
              <a:rPr lang="en-US" smtClean="0"/>
              <a:t>Real gases DO experience inter-molecular attractions</a:t>
            </a:r>
          </a:p>
          <a:p>
            <a:r>
              <a:rPr lang="en-US" smtClean="0"/>
              <a:t>Real gases DO have volume</a:t>
            </a:r>
          </a:p>
          <a:p>
            <a:r>
              <a:rPr lang="en-US" smtClean="0"/>
              <a:t>Real gases DO NOT have elastic collisions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0841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Deviations from Ideal Behavior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Combined Gas Law</a:t>
            </a:r>
          </a:p>
          <a:p>
            <a:r>
              <a:rPr lang="en-US" smtClean="0"/>
              <a:t>The combined gas law expresses the relationship between pressure, volume and temperature of a fixed amount of gas.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2634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Boyle’s Law</a:t>
            </a:r>
          </a:p>
          <a:p>
            <a:r>
              <a:rPr lang="en-US" smtClean="0"/>
              <a:t>Pressure is inversely proportional to volume when temperature is held constant.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7478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Graph of Boyle’s Law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0076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99CE6-9BE9-4969-85FA-877003DE988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C9BEF-A562-4EA5-87C9-2030DA34B25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85E88-EF91-4D3B-B48B-118975B4326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258B3C2-959A-4BBE-BD41-9C65824D3AA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2FF9D40-B645-44F5-AAC1-41EA892E58B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29FBBD-8418-4495-9C05-976E7FB58CA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B187D-4A6B-4107-911B-A28D38A045D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AF9B4-FE2F-4BC1-A6A7-AA1C10D161A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2ADE6-EDC7-4CB7-AD75-F80D8FE0B29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60E65-BFB1-4900-A207-E841FF9390B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32D46-F562-4F9A-9DB0-1B00EEA9A4F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3FEB1-2D43-42DF-9824-0000EB8D670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42E20-22F7-4554-A35D-6732FD71DF5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98A9F-A8DC-4907-982C-EEBDDDD9450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44EF2-2C36-45C1-8A10-2F0C381A862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6F533-7A3C-46CE-BC16-42A7ABF3A16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5CA93-DFFC-4145-8B0C-E2883B45629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FB17DA9-76AA-4807-B4BA-7D0486F9A0A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B9254-1820-4BFE-8EE9-E1B5245D2F5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650F0-A288-4909-9B42-37F588628E7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69B43-C6EB-4919-876E-326743FC0FC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B3DD4-D1ED-4095-9877-77F09D4DF82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102DE-15CE-4898-98C0-999A7A48B9B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C7F38-0630-4837-9814-60871ACFB8F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EFDA6-B0BA-470E-9529-BB3F39FBE05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274D5A0-1FA2-46D2-81E8-D010BAD02F0C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19787404-8C9F-4C68-9521-64B33B9C18EE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343400" cy="3505200"/>
          </a:xfrm>
        </p:spPr>
        <p:txBody>
          <a:bodyPr/>
          <a:lstStyle/>
          <a:p>
            <a:r>
              <a:rPr lang="en-US" sz="4400" u="sng" dirty="0">
                <a:effectLst>
                  <a:outerShdw blurRad="38100" dist="38100" dir="2700000" algn="tl">
                    <a:srgbClr val="808080"/>
                  </a:outerShdw>
                </a:effectLst>
              </a:rPr>
              <a:t/>
            </a:r>
            <a:br>
              <a:rPr lang="en-US" sz="4400" u="sng" dirty="0"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4400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Gas </a:t>
            </a:r>
            <a:r>
              <a:rPr lang="en-US" sz="4400" u="sng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Laws</a:t>
            </a:r>
          </a:p>
        </p:txBody>
      </p:sp>
      <p:pic>
        <p:nvPicPr>
          <p:cNvPr id="1034" name="Picture 10" descr="ballo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81000"/>
            <a:ext cx="4098078" cy="579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09600"/>
          </a:xfrm>
          <a:noFill/>
          <a:ln/>
        </p:spPr>
        <p:txBody>
          <a:bodyPr lIns="90488" tIns="44450" rIns="90488" bIns="44450"/>
          <a:lstStyle/>
          <a:p>
            <a:r>
              <a:rPr lang="en-US" sz="44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Charles’s Law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534400" cy="19812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Blip>
                <a:blip r:embed="rId4"/>
              </a:buBlip>
            </a:pPr>
            <a:r>
              <a:rPr lang="en-US" sz="2800" dirty="0">
                <a:solidFill>
                  <a:schemeClr val="tx1"/>
                </a:solidFill>
              </a:rPr>
              <a:t>The volume of a gas is directly proportional to temperature, and extrapolates to zero at zero Kelvin.</a:t>
            </a:r>
          </a:p>
          <a:p>
            <a:pPr lvl="2">
              <a:buFontTx/>
              <a:buNone/>
            </a:pPr>
            <a:r>
              <a:rPr lang="en-US" sz="2800" dirty="0">
                <a:solidFill>
                  <a:schemeClr val="tx1"/>
                </a:solidFill>
              </a:rPr>
              <a:t>            (</a:t>
            </a:r>
            <a:r>
              <a:rPr lang="en-US" sz="2800" i="1" dirty="0">
                <a:solidFill>
                  <a:schemeClr val="tx1"/>
                </a:solidFill>
              </a:rPr>
              <a:t>P</a:t>
            </a:r>
            <a:r>
              <a:rPr lang="en-US" sz="2800" dirty="0">
                <a:solidFill>
                  <a:schemeClr val="tx1"/>
                </a:solidFill>
              </a:rPr>
              <a:t> = constant)</a:t>
            </a:r>
          </a:p>
          <a:p>
            <a:pPr>
              <a:spcBef>
                <a:spcPct val="40000"/>
              </a:spcBef>
              <a:buFontTx/>
              <a:buNone/>
            </a:pPr>
            <a:endParaRPr lang="en-US" sz="2800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066800" y="5410200"/>
            <a:ext cx="64547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Temperature MUST be in </a:t>
            </a:r>
            <a:r>
              <a:rPr lang="en-US" sz="2800" u="sng" dirty="0">
                <a:solidFill>
                  <a:schemeClr val="tx1"/>
                </a:solidFill>
              </a:rPr>
              <a:t>KELVINS!</a:t>
            </a:r>
          </a:p>
        </p:txBody>
      </p:sp>
      <p:graphicFrame>
        <p:nvGraphicFramePr>
          <p:cNvPr id="9" name="Object 8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8" name="Equation" r:id="rId5" imgW="0" imgH="0" progId="">
                  <p:embed/>
                </p:oleObj>
              </mc:Choice>
              <mc:Fallback>
                <p:oleObj name="Equation" r:id="rId5" imgW="0" imgH="0" progId="">
                  <p:embed/>
                  <p:pic>
                    <p:nvPicPr>
                      <p:cNvPr id="0" name="Rectangle 4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200400" y="3200400"/>
          <a:ext cx="2146300" cy="1920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9" name="Equation" r:id="rId6" imgW="482400" imgH="431640" progId="Equation.3">
                  <p:embed/>
                </p:oleObj>
              </mc:Choice>
              <mc:Fallback>
                <p:oleObj name="Equation" r:id="rId6" imgW="482400" imgH="431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200400"/>
                        <a:ext cx="2146300" cy="19203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5181600" cy="7620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 Graph of Charles’ Law</a:t>
            </a:r>
          </a:p>
        </p:txBody>
      </p:sp>
      <p:pic>
        <p:nvPicPr>
          <p:cNvPr id="113669" name="Picture 5" descr="charle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09800" y="914400"/>
            <a:ext cx="4740275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/>
          <a:lstStyle/>
          <a:p>
            <a:r>
              <a:rPr lang="en-US" sz="44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Gay </a:t>
            </a:r>
            <a:r>
              <a:rPr lang="en-US" sz="4400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Lussac’s</a:t>
            </a:r>
            <a:r>
              <a:rPr lang="en-US" sz="44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Law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762000" y="1066800"/>
            <a:ext cx="7778750" cy="13731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The pressure and temperature of a gas are</a:t>
            </a:r>
          </a:p>
          <a:p>
            <a:r>
              <a:rPr lang="en-US" sz="2800" dirty="0">
                <a:solidFill>
                  <a:schemeClr val="tx1"/>
                </a:solidFill>
              </a:rPr>
              <a:t>directly related, provided that the volume </a:t>
            </a:r>
          </a:p>
          <a:p>
            <a:r>
              <a:rPr lang="en-US" sz="2800" dirty="0">
                <a:solidFill>
                  <a:schemeClr val="tx1"/>
                </a:solidFill>
              </a:rPr>
              <a:t>remains constant.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371600" y="4953000"/>
            <a:ext cx="64547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Temperature MUST be in </a:t>
            </a:r>
            <a:r>
              <a:rPr lang="en-US" sz="2800" u="sng" dirty="0">
                <a:solidFill>
                  <a:schemeClr val="tx1"/>
                </a:solidFill>
              </a:rPr>
              <a:t>KELVINS!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048000" y="2438400"/>
          <a:ext cx="2679700" cy="2397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2" name="Equation" r:id="rId4" imgW="482400" imgH="431640" progId="Equation.3">
                  <p:embed/>
                </p:oleObj>
              </mc:Choice>
              <mc:Fallback>
                <p:oleObj name="Equation" r:id="rId4" imgW="48240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2438400"/>
                        <a:ext cx="2679700" cy="23976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6096000" cy="7620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 Graph of Gay-Lussac’s Law</a:t>
            </a:r>
          </a:p>
        </p:txBody>
      </p:sp>
      <p:pic>
        <p:nvPicPr>
          <p:cNvPr id="114693" name="Picture 5" descr="gaylussac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09800" y="762000"/>
            <a:ext cx="4681538" cy="51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Dalton’s Law of Partial Pressures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47800"/>
            <a:ext cx="7924800" cy="325755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3600" dirty="0">
                <a:solidFill>
                  <a:schemeClr val="tx1"/>
                </a:solidFill>
              </a:rPr>
              <a:t>For a mixture of gases in a container,</a:t>
            </a:r>
          </a:p>
          <a:p>
            <a:pPr lvl="1" algn="ctr">
              <a:spcBef>
                <a:spcPct val="70000"/>
              </a:spcBef>
              <a:buFontTx/>
              <a:buNone/>
            </a:pPr>
            <a:r>
              <a:rPr lang="en-US" sz="36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3600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=  </a:t>
            </a:r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36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36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36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. . .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09600" y="4191000"/>
            <a:ext cx="853440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This is particularly useful in calculating the pressure of gases collected over water.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  <p:bldP spid="1434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4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 Standards</a:t>
            </a:r>
            <a:endParaRPr lang="en-US" sz="44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1524000"/>
            <a:ext cx="7086600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i="1" dirty="0">
                <a:solidFill>
                  <a:srgbClr val="006600"/>
                </a:solidFill>
              </a:rPr>
              <a:t>Students know </a:t>
            </a:r>
            <a:r>
              <a:rPr lang="en-US" sz="3200" dirty="0">
                <a:solidFill>
                  <a:srgbClr val="006600"/>
                </a:solidFill>
              </a:rPr>
              <a:t>how to apply the gas laws to relations between the pressure, temperature, and volume of any amount of an ideal gas or any mixture of ideal gases.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2819400" cy="609600"/>
          </a:xfrm>
        </p:spPr>
        <p:txBody>
          <a:bodyPr/>
          <a:lstStyle/>
          <a:p>
            <a:pPr algn="l"/>
            <a:r>
              <a:rPr lang="en-US" sz="3200" u="sng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Ideal Gases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33400" y="914400"/>
            <a:ext cx="8016875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Ideal gases are imaginary gases that perfectly fit all of the assumptions of the kinetic molecular theory.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838200" y="2590800"/>
            <a:ext cx="7696200" cy="35394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sz="2800" dirty="0"/>
              <a:t>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Gases consist of tiny particles that are far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apart relative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to their size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>
              <a:buFontTx/>
              <a:buBlip>
                <a:blip r:embed="rId3"/>
              </a:buBlip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Collisions between gas particles and between particles and the walls of the container are elastic collisions</a:t>
            </a:r>
          </a:p>
          <a:p>
            <a:pPr>
              <a:buFontTx/>
              <a:buBlip>
                <a:blip r:embed="rId3"/>
              </a:buBlip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No kinetic energy is lost in elastic collisions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4495800" cy="762000"/>
          </a:xfrm>
        </p:spPr>
        <p:txBody>
          <a:bodyPr/>
          <a:lstStyle/>
          <a:p>
            <a:pPr algn="l"/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Ideal Gases </a:t>
            </a:r>
            <a:r>
              <a:rPr lang="en-US" dirty="0">
                <a:solidFill>
                  <a:schemeClr val="tx1"/>
                </a:solidFill>
              </a:rPr>
              <a:t>(continued)</a:t>
            </a:r>
            <a:endParaRPr lang="en-US" sz="3200" u="sng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4" name="Text Box 1028"/>
          <p:cNvSpPr txBox="1">
            <a:spLocks noChangeArrowheads="1"/>
          </p:cNvSpPr>
          <p:nvPr/>
        </p:nvSpPr>
        <p:spPr bwMode="auto">
          <a:xfrm>
            <a:off x="762000" y="1371600"/>
            <a:ext cx="7924800" cy="40318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Blip>
                <a:blip r:embed="rId3"/>
              </a:buBlip>
            </a:pPr>
            <a:r>
              <a:rPr lang="en-US" sz="2800" dirty="0"/>
              <a:t> </a:t>
            </a:r>
            <a:r>
              <a:rPr lang="en-US" sz="3200" dirty="0">
                <a:solidFill>
                  <a:srgbClr val="000066"/>
                </a:solidFill>
              </a:rPr>
              <a:t>Gas particles are in constant, rapid motion. They </a:t>
            </a:r>
            <a:r>
              <a:rPr lang="en-US" sz="3200" dirty="0" smtClean="0">
                <a:solidFill>
                  <a:srgbClr val="000066"/>
                </a:solidFill>
              </a:rPr>
              <a:t>therefore </a:t>
            </a:r>
            <a:r>
              <a:rPr lang="en-US" sz="3200" dirty="0">
                <a:solidFill>
                  <a:srgbClr val="000066"/>
                </a:solidFill>
              </a:rPr>
              <a:t>possess kinetic energy, the energy of </a:t>
            </a:r>
            <a:r>
              <a:rPr lang="en-US" sz="3200" dirty="0" smtClean="0">
                <a:solidFill>
                  <a:srgbClr val="000066"/>
                </a:solidFill>
              </a:rPr>
              <a:t>motion</a:t>
            </a:r>
          </a:p>
          <a:p>
            <a:pPr>
              <a:buFontTx/>
              <a:buBlip>
                <a:blip r:embed="rId3"/>
              </a:buBlip>
            </a:pPr>
            <a:r>
              <a:rPr lang="en-US" sz="3200" dirty="0">
                <a:solidFill>
                  <a:srgbClr val="000066"/>
                </a:solidFill>
              </a:rPr>
              <a:t> </a:t>
            </a:r>
            <a:r>
              <a:rPr lang="en-US" sz="3200" dirty="0" smtClean="0">
                <a:solidFill>
                  <a:srgbClr val="000066"/>
                </a:solidFill>
              </a:rPr>
              <a:t>There are no forces of attraction between gas particles</a:t>
            </a:r>
          </a:p>
          <a:p>
            <a:pPr>
              <a:buFontTx/>
              <a:buBlip>
                <a:blip r:embed="rId3"/>
              </a:buBlip>
            </a:pPr>
            <a:r>
              <a:rPr lang="en-US" sz="3200" dirty="0">
                <a:solidFill>
                  <a:srgbClr val="000066"/>
                </a:solidFill>
              </a:rPr>
              <a:t> </a:t>
            </a:r>
            <a:r>
              <a:rPr lang="en-US" sz="3200" dirty="0" smtClean="0">
                <a:solidFill>
                  <a:srgbClr val="000066"/>
                </a:solidFill>
              </a:rPr>
              <a:t>The average kinetic energy of gas particles depends on temperature, not on the identity of the particle.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839200" cy="1143000"/>
          </a:xfrm>
        </p:spPr>
        <p:txBody>
          <a:bodyPr/>
          <a:lstStyle/>
          <a:p>
            <a:r>
              <a:rPr lang="en-US" sz="40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Real Gases Do Not Behave Ideally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304800" y="1752600"/>
            <a:ext cx="88392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tx1"/>
                </a:solidFill>
              </a:rPr>
              <a:t>Real gases </a:t>
            </a:r>
            <a:r>
              <a:rPr lang="en-US" sz="3200" dirty="0">
                <a:solidFill>
                  <a:srgbClr val="C00000"/>
                </a:solidFill>
              </a:rPr>
              <a:t>DO</a:t>
            </a:r>
            <a:r>
              <a:rPr lang="en-US" sz="3200" dirty="0">
                <a:solidFill>
                  <a:schemeClr val="tx1"/>
                </a:solidFill>
              </a:rPr>
              <a:t> experience inter-molecular attractions</a:t>
            </a: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304800" y="3124200"/>
            <a:ext cx="555942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tx1"/>
                </a:solidFill>
              </a:rPr>
              <a:t>Real gases </a:t>
            </a:r>
            <a:r>
              <a:rPr lang="en-US" sz="3200" dirty="0">
                <a:solidFill>
                  <a:srgbClr val="C00000"/>
                </a:solidFill>
              </a:rPr>
              <a:t>DO</a:t>
            </a:r>
            <a:r>
              <a:rPr lang="en-US" sz="3200" dirty="0">
                <a:solidFill>
                  <a:schemeClr val="tx1"/>
                </a:solidFill>
              </a:rPr>
              <a:t> have volume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304800" y="4267200"/>
            <a:ext cx="883920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Real gases </a:t>
            </a:r>
            <a:r>
              <a:rPr lang="en-US" sz="3200" dirty="0">
                <a:solidFill>
                  <a:srgbClr val="C00000"/>
                </a:solidFill>
              </a:rPr>
              <a:t>DO NOT</a:t>
            </a:r>
            <a:r>
              <a:rPr lang="en-US" sz="3200" dirty="0">
                <a:solidFill>
                  <a:schemeClr val="tx1"/>
                </a:solidFill>
              </a:rPr>
              <a:t> have elastic collisions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/>
      <p:bldP spid="86022" grpId="0"/>
      <p:bldP spid="860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Deviations from Ideal Behavior</a:t>
            </a:r>
          </a:p>
        </p:txBody>
      </p:sp>
      <p:graphicFrame>
        <p:nvGraphicFramePr>
          <p:cNvPr id="109629" name="Group 61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3459481"/>
        </p:xfrm>
        <a:graphic>
          <a:graphicData uri="http://schemas.openxmlformats.org/drawingml/2006/table">
            <a:tbl>
              <a:tblPr/>
              <a:tblGrid>
                <a:gridCol w="4038600"/>
              </a:tblGrid>
              <a:tr h="914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Likely to behave nearly ideally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Gases at high temperature and low pressure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0747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Small non-polar gas molecules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9630" name="Group 62"/>
          <p:cNvGraphicFramePr>
            <a:graphicFrameLocks noGrp="1"/>
          </p:cNvGraphicFramePr>
          <p:nvPr>
            <p:ph sz="half" idx="2"/>
          </p:nvPr>
        </p:nvGraphicFramePr>
        <p:xfrm>
          <a:off x="4800600" y="1600200"/>
          <a:ext cx="4114800" cy="3459480"/>
        </p:xfrm>
        <a:graphic>
          <a:graphicData uri="http://schemas.openxmlformats.org/drawingml/2006/table">
            <a:tbl>
              <a:tblPr/>
              <a:tblGrid>
                <a:gridCol w="4114800"/>
              </a:tblGrid>
              <a:tr h="914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cs typeface="Times New Roman" pitchFamily="18" charset="0"/>
                        </a:rPr>
                        <a:t>Likely not to behave ideally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Gases at low temperature and high pressure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Large, polar gas molecules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n-US" sz="44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Combined Gas Law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762000" y="1217612"/>
            <a:ext cx="7772400" cy="1373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The combined gas law expresses the relationship between pressure, volume and temperature of a fixed amount of gas.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514600" y="2908300"/>
          <a:ext cx="3427879" cy="204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0" name="Equation" r:id="rId4" imgW="723600" imgH="431640" progId="Equation.3">
                  <p:embed/>
                </p:oleObj>
              </mc:Choice>
              <mc:Fallback>
                <p:oleObj name="Equation" r:id="rId4" imgW="72360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8300"/>
                        <a:ext cx="3427879" cy="204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7772400" cy="1143000"/>
          </a:xfrm>
          <a:noFill/>
          <a:ln/>
        </p:spPr>
        <p:txBody>
          <a:bodyPr lIns="90488" tIns="44450" rIns="90488" bIns="44450"/>
          <a:lstStyle/>
          <a:p>
            <a:r>
              <a:rPr lang="en-US" sz="44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Boyle’s Law</a:t>
            </a:r>
            <a:endParaRPr lang="en-US" sz="4400" u="sng" baseline="30000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800100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Pressure is inversely proportional to </a:t>
            </a:r>
            <a:r>
              <a:rPr lang="en-US" sz="3200" dirty="0" smtClean="0">
                <a:solidFill>
                  <a:schemeClr val="tx1"/>
                </a:solidFill>
              </a:rPr>
              <a:t>volume when </a:t>
            </a:r>
            <a:r>
              <a:rPr lang="en-US" sz="3200" dirty="0">
                <a:solidFill>
                  <a:schemeClr val="tx1"/>
                </a:solidFill>
              </a:rPr>
              <a:t>temperature is held constant.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6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09800" y="3200400"/>
          <a:ext cx="4059518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7" name="Equation" r:id="rId6" imgW="660240" imgH="215640" progId="Equation.3">
                  <p:embed/>
                </p:oleObj>
              </mc:Choice>
              <mc:Fallback>
                <p:oleObj name="Equation" r:id="rId6" imgW="66024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200400"/>
                        <a:ext cx="4059518" cy="1327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5181600" cy="7620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 Graph of Boyle’s Law</a:t>
            </a:r>
          </a:p>
        </p:txBody>
      </p:sp>
      <p:pic>
        <p:nvPicPr>
          <p:cNvPr id="108547" name="Picture 3" descr="boyle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219200"/>
            <a:ext cx="5105400" cy="4783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hemistry Format">
  <a:themeElements>
    <a:clrScheme name="1_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1055</TotalTime>
  <Pages>17</Pages>
  <Words>695</Words>
  <Application>Microsoft Office PowerPoint</Application>
  <PresentationFormat>Екран (4:3)</PresentationFormat>
  <Paragraphs>81</Paragraphs>
  <Slides>14</Slides>
  <Notes>14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7" baseType="lpstr">
      <vt:lpstr>Chemistry Format</vt:lpstr>
      <vt:lpstr>1_Chemistry Format</vt:lpstr>
      <vt:lpstr>Equation</vt:lpstr>
      <vt:lpstr> Gas Laws</vt:lpstr>
      <vt:lpstr>CA Standards</vt:lpstr>
      <vt:lpstr>Ideal Gases</vt:lpstr>
      <vt:lpstr>Ideal Gases (continued)</vt:lpstr>
      <vt:lpstr>Real Gases Do Not Behave Ideally</vt:lpstr>
      <vt:lpstr>Deviations from Ideal Behavior</vt:lpstr>
      <vt:lpstr>The Combined Gas Law</vt:lpstr>
      <vt:lpstr>Boyle’s Law</vt:lpstr>
      <vt:lpstr>A Graph of Boyle’s Law</vt:lpstr>
      <vt:lpstr>Charles’s Law</vt:lpstr>
      <vt:lpstr>A Graph of Charles’ Law</vt:lpstr>
      <vt:lpstr>Gay Lussac’s Law</vt:lpstr>
      <vt:lpstr>A Graph of Gay-Lussac’s Law</vt:lpstr>
      <vt:lpstr>Dalton’s Law of Partial Pressures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Gas</dc:title>
  <dc:creator>Mad Doc</dc:creator>
  <cp:lastModifiedBy>RomaK</cp:lastModifiedBy>
  <cp:revision>183</cp:revision>
  <cp:lastPrinted>1601-01-01T00:00:00Z</cp:lastPrinted>
  <dcterms:created xsi:type="dcterms:W3CDTF">1997-01-27T00:51:04Z</dcterms:created>
  <dcterms:modified xsi:type="dcterms:W3CDTF">2015-09-02T10:00:28Z</dcterms:modified>
</cp:coreProperties>
</file>