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p:restoredTop sz="86410"/>
  </p:normalViewPr>
  <p:slideViewPr>
    <p:cSldViewPr>
      <p:cViewPr varScale="1">
        <p:scale>
          <a:sx n="80" d="100"/>
          <a:sy n="80" d="100"/>
        </p:scale>
        <p:origin x="-79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63A131-3A9A-4D49-A91F-ECFB8905C15E}" type="datetimeFigureOut">
              <a:rPr lang="en-US" smtClean="0"/>
              <a:t>1/12/2016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F64698-57F6-4CE3-88F7-636F76D59E07}" type="slidenum">
              <a:rPr lang="en-US" smtClean="0"/>
              <a:t>‹№›</a:t>
            </a:fld>
            <a:endParaRPr lang="en-US"/>
          </a:p>
        </p:txBody>
      </p:sp>
    </p:spTree>
    <p:extLst>
      <p:ext uri="{BB962C8B-B14F-4D97-AF65-F5344CB8AC3E}">
        <p14:creationId xmlns:p14="http://schemas.microsoft.com/office/powerpoint/2010/main" val="21424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Marsupials</a:t>
            </a:r>
          </a:p>
          <a:p>
            <a:r>
              <a:rPr lang="en-US" smtClean="0"/>
              <a:t>Babies are born alive but not fully developed.</a:t>
            </a:r>
          </a:p>
          <a:p>
            <a:endParaRPr lang="en-US" smtClean="0"/>
          </a:p>
          <a:p>
            <a:r>
              <a:rPr lang="en-US" smtClean="0"/>
              <a:t>The baby crawls into the pouch to drink milk and grow until more developed.</a:t>
            </a:r>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Marsupials</a:t>
            </a:r>
          </a:p>
          <a:p>
            <a:r>
              <a:rPr lang="en-US" smtClean="0">
                <a:solidFill>
                  <a:prstClr val="black"/>
                </a:solidFill>
              </a:rPr>
              <a:t>Babies are born alive but not fully developed.</a:t>
            </a:r>
          </a:p>
          <a:p>
            <a:endParaRPr lang="en-US" smtClean="0">
              <a:solidFill>
                <a:prstClr val="black"/>
              </a:solidFill>
            </a:endParaRPr>
          </a:p>
          <a:p>
            <a:r>
              <a:rPr lang="en-US" smtClean="0">
                <a:solidFill>
                  <a:prstClr val="black"/>
                </a:solidFill>
              </a:rPr>
              <a:t>The baby crawls into the pouch to drink milk and grow until more developed.</a:t>
            </a: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How many babies?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How many babies?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What natural factors help control animal populations?</a:t>
            </a:r>
          </a:p>
          <a:p>
            <a:r>
              <a:rPr lang="en-US" smtClean="0"/>
              <a:t>Food sources</a:t>
            </a:r>
          </a:p>
          <a:p>
            <a:r>
              <a:rPr lang="en-US" smtClean="0"/>
              <a:t>Space/habitat</a:t>
            </a:r>
          </a:p>
          <a:p>
            <a:r>
              <a:rPr lang="en-US" smtClean="0"/>
              <a:t>Predators/ Competitors </a:t>
            </a:r>
          </a:p>
          <a:p>
            <a:r>
              <a:rPr lang="en-US" smtClean="0"/>
              <a:t>Hunting</a:t>
            </a:r>
          </a:p>
          <a:p>
            <a:r>
              <a:rPr lang="en-US" smtClean="0"/>
              <a:t>Relocating</a:t>
            </a:r>
          </a:p>
          <a:p>
            <a:r>
              <a:rPr lang="en-US" smtClean="0"/>
              <a:t>Birth Control</a:t>
            </a:r>
          </a:p>
          <a:p>
            <a:r>
              <a:rPr lang="en-US" smtClean="0"/>
              <a:t>What are some artificial factors?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What natural factors help control animal populations?</a:t>
            </a:r>
          </a:p>
          <a:p>
            <a:r>
              <a:rPr lang="en-US" smtClean="0">
                <a:solidFill>
                  <a:prstClr val="black"/>
                </a:solidFill>
              </a:rPr>
              <a:t>Food sources</a:t>
            </a:r>
          </a:p>
          <a:p>
            <a:r>
              <a:rPr lang="en-US" smtClean="0">
                <a:solidFill>
                  <a:prstClr val="black"/>
                </a:solidFill>
              </a:rPr>
              <a:t>Space/habitat</a:t>
            </a:r>
          </a:p>
          <a:p>
            <a:r>
              <a:rPr lang="en-US" smtClean="0">
                <a:solidFill>
                  <a:prstClr val="black"/>
                </a:solidFill>
              </a:rPr>
              <a:t>Predators/ Competitors </a:t>
            </a:r>
          </a:p>
          <a:p>
            <a:r>
              <a:rPr lang="en-US" smtClean="0">
                <a:solidFill>
                  <a:prstClr val="black"/>
                </a:solidFill>
              </a:rPr>
              <a:t>Hunting</a:t>
            </a:r>
          </a:p>
          <a:p>
            <a:r>
              <a:rPr lang="en-US" smtClean="0">
                <a:solidFill>
                  <a:prstClr val="black"/>
                </a:solidFill>
              </a:rPr>
              <a:t>Relocating</a:t>
            </a:r>
          </a:p>
          <a:p>
            <a:r>
              <a:rPr lang="en-US" smtClean="0">
                <a:solidFill>
                  <a:prstClr val="black"/>
                </a:solidFill>
              </a:rPr>
              <a:t>Birth Control</a:t>
            </a:r>
          </a:p>
          <a:p>
            <a:r>
              <a:rPr lang="en-US" smtClean="0">
                <a:solidFill>
                  <a:prstClr val="black"/>
                </a:solidFill>
              </a:rPr>
              <a:t>What are some artificial factors?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Questions:</a:t>
            </a:r>
          </a:p>
          <a:p>
            <a:endParaRPr lang="en-US" smtClean="0"/>
          </a:p>
          <a:p>
            <a:r>
              <a:rPr lang="en-US" smtClean="0"/>
              <a:t>What does limiting factor mean?</a:t>
            </a:r>
          </a:p>
          <a:p>
            <a:endParaRPr lang="en-US" smtClean="0"/>
          </a:p>
          <a:p>
            <a:r>
              <a:rPr lang="en-US" smtClean="0"/>
              <a:t>What are some factors that influence a population?</a:t>
            </a:r>
          </a:p>
          <a:p>
            <a:endParaRPr lang="en-US" smtClean="0"/>
          </a:p>
          <a:p>
            <a:r>
              <a:rPr lang="en-US" smtClean="0"/>
              <a:t>Why does the porcupine population stay rather stable?</a:t>
            </a:r>
          </a:p>
          <a:p>
            <a:endParaRPr lang="en-US" smtClean="0"/>
          </a:p>
          <a:p>
            <a:r>
              <a:rPr lang="en-US" smtClean="0"/>
              <a:t>Why do deer have a more dynamic population?</a:t>
            </a:r>
          </a:p>
          <a:p>
            <a:r>
              <a:rPr lang="en-US" smtClean="0"/>
              <a:t>Population Dynamics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Questions:</a:t>
            </a:r>
          </a:p>
          <a:p>
            <a:endParaRPr lang="en-US" smtClean="0">
              <a:solidFill>
                <a:prstClr val="black"/>
              </a:solidFill>
            </a:endParaRPr>
          </a:p>
          <a:p>
            <a:r>
              <a:rPr lang="en-US" smtClean="0">
                <a:solidFill>
                  <a:prstClr val="black"/>
                </a:solidFill>
              </a:rPr>
              <a:t>What does limiting factor mean?</a:t>
            </a:r>
          </a:p>
          <a:p>
            <a:endParaRPr lang="en-US" smtClean="0">
              <a:solidFill>
                <a:prstClr val="black"/>
              </a:solidFill>
            </a:endParaRPr>
          </a:p>
          <a:p>
            <a:r>
              <a:rPr lang="en-US" smtClean="0">
                <a:solidFill>
                  <a:prstClr val="black"/>
                </a:solidFill>
              </a:rPr>
              <a:t>What are some factors that influence a population?</a:t>
            </a:r>
          </a:p>
          <a:p>
            <a:endParaRPr lang="en-US" smtClean="0">
              <a:solidFill>
                <a:prstClr val="black"/>
              </a:solidFill>
            </a:endParaRPr>
          </a:p>
          <a:p>
            <a:r>
              <a:rPr lang="en-US" smtClean="0">
                <a:solidFill>
                  <a:prstClr val="black"/>
                </a:solidFill>
              </a:rPr>
              <a:t>Why does the porcupine population stay rather stable?</a:t>
            </a:r>
          </a:p>
          <a:p>
            <a:endParaRPr lang="en-US" smtClean="0">
              <a:solidFill>
                <a:prstClr val="black"/>
              </a:solidFill>
            </a:endParaRPr>
          </a:p>
          <a:p>
            <a:r>
              <a:rPr lang="en-US" smtClean="0">
                <a:solidFill>
                  <a:prstClr val="black"/>
                </a:solidFill>
              </a:rPr>
              <a:t>Why do deer have a more dynamic population?</a:t>
            </a:r>
          </a:p>
          <a:p>
            <a:r>
              <a:rPr lang="en-US" smtClean="0">
                <a:solidFill>
                  <a:prstClr val="black"/>
                </a:solidFill>
              </a:rPr>
              <a:t>Population Dynamics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What about our domestic animals?</a:t>
            </a:r>
          </a:p>
          <a:p>
            <a:r>
              <a:rPr lang="en-US" smtClean="0"/>
              <a:t>Spay</a:t>
            </a:r>
          </a:p>
          <a:p>
            <a:r>
              <a:rPr lang="en-US" smtClean="0"/>
              <a:t>Neuter/Castrate</a:t>
            </a:r>
          </a:p>
          <a:p>
            <a:r>
              <a:rPr lang="en-US" smtClean="0"/>
              <a:t>Keep separate</a:t>
            </a:r>
          </a:p>
          <a:p>
            <a:endParaRPr lang="en-US" smtClean="0"/>
          </a:p>
          <a:p>
            <a:r>
              <a:rPr lang="en-US" smtClean="0"/>
              <a:t>Dogs and cats reproduce quickly</a:t>
            </a:r>
          </a:p>
          <a:p>
            <a:r>
              <a:rPr lang="en-US" smtClean="0"/>
              <a:t>Ave. lifespan of a feral dog- 1-2 years</a:t>
            </a:r>
          </a:p>
          <a:p>
            <a:r>
              <a:rPr lang="en-US" smtClean="0"/>
              <a:t>Ave. lifespan of a feral cat- 4.7 years</a:t>
            </a:r>
          </a:p>
          <a:p>
            <a:r>
              <a:rPr lang="en-US" smtClean="0"/>
              <a:t>What is an animal called that was once domesticated but is now wild?</a:t>
            </a:r>
          </a:p>
          <a:p>
            <a:r>
              <a:rPr lang="en-US" smtClean="0"/>
              <a:t>Feral</a:t>
            </a:r>
          </a:p>
          <a:p>
            <a:endParaRPr lang="en-US" smtClean="0"/>
          </a:p>
          <a:p>
            <a:r>
              <a:rPr lang="en-US" smtClean="0"/>
              <a:t>It’s not a good life.</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What about our domestic animals?</a:t>
            </a:r>
          </a:p>
          <a:p>
            <a:r>
              <a:rPr lang="en-US" smtClean="0">
                <a:solidFill>
                  <a:prstClr val="black"/>
                </a:solidFill>
              </a:rPr>
              <a:t>Spay</a:t>
            </a:r>
          </a:p>
          <a:p>
            <a:r>
              <a:rPr lang="en-US" smtClean="0">
                <a:solidFill>
                  <a:prstClr val="black"/>
                </a:solidFill>
              </a:rPr>
              <a:t>Neuter/Castrate</a:t>
            </a:r>
          </a:p>
          <a:p>
            <a:r>
              <a:rPr lang="en-US" smtClean="0">
                <a:solidFill>
                  <a:prstClr val="black"/>
                </a:solidFill>
              </a:rPr>
              <a:t>Keep separate</a:t>
            </a:r>
          </a:p>
          <a:p>
            <a:endParaRPr lang="en-US" smtClean="0">
              <a:solidFill>
                <a:prstClr val="black"/>
              </a:solidFill>
            </a:endParaRPr>
          </a:p>
          <a:p>
            <a:r>
              <a:rPr lang="en-US" smtClean="0">
                <a:solidFill>
                  <a:prstClr val="black"/>
                </a:solidFill>
              </a:rPr>
              <a:t>Dogs and cats reproduce quickly</a:t>
            </a:r>
          </a:p>
          <a:p>
            <a:r>
              <a:rPr lang="en-US" smtClean="0">
                <a:solidFill>
                  <a:prstClr val="black"/>
                </a:solidFill>
              </a:rPr>
              <a:t>Ave. lifespan of a feral dog- 1-2 years</a:t>
            </a:r>
          </a:p>
          <a:p>
            <a:r>
              <a:rPr lang="en-US" smtClean="0">
                <a:solidFill>
                  <a:prstClr val="black"/>
                </a:solidFill>
              </a:rPr>
              <a:t>Ave. lifespan of a feral cat- 4.7 years</a:t>
            </a:r>
          </a:p>
          <a:p>
            <a:r>
              <a:rPr lang="en-US" smtClean="0">
                <a:solidFill>
                  <a:prstClr val="black"/>
                </a:solidFill>
              </a:rPr>
              <a:t>What is an animal called that was once domesticated but is now wild?</a:t>
            </a:r>
          </a:p>
          <a:p>
            <a:r>
              <a:rPr lang="en-US" smtClean="0">
                <a:solidFill>
                  <a:prstClr val="black"/>
                </a:solidFill>
              </a:rPr>
              <a:t>Feral</a:t>
            </a:r>
          </a:p>
          <a:p>
            <a:endParaRPr lang="en-US" smtClean="0">
              <a:solidFill>
                <a:prstClr val="black"/>
              </a:solidFill>
            </a:endParaRPr>
          </a:p>
          <a:p>
            <a:r>
              <a:rPr lang="en-US" smtClean="0">
                <a:solidFill>
                  <a:prstClr val="black"/>
                </a:solidFill>
              </a:rPr>
              <a:t>It’s not a good life.</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endParaRPr lang="en-US" smtClean="0"/>
          </a:p>
          <a:p>
            <a:r>
              <a:rPr lang="en-US" smtClean="0"/>
              <a:t>Feral-if born in the wild from domestic origins</a:t>
            </a:r>
          </a:p>
          <a:p>
            <a:endParaRPr lang="en-US" smtClean="0"/>
          </a:p>
          <a:p>
            <a:r>
              <a:rPr lang="en-US" smtClean="0"/>
              <a:t>How do the dogs acting with each other? With people?</a:t>
            </a:r>
          </a:p>
          <a:p>
            <a:endParaRPr lang="en-US" smtClean="0"/>
          </a:p>
          <a:p>
            <a:endParaRPr lang="en-US" smtClean="0"/>
          </a:p>
          <a:p>
            <a:endParaRPr lang="en-US" smtClean="0"/>
          </a:p>
          <a:p>
            <a:endParaRPr lang="en-US" smtClean="0"/>
          </a:p>
          <a:p>
            <a:endParaRPr lang="en-US" smtClean="0"/>
          </a:p>
          <a:p>
            <a:endParaRPr lang="en-US" smtClean="0"/>
          </a:p>
          <a:p>
            <a:r>
              <a:rPr lang="en-US" smtClean="0"/>
              <a:t>Stray Dogs in Abandoned Detroit Aug. 2013</a:t>
            </a:r>
          </a:p>
          <a:p>
            <a:r>
              <a:rPr lang="en-US" smtClean="0"/>
              <a:t>Feral Dogs in Russian</a:t>
            </a:r>
          </a:p>
          <a:p>
            <a:r>
              <a:rPr lang="en-US" smtClean="0"/>
              <a:t>Stray- once had a home but is lost or abandoned</a:t>
            </a:r>
          </a:p>
          <a:p>
            <a:endParaRPr lang="en-US" smtClean="0"/>
          </a:p>
          <a:p>
            <a:r>
              <a:rPr lang="en-US" smtClean="0"/>
              <a:t>Why does Detroit have so many stray dogs?</a:t>
            </a:r>
          </a:p>
          <a:p>
            <a:endParaRPr lang="en-US" smtClean="0"/>
          </a:p>
          <a:p>
            <a:r>
              <a:rPr lang="en-US" smtClean="0"/>
              <a:t>How many postal workers had been bitten from Oct to July?</a:t>
            </a:r>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endParaRPr lang="en-US" smtClean="0">
              <a:solidFill>
                <a:prstClr val="black"/>
              </a:solidFill>
            </a:endParaRPr>
          </a:p>
          <a:p>
            <a:r>
              <a:rPr lang="en-US" smtClean="0">
                <a:solidFill>
                  <a:prstClr val="black"/>
                </a:solidFill>
              </a:rPr>
              <a:t>Feral-if born in the wild from domestic origins</a:t>
            </a:r>
          </a:p>
          <a:p>
            <a:endParaRPr lang="en-US" smtClean="0">
              <a:solidFill>
                <a:prstClr val="black"/>
              </a:solidFill>
            </a:endParaRPr>
          </a:p>
          <a:p>
            <a:r>
              <a:rPr lang="en-US" smtClean="0">
                <a:solidFill>
                  <a:prstClr val="black"/>
                </a:solidFill>
              </a:rPr>
              <a:t>How do the dogs acting with each other? With people?</a:t>
            </a:r>
          </a:p>
          <a:p>
            <a:endParaRPr lang="en-US" smtClean="0">
              <a:solidFill>
                <a:prstClr val="black"/>
              </a:solidFill>
            </a:endParaRPr>
          </a:p>
          <a:p>
            <a:endParaRPr lang="en-US" smtClean="0">
              <a:solidFill>
                <a:prstClr val="black"/>
              </a:solidFill>
            </a:endParaRPr>
          </a:p>
          <a:p>
            <a:endParaRPr lang="en-US" smtClean="0">
              <a:solidFill>
                <a:prstClr val="black"/>
              </a:solidFill>
            </a:endParaRPr>
          </a:p>
          <a:p>
            <a:endParaRPr lang="en-US" smtClean="0">
              <a:solidFill>
                <a:prstClr val="black"/>
              </a:solidFill>
            </a:endParaRPr>
          </a:p>
          <a:p>
            <a:endParaRPr lang="en-US" smtClean="0">
              <a:solidFill>
                <a:prstClr val="black"/>
              </a:solidFill>
            </a:endParaRPr>
          </a:p>
          <a:p>
            <a:endParaRPr lang="en-US" smtClean="0">
              <a:solidFill>
                <a:prstClr val="black"/>
              </a:solidFill>
            </a:endParaRPr>
          </a:p>
          <a:p>
            <a:r>
              <a:rPr lang="en-US" smtClean="0">
                <a:solidFill>
                  <a:prstClr val="black"/>
                </a:solidFill>
              </a:rPr>
              <a:t>Stray Dogs in Abandoned Detroit Aug. 2013</a:t>
            </a:r>
          </a:p>
          <a:p>
            <a:r>
              <a:rPr lang="en-US" smtClean="0">
                <a:solidFill>
                  <a:prstClr val="black"/>
                </a:solidFill>
              </a:rPr>
              <a:t>Feral Dogs in Russian</a:t>
            </a:r>
          </a:p>
          <a:p>
            <a:r>
              <a:rPr lang="en-US" smtClean="0">
                <a:solidFill>
                  <a:prstClr val="black"/>
                </a:solidFill>
              </a:rPr>
              <a:t>Stray- once had a home but is lost or abandoned</a:t>
            </a:r>
          </a:p>
          <a:p>
            <a:endParaRPr lang="en-US" smtClean="0">
              <a:solidFill>
                <a:prstClr val="black"/>
              </a:solidFill>
            </a:endParaRPr>
          </a:p>
          <a:p>
            <a:r>
              <a:rPr lang="en-US" smtClean="0">
                <a:solidFill>
                  <a:prstClr val="black"/>
                </a:solidFill>
              </a:rPr>
              <a:t>Why does Detroit have so many stray dogs?</a:t>
            </a:r>
          </a:p>
          <a:p>
            <a:endParaRPr lang="en-US" smtClean="0">
              <a:solidFill>
                <a:prstClr val="black"/>
              </a:solidFill>
            </a:endParaRPr>
          </a:p>
          <a:p>
            <a:r>
              <a:rPr lang="en-US" smtClean="0">
                <a:solidFill>
                  <a:prstClr val="black"/>
                </a:solidFill>
              </a:rPr>
              <a:t>How many postal workers had been bitten from Oct to July?</a:t>
            </a: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A USA Today  article cites that pets who live in the states with the highest rates of spaying or neutering also live the longest. According to the report, neutered male dogs live 18% longer than un-neutered male dogs and spayed female dogs live 23% longer than unspayed female dogs. The report goes on to add that in Mississippi, the lowest-ranking state for pet longevity, 44% of the dogs are not neutered or spayed. (May 7, 2013)</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A USA Today  article cites that pets who live in the states with the highest rates of spaying or neutering also live the longest. According to the report, neutered male dogs live 18% longer than un-neutered male dogs and spayed female dogs live 23% longer than unspayed female dogs. The report goes on to add that in Mississippi, the lowest-ranking state for pet longevity, 44% of the dogs are not neutered or spayed. (May 7, 2013)</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Cows can be feral too…</a:t>
            </a:r>
          </a:p>
          <a:p>
            <a:r>
              <a:rPr lang="en-US" smtClean="0"/>
              <a:t>Holy Cow 21:53-26:15</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Cows can be feral too…</a:t>
            </a:r>
          </a:p>
          <a:p>
            <a:r>
              <a:rPr lang="en-US" smtClean="0">
                <a:solidFill>
                  <a:prstClr val="black"/>
                </a:solidFill>
              </a:rPr>
              <a:t>Holy Cow 21:53-26:15</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Marsupials</a:t>
            </a:r>
          </a:p>
          <a:p>
            <a:r>
              <a:rPr lang="en-US" smtClean="0"/>
              <a:t>Babies are born alive but not fully developed.</a:t>
            </a:r>
          </a:p>
          <a:p>
            <a:endParaRPr lang="en-US" smtClean="0"/>
          </a:p>
          <a:p>
            <a:r>
              <a:rPr lang="en-US" smtClean="0"/>
              <a:t>The baby crawls into the pouch to drink milk and grow until more developed.</a:t>
            </a:r>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Marsupials</a:t>
            </a:r>
          </a:p>
          <a:p>
            <a:r>
              <a:rPr lang="en-US" smtClean="0">
                <a:solidFill>
                  <a:prstClr val="black"/>
                </a:solidFill>
              </a:rPr>
              <a:t>Babies are born alive but not fully developed.</a:t>
            </a:r>
          </a:p>
          <a:p>
            <a:endParaRPr lang="en-US" smtClean="0">
              <a:solidFill>
                <a:prstClr val="black"/>
              </a:solidFill>
            </a:endParaRPr>
          </a:p>
          <a:p>
            <a:r>
              <a:rPr lang="en-US" smtClean="0">
                <a:solidFill>
                  <a:prstClr val="black"/>
                </a:solidFill>
              </a:rPr>
              <a:t>The baby crawls into the pouch to drink milk and grow until more developed.</a:t>
            </a: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Marsupials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Marsupials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Monotremes</a:t>
            </a:r>
          </a:p>
          <a:p>
            <a:r>
              <a:rPr lang="en-US" smtClean="0"/>
              <a:t>AKA…FREAKS OF NATURE!!!</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Monotremes</a:t>
            </a:r>
          </a:p>
          <a:p>
            <a:r>
              <a:rPr lang="en-US" smtClean="0">
                <a:solidFill>
                  <a:prstClr val="black"/>
                </a:solidFill>
              </a:rPr>
              <a:t>AKA…FREAKS OF NATURE!!!</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Marsupials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Marsupials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Monotremes</a:t>
            </a:r>
          </a:p>
          <a:p>
            <a:r>
              <a:rPr lang="en-US" smtClean="0"/>
              <a:t>1) Lay Eggs</a:t>
            </a:r>
          </a:p>
          <a:p>
            <a:r>
              <a:rPr lang="en-US" smtClean="0"/>
              <a:t>2) Eggs hatch and young drink milk that comes out of pores…</a:t>
            </a:r>
          </a:p>
          <a:p>
            <a:r>
              <a:rPr lang="en-US" smtClean="0"/>
              <a:t>3) Young are raised by the mother</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Monotremes</a:t>
            </a:r>
          </a:p>
          <a:p>
            <a:r>
              <a:rPr lang="en-US" smtClean="0">
                <a:solidFill>
                  <a:prstClr val="black"/>
                </a:solidFill>
              </a:rPr>
              <a:t>1) Lay Eggs</a:t>
            </a:r>
          </a:p>
          <a:p>
            <a:r>
              <a:rPr lang="en-US" smtClean="0">
                <a:solidFill>
                  <a:prstClr val="black"/>
                </a:solidFill>
              </a:rPr>
              <a:t>2) Eggs hatch and young drink milk that comes out of pores…</a:t>
            </a:r>
          </a:p>
          <a:p>
            <a:r>
              <a:rPr lang="en-US" smtClean="0">
                <a:solidFill>
                  <a:prstClr val="black"/>
                </a:solidFill>
              </a:rPr>
              <a:t>3) Young are raised by the mother</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Monotremes</a:t>
            </a:r>
          </a:p>
          <a:p>
            <a:r>
              <a:rPr lang="en-US" smtClean="0"/>
              <a:t>What is a baby echidna called?</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Monotremes</a:t>
            </a:r>
          </a:p>
          <a:p>
            <a:r>
              <a:rPr lang="en-US" smtClean="0">
                <a:solidFill>
                  <a:prstClr val="black"/>
                </a:solidFill>
              </a:rPr>
              <a:t>What is a baby echidna called?</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Porcupines</a:t>
            </a:r>
          </a:p>
          <a:p>
            <a:r>
              <a:rPr lang="en-US" smtClean="0"/>
              <a:t>Um, how exactly do porcupines reproduce?</a:t>
            </a:r>
          </a:p>
          <a:p>
            <a:r>
              <a:rPr lang="en-US" smtClean="0"/>
              <a:t>It seems a little dangerous…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Porcupines</a:t>
            </a:r>
          </a:p>
          <a:p>
            <a:r>
              <a:rPr lang="en-US" smtClean="0">
                <a:solidFill>
                  <a:prstClr val="black"/>
                </a:solidFill>
              </a:rPr>
              <a:t>Um, how exactly do porcupines reproduce?</a:t>
            </a:r>
          </a:p>
          <a:p>
            <a:r>
              <a:rPr lang="en-US" smtClean="0">
                <a:solidFill>
                  <a:prstClr val="black"/>
                </a:solidFill>
              </a:rPr>
              <a:t>It seems a little dangerous…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Porcupines</a:t>
            </a:r>
          </a:p>
          <a:p>
            <a:r>
              <a:rPr lang="en-US" smtClean="0"/>
              <a:t>Female porcupines (porcupettes) are only fertile 8-12 hours a YEAR!</a:t>
            </a:r>
          </a:p>
          <a:p>
            <a:endParaRPr lang="en-US" smtClean="0"/>
          </a:p>
          <a:p>
            <a:r>
              <a:rPr lang="en-US" smtClean="0"/>
              <a:t>Males will fight over females and get stuck with quills. If you see a pile of quills in the woods, it’s probably from a porcupine fight.</a:t>
            </a:r>
          </a:p>
          <a:p>
            <a:endParaRPr lang="en-US" smtClean="0"/>
          </a:p>
          <a:p>
            <a:r>
              <a:rPr lang="en-US" smtClean="0"/>
              <a:t>If she likes the male, she will flip up her tail where there are no quills and he can mate with her (very carefully). </a:t>
            </a:r>
          </a:p>
          <a:p>
            <a:endParaRPr lang="en-US" smtClean="0"/>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Porcupines</a:t>
            </a:r>
          </a:p>
          <a:p>
            <a:r>
              <a:rPr lang="en-US" smtClean="0">
                <a:solidFill>
                  <a:prstClr val="black"/>
                </a:solidFill>
              </a:rPr>
              <a:t>Female porcupines (porcupettes) are only fertile 8-12 hours a YEAR!</a:t>
            </a:r>
          </a:p>
          <a:p>
            <a:endParaRPr lang="en-US" smtClean="0">
              <a:solidFill>
                <a:prstClr val="black"/>
              </a:solidFill>
            </a:endParaRPr>
          </a:p>
          <a:p>
            <a:r>
              <a:rPr lang="en-US" smtClean="0">
                <a:solidFill>
                  <a:prstClr val="black"/>
                </a:solidFill>
              </a:rPr>
              <a:t>Males will fight over females and get stuck with quills. If you see a pile of quills in the woods, it’s probably from a porcupine fight.</a:t>
            </a:r>
          </a:p>
          <a:p>
            <a:endParaRPr lang="en-US" smtClean="0">
              <a:solidFill>
                <a:prstClr val="black"/>
              </a:solidFill>
            </a:endParaRPr>
          </a:p>
          <a:p>
            <a:r>
              <a:rPr lang="en-US" smtClean="0">
                <a:solidFill>
                  <a:prstClr val="black"/>
                </a:solidFill>
              </a:rPr>
              <a:t>If she likes the male, she will flip up her tail where there are no quills and he can mate with her (very carefully). </a:t>
            </a:r>
          </a:p>
          <a:p>
            <a:endParaRPr lang="en-US" smtClean="0">
              <a:solidFill>
                <a:prstClr val="black"/>
              </a:solidFill>
            </a:endParaRP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Porcupine facts</a:t>
            </a:r>
          </a:p>
          <a:p>
            <a:endParaRPr lang="en-US" smtClean="0"/>
          </a:p>
          <a:p>
            <a:r>
              <a:rPr lang="en-US" smtClean="0"/>
              <a:t>The don’t shoot out quills, but they do have 30,000 of them and they grow back in about a month.</a:t>
            </a:r>
          </a:p>
          <a:p>
            <a:endParaRPr lang="en-US" smtClean="0"/>
          </a:p>
          <a:p>
            <a:r>
              <a:rPr lang="en-US" smtClean="0"/>
              <a:t>Porcupines are the 3rd largest rodent in the world. </a:t>
            </a:r>
          </a:p>
          <a:p>
            <a:endParaRPr lang="en-US" smtClean="0"/>
          </a:p>
          <a:p>
            <a:r>
              <a:rPr lang="en-US" smtClean="0"/>
              <a:t>They LOVE salt. They will chew on anything that has the slightest amount of salt on it, like the wheelbarrow handle you were touching.</a:t>
            </a:r>
          </a:p>
          <a:p>
            <a:endParaRPr lang="en-US" smtClean="0"/>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Porcupine facts</a:t>
            </a:r>
          </a:p>
          <a:p>
            <a:endParaRPr lang="en-US" smtClean="0">
              <a:solidFill>
                <a:prstClr val="black"/>
              </a:solidFill>
            </a:endParaRPr>
          </a:p>
          <a:p>
            <a:r>
              <a:rPr lang="en-US" smtClean="0">
                <a:solidFill>
                  <a:prstClr val="black"/>
                </a:solidFill>
              </a:rPr>
              <a:t>The don’t shoot out quills, but they do have 30,000 of them and they grow back in about a month.</a:t>
            </a:r>
          </a:p>
          <a:p>
            <a:endParaRPr lang="en-US" smtClean="0">
              <a:solidFill>
                <a:prstClr val="black"/>
              </a:solidFill>
            </a:endParaRPr>
          </a:p>
          <a:p>
            <a:r>
              <a:rPr lang="en-US" smtClean="0">
                <a:solidFill>
                  <a:prstClr val="black"/>
                </a:solidFill>
              </a:rPr>
              <a:t>Porcupines are the 3rd largest rodent in the world. </a:t>
            </a:r>
          </a:p>
          <a:p>
            <a:endParaRPr lang="en-US" smtClean="0">
              <a:solidFill>
                <a:prstClr val="black"/>
              </a:solidFill>
            </a:endParaRPr>
          </a:p>
          <a:p>
            <a:r>
              <a:rPr lang="en-US" smtClean="0">
                <a:solidFill>
                  <a:prstClr val="black"/>
                </a:solidFill>
              </a:rPr>
              <a:t>They LOVE salt. They will chew on anything that has the slightest amount of salt on it, like the wheelbarrow handle you were touching.</a:t>
            </a:r>
          </a:p>
          <a:p>
            <a:endParaRPr lang="en-US" smtClean="0">
              <a:solidFill>
                <a:prstClr val="black"/>
              </a:solidFill>
            </a:endParaRP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Use the table on the next slide to calculate the number of babies one female will produce in the assigned number of years. </a:t>
            </a:r>
          </a:p>
          <a:p>
            <a:endParaRPr lang="en-US" smtClean="0"/>
          </a:p>
          <a:p>
            <a:r>
              <a:rPr lang="en-US" smtClean="0"/>
              <a:t>Mouse-	1 year</a:t>
            </a:r>
          </a:p>
          <a:p>
            <a:r>
              <a:rPr lang="en-US" smtClean="0"/>
              <a:t>Dog/Cat-	3 years</a:t>
            </a:r>
          </a:p>
          <a:p>
            <a:r>
              <a:rPr lang="en-US" smtClean="0"/>
              <a:t>Horse-	4 years</a:t>
            </a:r>
          </a:p>
          <a:p>
            <a:r>
              <a:rPr lang="en-US" smtClean="0"/>
              <a:t>Elephant-	30 years</a:t>
            </a:r>
          </a:p>
          <a:p>
            <a:r>
              <a:rPr lang="en-US" smtClean="0"/>
              <a:t>Tiger-	9 years</a:t>
            </a:r>
          </a:p>
          <a:p>
            <a:r>
              <a:rPr lang="en-US" smtClean="0"/>
              <a:t>Tick-		2 years</a:t>
            </a:r>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Use the table on the next slide to calculate the number of babies one female will produce in the assigned number of years. </a:t>
            </a:r>
          </a:p>
          <a:p>
            <a:endParaRPr lang="en-US" smtClean="0">
              <a:solidFill>
                <a:prstClr val="black"/>
              </a:solidFill>
            </a:endParaRPr>
          </a:p>
          <a:p>
            <a:r>
              <a:rPr lang="en-US" smtClean="0">
                <a:solidFill>
                  <a:prstClr val="black"/>
                </a:solidFill>
              </a:rPr>
              <a:t>Mouse-	1 year</a:t>
            </a:r>
          </a:p>
          <a:p>
            <a:r>
              <a:rPr lang="en-US" smtClean="0">
                <a:solidFill>
                  <a:prstClr val="black"/>
                </a:solidFill>
              </a:rPr>
              <a:t>Dog/Cat-	3 years</a:t>
            </a:r>
          </a:p>
          <a:p>
            <a:r>
              <a:rPr lang="en-US" smtClean="0">
                <a:solidFill>
                  <a:prstClr val="black"/>
                </a:solidFill>
              </a:rPr>
              <a:t>Horse-	4 years</a:t>
            </a:r>
          </a:p>
          <a:p>
            <a:r>
              <a:rPr lang="en-US" smtClean="0">
                <a:solidFill>
                  <a:prstClr val="black"/>
                </a:solidFill>
              </a:rPr>
              <a:t>Elephant-	30 years</a:t>
            </a:r>
          </a:p>
          <a:p>
            <a:r>
              <a:rPr lang="en-US" smtClean="0">
                <a:solidFill>
                  <a:prstClr val="black"/>
                </a:solidFill>
              </a:rPr>
              <a:t>Tiger-	9 years</a:t>
            </a:r>
          </a:p>
          <a:p>
            <a:r>
              <a:rPr lang="en-US" smtClean="0">
                <a:solidFill>
                  <a:prstClr val="black"/>
                </a:solidFill>
              </a:rPr>
              <a:t>Tick-		2 years</a:t>
            </a: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How many babies?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How many babies?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What natural factors help control animal populations?</a:t>
            </a:r>
          </a:p>
          <a:p>
            <a:r>
              <a:rPr lang="en-US" smtClean="0"/>
              <a:t>Food sources</a:t>
            </a:r>
          </a:p>
          <a:p>
            <a:r>
              <a:rPr lang="en-US" smtClean="0"/>
              <a:t>Space/habitat</a:t>
            </a:r>
          </a:p>
          <a:p>
            <a:r>
              <a:rPr lang="en-US" smtClean="0"/>
              <a:t>Predators/ Competitors </a:t>
            </a:r>
          </a:p>
          <a:p>
            <a:r>
              <a:rPr lang="en-US" smtClean="0"/>
              <a:t>Hunting</a:t>
            </a:r>
          </a:p>
          <a:p>
            <a:r>
              <a:rPr lang="en-US" smtClean="0"/>
              <a:t>Relocating</a:t>
            </a:r>
          </a:p>
          <a:p>
            <a:r>
              <a:rPr lang="en-US" smtClean="0"/>
              <a:t>Birth Control</a:t>
            </a:r>
          </a:p>
          <a:p>
            <a:r>
              <a:rPr lang="en-US" smtClean="0"/>
              <a:t>What are some artificial factors?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What natural factors help control animal populations?</a:t>
            </a:r>
          </a:p>
          <a:p>
            <a:r>
              <a:rPr lang="en-US" smtClean="0">
                <a:solidFill>
                  <a:prstClr val="black"/>
                </a:solidFill>
              </a:rPr>
              <a:t>Food sources</a:t>
            </a:r>
          </a:p>
          <a:p>
            <a:r>
              <a:rPr lang="en-US" smtClean="0">
                <a:solidFill>
                  <a:prstClr val="black"/>
                </a:solidFill>
              </a:rPr>
              <a:t>Space/habitat</a:t>
            </a:r>
          </a:p>
          <a:p>
            <a:r>
              <a:rPr lang="en-US" smtClean="0">
                <a:solidFill>
                  <a:prstClr val="black"/>
                </a:solidFill>
              </a:rPr>
              <a:t>Predators/ Competitors </a:t>
            </a:r>
          </a:p>
          <a:p>
            <a:r>
              <a:rPr lang="en-US" smtClean="0">
                <a:solidFill>
                  <a:prstClr val="black"/>
                </a:solidFill>
              </a:rPr>
              <a:t>Hunting</a:t>
            </a:r>
          </a:p>
          <a:p>
            <a:r>
              <a:rPr lang="en-US" smtClean="0">
                <a:solidFill>
                  <a:prstClr val="black"/>
                </a:solidFill>
              </a:rPr>
              <a:t>Relocating</a:t>
            </a:r>
          </a:p>
          <a:p>
            <a:r>
              <a:rPr lang="en-US" smtClean="0">
                <a:solidFill>
                  <a:prstClr val="black"/>
                </a:solidFill>
              </a:rPr>
              <a:t>Birth Control</a:t>
            </a:r>
          </a:p>
          <a:p>
            <a:r>
              <a:rPr lang="en-US" smtClean="0">
                <a:solidFill>
                  <a:prstClr val="black"/>
                </a:solidFill>
              </a:rPr>
              <a:t>What are some artificial factors?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Questions:</a:t>
            </a:r>
          </a:p>
          <a:p>
            <a:endParaRPr lang="en-US" smtClean="0"/>
          </a:p>
          <a:p>
            <a:r>
              <a:rPr lang="en-US" smtClean="0"/>
              <a:t>What does limiting factor mean?</a:t>
            </a:r>
          </a:p>
          <a:p>
            <a:endParaRPr lang="en-US" smtClean="0"/>
          </a:p>
          <a:p>
            <a:r>
              <a:rPr lang="en-US" smtClean="0"/>
              <a:t>What are some factors that influence a population?</a:t>
            </a:r>
          </a:p>
          <a:p>
            <a:endParaRPr lang="en-US" smtClean="0"/>
          </a:p>
          <a:p>
            <a:r>
              <a:rPr lang="en-US" smtClean="0"/>
              <a:t>Why does the porcupine population stay rather stable?</a:t>
            </a:r>
          </a:p>
          <a:p>
            <a:endParaRPr lang="en-US" smtClean="0"/>
          </a:p>
          <a:p>
            <a:r>
              <a:rPr lang="en-US" smtClean="0"/>
              <a:t>Why do deer have a more dynamic population?</a:t>
            </a:r>
          </a:p>
          <a:p>
            <a:r>
              <a:rPr lang="en-US" smtClean="0"/>
              <a:t>Population Dynamics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Questions:</a:t>
            </a:r>
          </a:p>
          <a:p>
            <a:endParaRPr lang="en-US" smtClean="0">
              <a:solidFill>
                <a:prstClr val="black"/>
              </a:solidFill>
            </a:endParaRPr>
          </a:p>
          <a:p>
            <a:r>
              <a:rPr lang="en-US" smtClean="0">
                <a:solidFill>
                  <a:prstClr val="black"/>
                </a:solidFill>
              </a:rPr>
              <a:t>What does limiting factor mean?</a:t>
            </a:r>
          </a:p>
          <a:p>
            <a:endParaRPr lang="en-US" smtClean="0">
              <a:solidFill>
                <a:prstClr val="black"/>
              </a:solidFill>
            </a:endParaRPr>
          </a:p>
          <a:p>
            <a:r>
              <a:rPr lang="en-US" smtClean="0">
                <a:solidFill>
                  <a:prstClr val="black"/>
                </a:solidFill>
              </a:rPr>
              <a:t>What are some factors that influence a population?</a:t>
            </a:r>
          </a:p>
          <a:p>
            <a:endParaRPr lang="en-US" smtClean="0">
              <a:solidFill>
                <a:prstClr val="black"/>
              </a:solidFill>
            </a:endParaRPr>
          </a:p>
          <a:p>
            <a:r>
              <a:rPr lang="en-US" smtClean="0">
                <a:solidFill>
                  <a:prstClr val="black"/>
                </a:solidFill>
              </a:rPr>
              <a:t>Why does the porcupine population stay rather stable?</a:t>
            </a:r>
          </a:p>
          <a:p>
            <a:endParaRPr lang="en-US" smtClean="0">
              <a:solidFill>
                <a:prstClr val="black"/>
              </a:solidFill>
            </a:endParaRPr>
          </a:p>
          <a:p>
            <a:r>
              <a:rPr lang="en-US" smtClean="0">
                <a:solidFill>
                  <a:prstClr val="black"/>
                </a:solidFill>
              </a:rPr>
              <a:t>Why do deer have a more dynamic population?</a:t>
            </a:r>
          </a:p>
          <a:p>
            <a:r>
              <a:rPr lang="en-US" smtClean="0">
                <a:solidFill>
                  <a:prstClr val="black"/>
                </a:solidFill>
              </a:rPr>
              <a:t>Population Dynamics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What about our domestic animals?</a:t>
            </a:r>
          </a:p>
          <a:p>
            <a:r>
              <a:rPr lang="en-US" smtClean="0"/>
              <a:t>Spay</a:t>
            </a:r>
          </a:p>
          <a:p>
            <a:r>
              <a:rPr lang="en-US" smtClean="0"/>
              <a:t>Neuter/Castrate</a:t>
            </a:r>
          </a:p>
          <a:p>
            <a:r>
              <a:rPr lang="en-US" smtClean="0"/>
              <a:t>Keep separate</a:t>
            </a:r>
          </a:p>
          <a:p>
            <a:endParaRPr lang="en-US" smtClean="0"/>
          </a:p>
          <a:p>
            <a:r>
              <a:rPr lang="en-US" smtClean="0"/>
              <a:t>Dogs and cats reproduce quickly</a:t>
            </a:r>
          </a:p>
          <a:p>
            <a:r>
              <a:rPr lang="en-US" smtClean="0"/>
              <a:t>Ave. lifespan of a feral dog- 1-2 years</a:t>
            </a:r>
          </a:p>
          <a:p>
            <a:r>
              <a:rPr lang="en-US" smtClean="0"/>
              <a:t>Ave. lifespan of a feral cat- 4.7 years</a:t>
            </a:r>
          </a:p>
          <a:p>
            <a:r>
              <a:rPr lang="en-US" smtClean="0"/>
              <a:t>What is an animal called that was once domesticated but is now wild?</a:t>
            </a:r>
          </a:p>
          <a:p>
            <a:r>
              <a:rPr lang="en-US" smtClean="0"/>
              <a:t>Feral</a:t>
            </a:r>
          </a:p>
          <a:p>
            <a:endParaRPr lang="en-US" smtClean="0"/>
          </a:p>
          <a:p>
            <a:r>
              <a:rPr lang="en-US" smtClean="0"/>
              <a:t>It’s not a good life.</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What about our domestic animals?</a:t>
            </a:r>
          </a:p>
          <a:p>
            <a:r>
              <a:rPr lang="en-US" smtClean="0">
                <a:solidFill>
                  <a:prstClr val="black"/>
                </a:solidFill>
              </a:rPr>
              <a:t>Spay</a:t>
            </a:r>
          </a:p>
          <a:p>
            <a:r>
              <a:rPr lang="en-US" smtClean="0">
                <a:solidFill>
                  <a:prstClr val="black"/>
                </a:solidFill>
              </a:rPr>
              <a:t>Neuter/Castrate</a:t>
            </a:r>
          </a:p>
          <a:p>
            <a:r>
              <a:rPr lang="en-US" smtClean="0">
                <a:solidFill>
                  <a:prstClr val="black"/>
                </a:solidFill>
              </a:rPr>
              <a:t>Keep separate</a:t>
            </a:r>
          </a:p>
          <a:p>
            <a:endParaRPr lang="en-US" smtClean="0">
              <a:solidFill>
                <a:prstClr val="black"/>
              </a:solidFill>
            </a:endParaRPr>
          </a:p>
          <a:p>
            <a:r>
              <a:rPr lang="en-US" smtClean="0">
                <a:solidFill>
                  <a:prstClr val="black"/>
                </a:solidFill>
              </a:rPr>
              <a:t>Dogs and cats reproduce quickly</a:t>
            </a:r>
          </a:p>
          <a:p>
            <a:r>
              <a:rPr lang="en-US" smtClean="0">
                <a:solidFill>
                  <a:prstClr val="black"/>
                </a:solidFill>
              </a:rPr>
              <a:t>Ave. lifespan of a feral dog- 1-2 years</a:t>
            </a:r>
          </a:p>
          <a:p>
            <a:r>
              <a:rPr lang="en-US" smtClean="0">
                <a:solidFill>
                  <a:prstClr val="black"/>
                </a:solidFill>
              </a:rPr>
              <a:t>Ave. lifespan of a feral cat- 4.7 years</a:t>
            </a:r>
          </a:p>
          <a:p>
            <a:r>
              <a:rPr lang="en-US" smtClean="0">
                <a:solidFill>
                  <a:prstClr val="black"/>
                </a:solidFill>
              </a:rPr>
              <a:t>What is an animal called that was once domesticated but is now wild?</a:t>
            </a:r>
          </a:p>
          <a:p>
            <a:r>
              <a:rPr lang="en-US" smtClean="0">
                <a:solidFill>
                  <a:prstClr val="black"/>
                </a:solidFill>
              </a:rPr>
              <a:t>Feral</a:t>
            </a:r>
          </a:p>
          <a:p>
            <a:endParaRPr lang="en-US" smtClean="0">
              <a:solidFill>
                <a:prstClr val="black"/>
              </a:solidFill>
            </a:endParaRPr>
          </a:p>
          <a:p>
            <a:r>
              <a:rPr lang="en-US" smtClean="0">
                <a:solidFill>
                  <a:prstClr val="black"/>
                </a:solidFill>
              </a:rPr>
              <a:t>It’s not a good life.</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Monotremes</a:t>
            </a:r>
          </a:p>
          <a:p>
            <a:r>
              <a:rPr lang="en-US" smtClean="0"/>
              <a:t>AKA…FREAKS OF NATURE!!!</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Monotremes</a:t>
            </a:r>
          </a:p>
          <a:p>
            <a:r>
              <a:rPr lang="en-US" smtClean="0">
                <a:solidFill>
                  <a:prstClr val="black"/>
                </a:solidFill>
              </a:rPr>
              <a:t>AKA…FREAKS OF NATURE!!!</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endParaRPr lang="en-US" smtClean="0"/>
          </a:p>
          <a:p>
            <a:r>
              <a:rPr lang="en-US" smtClean="0"/>
              <a:t>Feral-if born in the wild from domestic origins</a:t>
            </a:r>
          </a:p>
          <a:p>
            <a:endParaRPr lang="en-US" smtClean="0"/>
          </a:p>
          <a:p>
            <a:r>
              <a:rPr lang="en-US" smtClean="0"/>
              <a:t>How do the dogs acting with each other? With people?</a:t>
            </a:r>
          </a:p>
          <a:p>
            <a:endParaRPr lang="en-US" smtClean="0"/>
          </a:p>
          <a:p>
            <a:endParaRPr lang="en-US" smtClean="0"/>
          </a:p>
          <a:p>
            <a:endParaRPr lang="en-US" smtClean="0"/>
          </a:p>
          <a:p>
            <a:endParaRPr lang="en-US" smtClean="0"/>
          </a:p>
          <a:p>
            <a:endParaRPr lang="en-US" smtClean="0"/>
          </a:p>
          <a:p>
            <a:endParaRPr lang="en-US" smtClean="0"/>
          </a:p>
          <a:p>
            <a:r>
              <a:rPr lang="en-US" smtClean="0"/>
              <a:t>Stray Dogs in Abandoned Detroit Aug. 2013</a:t>
            </a:r>
          </a:p>
          <a:p>
            <a:r>
              <a:rPr lang="en-US" smtClean="0"/>
              <a:t>Feral Dogs in Russian</a:t>
            </a:r>
          </a:p>
          <a:p>
            <a:r>
              <a:rPr lang="en-US" smtClean="0"/>
              <a:t>Stray- once had a home but is lost or abandoned</a:t>
            </a:r>
          </a:p>
          <a:p>
            <a:endParaRPr lang="en-US" smtClean="0"/>
          </a:p>
          <a:p>
            <a:r>
              <a:rPr lang="en-US" smtClean="0"/>
              <a:t>Why does Detroit have so many stray dogs?</a:t>
            </a:r>
          </a:p>
          <a:p>
            <a:endParaRPr lang="en-US" smtClean="0"/>
          </a:p>
          <a:p>
            <a:r>
              <a:rPr lang="en-US" smtClean="0"/>
              <a:t>How many postal workers had been bitten from Oct to July?</a:t>
            </a:r>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endParaRPr lang="en-US" smtClean="0">
              <a:solidFill>
                <a:prstClr val="black"/>
              </a:solidFill>
            </a:endParaRPr>
          </a:p>
          <a:p>
            <a:r>
              <a:rPr lang="en-US" smtClean="0">
                <a:solidFill>
                  <a:prstClr val="black"/>
                </a:solidFill>
              </a:rPr>
              <a:t>Feral-if born in the wild from domestic origins</a:t>
            </a:r>
          </a:p>
          <a:p>
            <a:endParaRPr lang="en-US" smtClean="0">
              <a:solidFill>
                <a:prstClr val="black"/>
              </a:solidFill>
            </a:endParaRPr>
          </a:p>
          <a:p>
            <a:r>
              <a:rPr lang="en-US" smtClean="0">
                <a:solidFill>
                  <a:prstClr val="black"/>
                </a:solidFill>
              </a:rPr>
              <a:t>How do the dogs acting with each other? With people?</a:t>
            </a:r>
          </a:p>
          <a:p>
            <a:endParaRPr lang="en-US" smtClean="0">
              <a:solidFill>
                <a:prstClr val="black"/>
              </a:solidFill>
            </a:endParaRPr>
          </a:p>
          <a:p>
            <a:endParaRPr lang="en-US" smtClean="0">
              <a:solidFill>
                <a:prstClr val="black"/>
              </a:solidFill>
            </a:endParaRPr>
          </a:p>
          <a:p>
            <a:endParaRPr lang="en-US" smtClean="0">
              <a:solidFill>
                <a:prstClr val="black"/>
              </a:solidFill>
            </a:endParaRPr>
          </a:p>
          <a:p>
            <a:endParaRPr lang="en-US" smtClean="0">
              <a:solidFill>
                <a:prstClr val="black"/>
              </a:solidFill>
            </a:endParaRPr>
          </a:p>
          <a:p>
            <a:endParaRPr lang="en-US" smtClean="0">
              <a:solidFill>
                <a:prstClr val="black"/>
              </a:solidFill>
            </a:endParaRPr>
          </a:p>
          <a:p>
            <a:endParaRPr lang="en-US" smtClean="0">
              <a:solidFill>
                <a:prstClr val="black"/>
              </a:solidFill>
            </a:endParaRPr>
          </a:p>
          <a:p>
            <a:r>
              <a:rPr lang="en-US" smtClean="0">
                <a:solidFill>
                  <a:prstClr val="black"/>
                </a:solidFill>
              </a:rPr>
              <a:t>Stray Dogs in Abandoned Detroit Aug. 2013</a:t>
            </a:r>
          </a:p>
          <a:p>
            <a:r>
              <a:rPr lang="en-US" smtClean="0">
                <a:solidFill>
                  <a:prstClr val="black"/>
                </a:solidFill>
              </a:rPr>
              <a:t>Feral Dogs in Russian</a:t>
            </a:r>
          </a:p>
          <a:p>
            <a:r>
              <a:rPr lang="en-US" smtClean="0">
                <a:solidFill>
                  <a:prstClr val="black"/>
                </a:solidFill>
              </a:rPr>
              <a:t>Stray- once had a home but is lost or abandoned</a:t>
            </a:r>
          </a:p>
          <a:p>
            <a:endParaRPr lang="en-US" smtClean="0">
              <a:solidFill>
                <a:prstClr val="black"/>
              </a:solidFill>
            </a:endParaRPr>
          </a:p>
          <a:p>
            <a:r>
              <a:rPr lang="en-US" smtClean="0">
                <a:solidFill>
                  <a:prstClr val="black"/>
                </a:solidFill>
              </a:rPr>
              <a:t>Why does Detroit have so many stray dogs?</a:t>
            </a:r>
          </a:p>
          <a:p>
            <a:endParaRPr lang="en-US" smtClean="0">
              <a:solidFill>
                <a:prstClr val="black"/>
              </a:solidFill>
            </a:endParaRPr>
          </a:p>
          <a:p>
            <a:r>
              <a:rPr lang="en-US" smtClean="0">
                <a:solidFill>
                  <a:prstClr val="black"/>
                </a:solidFill>
              </a:rPr>
              <a:t>How many postal workers had been bitten from Oct to July?</a:t>
            </a: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A USA Today  article cites that pets who live in the states with the highest rates of spaying or neutering also live the longest. According to the report, neutered male dogs live 18% longer than un-neutered male dogs and spayed female dogs live 23% longer than unspayed female dogs. The report goes on to add that in Mississippi, the lowest-ranking state for pet longevity, 44% of the dogs are not neutered or spayed. (May 7, 2013)</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A USA Today  article cites that pets who live in the states with the highest rates of spaying or neutering also live the longest. According to the report, neutered male dogs live 18% longer than un-neutered male dogs and spayed female dogs live 23% longer than unspayed female dogs. The report goes on to add that in Mississippi, the lowest-ranking state for pet longevity, 44% of the dogs are not neutered or spayed. (May 7, 2013)</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Cows can be feral too…</a:t>
            </a:r>
          </a:p>
          <a:p>
            <a:r>
              <a:rPr lang="en-US" smtClean="0"/>
              <a:t>Holy Cow 21:53-26:15</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Cows can be feral too…</a:t>
            </a:r>
          </a:p>
          <a:p>
            <a:r>
              <a:rPr lang="en-US" smtClean="0">
                <a:solidFill>
                  <a:prstClr val="black"/>
                </a:solidFill>
              </a:rPr>
              <a:t>Holy Cow 21:53-26:15</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It’s Our problem</a:t>
            </a:r>
          </a:p>
          <a:p>
            <a:r>
              <a:rPr lang="en-US" smtClean="0"/>
              <a:t>We need to be good managers of other animals around us and ourselves. The populations of all animals affect each other.</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It’s Our problem</a:t>
            </a:r>
          </a:p>
          <a:p>
            <a:r>
              <a:rPr lang="en-US" smtClean="0">
                <a:solidFill>
                  <a:prstClr val="black"/>
                </a:solidFill>
              </a:rPr>
              <a:t>We need to be good managers of other animals around us and ourselves. The populations of all animals affect each other.</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Monotremes</a:t>
            </a:r>
          </a:p>
          <a:p>
            <a:r>
              <a:rPr lang="en-US" smtClean="0"/>
              <a:t>1) Lay Eggs</a:t>
            </a:r>
          </a:p>
          <a:p>
            <a:r>
              <a:rPr lang="en-US" smtClean="0"/>
              <a:t>2) Eggs hatch and young drink milk that comes out of pores…</a:t>
            </a:r>
          </a:p>
          <a:p>
            <a:r>
              <a:rPr lang="en-US" smtClean="0"/>
              <a:t>3) Young are raised by the mother</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Monotremes</a:t>
            </a:r>
          </a:p>
          <a:p>
            <a:r>
              <a:rPr lang="en-US" smtClean="0">
                <a:solidFill>
                  <a:prstClr val="black"/>
                </a:solidFill>
              </a:rPr>
              <a:t>1) Lay Eggs</a:t>
            </a:r>
          </a:p>
          <a:p>
            <a:r>
              <a:rPr lang="en-US" smtClean="0">
                <a:solidFill>
                  <a:prstClr val="black"/>
                </a:solidFill>
              </a:rPr>
              <a:t>2) Eggs hatch and young drink milk that comes out of pores…</a:t>
            </a:r>
          </a:p>
          <a:p>
            <a:r>
              <a:rPr lang="en-US" smtClean="0">
                <a:solidFill>
                  <a:prstClr val="black"/>
                </a:solidFill>
              </a:rPr>
              <a:t>3) Young are raised by the mother</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Monotremes</a:t>
            </a:r>
          </a:p>
          <a:p>
            <a:r>
              <a:rPr lang="en-US" smtClean="0"/>
              <a:t>What is a baby echidna called?</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Monotremes</a:t>
            </a:r>
          </a:p>
          <a:p>
            <a:r>
              <a:rPr lang="en-US" smtClean="0">
                <a:solidFill>
                  <a:prstClr val="black"/>
                </a:solidFill>
              </a:rPr>
              <a:t>What is a baby echidna called?</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Porcupines</a:t>
            </a:r>
          </a:p>
          <a:p>
            <a:r>
              <a:rPr lang="en-US" smtClean="0"/>
              <a:t>Um, how exactly do porcupines reproduce?</a:t>
            </a:r>
          </a:p>
          <a:p>
            <a:r>
              <a:rPr lang="en-US" smtClean="0"/>
              <a:t>It seems a little dangerous…</a:t>
            </a:r>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Porcupines</a:t>
            </a:r>
          </a:p>
          <a:p>
            <a:r>
              <a:rPr lang="en-US" smtClean="0">
                <a:solidFill>
                  <a:prstClr val="black"/>
                </a:solidFill>
              </a:rPr>
              <a:t>Um, how exactly do porcupines reproduce?</a:t>
            </a:r>
          </a:p>
          <a:p>
            <a:r>
              <a:rPr lang="en-US" smtClean="0">
                <a:solidFill>
                  <a:prstClr val="black"/>
                </a:solidFill>
              </a:rPr>
              <a:t>It seems a little dangerous…</a:t>
            </a: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Porcupines</a:t>
            </a:r>
          </a:p>
          <a:p>
            <a:r>
              <a:rPr lang="en-US" smtClean="0"/>
              <a:t>Female porcupines (porcupettes) are only fertile 8-12 hours a YEAR!</a:t>
            </a:r>
          </a:p>
          <a:p>
            <a:endParaRPr lang="en-US" smtClean="0"/>
          </a:p>
          <a:p>
            <a:r>
              <a:rPr lang="en-US" smtClean="0"/>
              <a:t>Males will fight over females and get stuck with quills. If you see a pile of quills in the woods, it’s probably from a porcupine fight.</a:t>
            </a:r>
          </a:p>
          <a:p>
            <a:endParaRPr lang="en-US" smtClean="0"/>
          </a:p>
          <a:p>
            <a:r>
              <a:rPr lang="en-US" smtClean="0"/>
              <a:t>If she likes the male, she will flip up her tail where there are no quills and he can mate with her (very carefully). </a:t>
            </a:r>
          </a:p>
          <a:p>
            <a:endParaRPr lang="en-US" smtClean="0"/>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Porcupines</a:t>
            </a:r>
          </a:p>
          <a:p>
            <a:r>
              <a:rPr lang="en-US" smtClean="0">
                <a:solidFill>
                  <a:prstClr val="black"/>
                </a:solidFill>
              </a:rPr>
              <a:t>Female porcupines (porcupettes) are only fertile 8-12 hours a YEAR!</a:t>
            </a:r>
          </a:p>
          <a:p>
            <a:endParaRPr lang="en-US" smtClean="0">
              <a:solidFill>
                <a:prstClr val="black"/>
              </a:solidFill>
            </a:endParaRPr>
          </a:p>
          <a:p>
            <a:r>
              <a:rPr lang="en-US" smtClean="0">
                <a:solidFill>
                  <a:prstClr val="black"/>
                </a:solidFill>
              </a:rPr>
              <a:t>Males will fight over females and get stuck with quills. If you see a pile of quills in the woods, it’s probably from a porcupine fight.</a:t>
            </a:r>
          </a:p>
          <a:p>
            <a:endParaRPr lang="en-US" smtClean="0">
              <a:solidFill>
                <a:prstClr val="black"/>
              </a:solidFill>
            </a:endParaRPr>
          </a:p>
          <a:p>
            <a:r>
              <a:rPr lang="en-US" smtClean="0">
                <a:solidFill>
                  <a:prstClr val="black"/>
                </a:solidFill>
              </a:rPr>
              <a:t>If she likes the male, she will flip up her tail where there are no quills and he can mate with her (very carefully). </a:t>
            </a:r>
          </a:p>
          <a:p>
            <a:endParaRPr lang="en-US" smtClean="0">
              <a:solidFill>
                <a:prstClr val="black"/>
              </a:solidFill>
            </a:endParaRP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Porcupine facts</a:t>
            </a:r>
          </a:p>
          <a:p>
            <a:endParaRPr lang="en-US" smtClean="0"/>
          </a:p>
          <a:p>
            <a:r>
              <a:rPr lang="en-US" smtClean="0"/>
              <a:t>The don’t shoot out quills, but they do have 30,000 of them and they grow back in about a month.</a:t>
            </a:r>
          </a:p>
          <a:p>
            <a:endParaRPr lang="en-US" smtClean="0"/>
          </a:p>
          <a:p>
            <a:r>
              <a:rPr lang="en-US" smtClean="0"/>
              <a:t>Porcupines are the 3rd largest rodent in the world. </a:t>
            </a:r>
          </a:p>
          <a:p>
            <a:endParaRPr lang="en-US" smtClean="0"/>
          </a:p>
          <a:p>
            <a:r>
              <a:rPr lang="en-US" smtClean="0"/>
              <a:t>They LOVE salt. They will chew on anything that has the slightest amount of salt on it, like the wheelbarrow handle you were touching.</a:t>
            </a:r>
          </a:p>
          <a:p>
            <a:endParaRPr lang="en-US" smtClean="0"/>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Porcupine facts</a:t>
            </a:r>
          </a:p>
          <a:p>
            <a:endParaRPr lang="en-US" smtClean="0">
              <a:solidFill>
                <a:prstClr val="black"/>
              </a:solidFill>
            </a:endParaRPr>
          </a:p>
          <a:p>
            <a:r>
              <a:rPr lang="en-US" smtClean="0">
                <a:solidFill>
                  <a:prstClr val="black"/>
                </a:solidFill>
              </a:rPr>
              <a:t>The don’t shoot out quills, but they do have 30,000 of them and they grow back in about a month.</a:t>
            </a:r>
          </a:p>
          <a:p>
            <a:endParaRPr lang="en-US" smtClean="0">
              <a:solidFill>
                <a:prstClr val="black"/>
              </a:solidFill>
            </a:endParaRPr>
          </a:p>
          <a:p>
            <a:r>
              <a:rPr lang="en-US" smtClean="0">
                <a:solidFill>
                  <a:prstClr val="black"/>
                </a:solidFill>
              </a:rPr>
              <a:t>Porcupines are the 3rd largest rodent in the world. </a:t>
            </a:r>
          </a:p>
          <a:p>
            <a:endParaRPr lang="en-US" smtClean="0">
              <a:solidFill>
                <a:prstClr val="black"/>
              </a:solidFill>
            </a:endParaRPr>
          </a:p>
          <a:p>
            <a:r>
              <a:rPr lang="en-US" smtClean="0">
                <a:solidFill>
                  <a:prstClr val="black"/>
                </a:solidFill>
              </a:rPr>
              <a:t>They LOVE salt. They will chew on anything that has the slightest amount of salt on it, like the wheelbarrow handle you were touching.</a:t>
            </a:r>
          </a:p>
          <a:p>
            <a:endParaRPr lang="en-US" smtClean="0">
              <a:solidFill>
                <a:prstClr val="black"/>
              </a:solidFill>
            </a:endParaRP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Population control</a:t>
            </a:r>
          </a:p>
          <a:p>
            <a:r>
              <a:rPr lang="en-US" smtClean="0"/>
              <a:t>Use the table on the next slide to calculate the number of babies one female will produce in the assigned number of years. </a:t>
            </a:r>
          </a:p>
          <a:p>
            <a:endParaRPr lang="en-US" smtClean="0"/>
          </a:p>
          <a:p>
            <a:r>
              <a:rPr lang="en-US" smtClean="0"/>
              <a:t>Mouse-	1 year</a:t>
            </a:r>
          </a:p>
          <a:p>
            <a:r>
              <a:rPr lang="en-US" smtClean="0"/>
              <a:t>Dog/Cat-	3 years</a:t>
            </a:r>
          </a:p>
          <a:p>
            <a:r>
              <a:rPr lang="en-US" smtClean="0"/>
              <a:t>Horse-	4 years</a:t>
            </a:r>
          </a:p>
          <a:p>
            <a:r>
              <a:rPr lang="en-US" smtClean="0"/>
              <a:t>Elephant-	30 years</a:t>
            </a:r>
          </a:p>
          <a:p>
            <a:r>
              <a:rPr lang="en-US" smtClean="0"/>
              <a:t>Tiger-	9 years</a:t>
            </a:r>
          </a:p>
          <a:p>
            <a:r>
              <a:rPr lang="en-US" smtClean="0"/>
              <a:t>Tick-		2 years</a:t>
            </a:r>
          </a:p>
          <a:p>
            <a:endParaRPr lang="en-US" smtClean="0"/>
          </a:p>
          <a:p>
            <a:endParaRPr lang="en-US"/>
          </a:p>
        </p:txBody>
      </p:sp>
      <p:sp>
        <p:nvSpPr>
          <p:cNvPr id="4" name="Slide Number Placeholder 3"/>
          <p:cNvSpPr>
            <a:spLocks noGrp="1"/>
          </p:cNvSpPr>
          <p:nvPr>
            <p:ph type="sldNum" sz="quarter" idx="10"/>
          </p:nvPr>
        </p:nvSpPr>
        <p:spPr/>
        <p:txBody>
          <a:bodyPr/>
          <a:lstStyle/>
          <a:p>
            <a:r>
              <a:rPr lang="en-US" smtClean="0">
                <a:solidFill>
                  <a:prstClr val="black"/>
                </a:solidFill>
              </a:rPr>
              <a:t>Population control</a:t>
            </a:r>
          </a:p>
          <a:p>
            <a:r>
              <a:rPr lang="en-US" smtClean="0">
                <a:solidFill>
                  <a:prstClr val="black"/>
                </a:solidFill>
              </a:rPr>
              <a:t>Use the table on the next slide to calculate the number of babies one female will produce in the assigned number of years. </a:t>
            </a:r>
          </a:p>
          <a:p>
            <a:endParaRPr lang="en-US" smtClean="0">
              <a:solidFill>
                <a:prstClr val="black"/>
              </a:solidFill>
            </a:endParaRPr>
          </a:p>
          <a:p>
            <a:r>
              <a:rPr lang="en-US" smtClean="0">
                <a:solidFill>
                  <a:prstClr val="black"/>
                </a:solidFill>
              </a:rPr>
              <a:t>Mouse-	1 year</a:t>
            </a:r>
          </a:p>
          <a:p>
            <a:r>
              <a:rPr lang="en-US" smtClean="0">
                <a:solidFill>
                  <a:prstClr val="black"/>
                </a:solidFill>
              </a:rPr>
              <a:t>Dog/Cat-	3 years</a:t>
            </a:r>
          </a:p>
          <a:p>
            <a:r>
              <a:rPr lang="en-US" smtClean="0">
                <a:solidFill>
                  <a:prstClr val="black"/>
                </a:solidFill>
              </a:rPr>
              <a:t>Horse-	4 years</a:t>
            </a:r>
          </a:p>
          <a:p>
            <a:r>
              <a:rPr lang="en-US" smtClean="0">
                <a:solidFill>
                  <a:prstClr val="black"/>
                </a:solidFill>
              </a:rPr>
              <a:t>Elephant-	30 years</a:t>
            </a:r>
          </a:p>
          <a:p>
            <a:r>
              <a:rPr lang="en-US" smtClean="0">
                <a:solidFill>
                  <a:prstClr val="black"/>
                </a:solidFill>
              </a:rPr>
              <a:t>Tiger-	9 years</a:t>
            </a:r>
          </a:p>
          <a:p>
            <a:r>
              <a:rPr lang="en-US" smtClean="0">
                <a:solidFill>
                  <a:prstClr val="black"/>
                </a:solidFill>
              </a:rPr>
              <a:t>Tick-		2 years</a:t>
            </a:r>
          </a:p>
          <a:p>
            <a:endParaRPr lang="en-US" smtClean="0">
              <a:solidFill>
                <a:prstClr val="black"/>
              </a:solidFill>
            </a:endParaRPr>
          </a:p>
          <a:p>
            <a:endParaRPr lang="en-US">
              <a:solidFill>
                <a:prstClr val="black"/>
              </a:solidFill>
            </a:endParaRPr>
          </a:p>
        </p:txBody>
      </p:sp>
    </p:spTree>
    <p:extLst>
      <p:ext uri="{BB962C8B-B14F-4D97-AF65-F5344CB8AC3E}">
        <p14:creationId xmlns:p14="http://schemas.microsoft.com/office/powerpoint/2010/main" val="379433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useBgFill="1">
        <p:nvSpPr>
          <p:cNvPr id="5" name="Rounded Rectangle 4"/>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6" name="Rectangle 5"/>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7" name="Rectangle 6"/>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8" name="Rectangle 7"/>
          <p:cNvSpPr/>
          <p:nvPr/>
        </p:nvSpPr>
        <p:spPr>
          <a:xfrm>
            <a:off x="7712075" y="3136900"/>
            <a:ext cx="911225" cy="2074863"/>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9" name="Rectangle 8"/>
          <p:cNvSpPr/>
          <p:nvPr/>
        </p:nvSpPr>
        <p:spPr>
          <a:xfrm>
            <a:off x="446088" y="3055938"/>
            <a:ext cx="6946900"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10" name="Rectangle 9"/>
          <p:cNvSpPr/>
          <p:nvPr/>
        </p:nvSpPr>
        <p:spPr>
          <a:xfrm>
            <a:off x="541338" y="4559300"/>
            <a:ext cx="6756400"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11" name="Rectangle 10"/>
          <p:cNvSpPr/>
          <p:nvPr/>
        </p:nvSpPr>
        <p:spPr>
          <a:xfrm>
            <a:off x="539750" y="3140075"/>
            <a:ext cx="6759575" cy="207645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
        <p:nvSpPr>
          <p:cNvPr id="12"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13"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14" name="Slide Number Placeholder 5"/>
          <p:cNvSpPr>
            <a:spLocks noGrp="1"/>
          </p:cNvSpPr>
          <p:nvPr>
            <p:ph type="sldNum" sz="quarter" idx="12"/>
          </p:nvPr>
        </p:nvSpPr>
        <p:spPr>
          <a:xfrm>
            <a:off x="7786688" y="4625975"/>
            <a:ext cx="762000" cy="457200"/>
          </a:xfrm>
        </p:spPr>
        <p:txBody>
          <a:bodyPr/>
          <a:lstStyle>
            <a:lvl1pPr algn="ctr">
              <a:defRPr sz="2800">
                <a:solidFill>
                  <a:schemeClr val="accent1">
                    <a:lumMod val="50000"/>
                  </a:schemeClr>
                </a:solidFill>
              </a:defRPr>
            </a:lvl1pPr>
          </a:lstStyle>
          <a:p>
            <a:pPr>
              <a:defRPr/>
            </a:pPr>
            <a:fld id="{5D9180CA-F7D6-49C2-A7FC-A04644F0040D}" type="slidenum">
              <a:rPr lang="en-US">
                <a:solidFill>
                  <a:srgbClr val="93A299">
                    <a:lumMod val="50000"/>
                  </a:srgbClr>
                </a:solidFill>
              </a:rPr>
              <a:pPr>
                <a:defRPr/>
              </a:pPr>
              <a:t>‹№›</a:t>
            </a:fld>
            <a:endParaRPr lang="en-US">
              <a:solidFill>
                <a:srgbClr val="93A299">
                  <a:lumMod val="50000"/>
                </a:srgbClr>
              </a:solidFill>
            </a:endParaRPr>
          </a:p>
        </p:txBody>
      </p:sp>
    </p:spTree>
    <p:extLst>
      <p:ext uri="{BB962C8B-B14F-4D97-AF65-F5344CB8AC3E}">
        <p14:creationId xmlns:p14="http://schemas.microsoft.com/office/powerpoint/2010/main" val="3453370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6" name="Slide Number Placeholder 5"/>
          <p:cNvSpPr>
            <a:spLocks noGrp="1"/>
          </p:cNvSpPr>
          <p:nvPr>
            <p:ph type="sldNum" sz="quarter" idx="12"/>
          </p:nvPr>
        </p:nvSpPr>
        <p:spPr/>
        <p:txBody>
          <a:bodyPr/>
          <a:lstStyle>
            <a:lvl1pPr>
              <a:defRPr/>
            </a:lvl1pPr>
          </a:lstStyle>
          <a:p>
            <a:pPr>
              <a:defRPr/>
            </a:pPr>
            <a:fld id="{D2F8A7B0-6B51-40B2-8D54-C2A531C091EC}"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1670702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6861175" y="228600"/>
            <a:ext cx="1860550" cy="6122988"/>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5" name="Rectangle 4"/>
          <p:cNvSpPr/>
          <p:nvPr/>
        </p:nvSpPr>
        <p:spPr>
          <a:xfrm>
            <a:off x="6954838" y="350838"/>
            <a:ext cx="1673225" cy="5876925"/>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7"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8" name="Slide Number Placeholder 5"/>
          <p:cNvSpPr>
            <a:spLocks noGrp="1"/>
          </p:cNvSpPr>
          <p:nvPr>
            <p:ph type="sldNum" sz="quarter" idx="12"/>
          </p:nvPr>
        </p:nvSpPr>
        <p:spPr/>
        <p:txBody>
          <a:bodyPr/>
          <a:lstStyle>
            <a:lvl1pPr>
              <a:defRPr/>
            </a:lvl1pPr>
          </a:lstStyle>
          <a:p>
            <a:pPr>
              <a:defRPr/>
            </a:pPr>
            <a:fld id="{FFE036C3-A2E7-4E3C-B301-C8FF1A66C8E6}"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868334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609600"/>
            <a:ext cx="73787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09625" y="2214563"/>
            <a:ext cx="7958138" cy="1863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09625" y="4230688"/>
            <a:ext cx="7958138" cy="1865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7" name="Slide Number Placeholder 5"/>
          <p:cNvSpPr>
            <a:spLocks noGrp="1"/>
          </p:cNvSpPr>
          <p:nvPr>
            <p:ph type="sldNum" sz="quarter" idx="12"/>
          </p:nvPr>
        </p:nvSpPr>
        <p:spPr/>
        <p:txBody>
          <a:bodyPr/>
          <a:lstStyle>
            <a:lvl1pPr>
              <a:defRPr/>
            </a:lvl1pPr>
          </a:lstStyle>
          <a:p>
            <a:pPr>
              <a:defRPr/>
            </a:pPr>
            <a:fld id="{FC05BF17-15A8-4B32-AAB5-C4168678152B}"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1673970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5"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6" name="Slide Number Placeholder 5"/>
          <p:cNvSpPr>
            <a:spLocks noGrp="1"/>
          </p:cNvSpPr>
          <p:nvPr>
            <p:ph type="sldNum" sz="quarter" idx="12"/>
          </p:nvPr>
        </p:nvSpPr>
        <p:spPr/>
        <p:txBody>
          <a:bodyPr/>
          <a:lstStyle>
            <a:lvl1pPr>
              <a:defRPr/>
            </a:lvl1pPr>
          </a:lstStyle>
          <a:p>
            <a:pPr>
              <a:defRPr/>
            </a:pPr>
            <a:fld id="{A51743D0-8512-4A92-BB60-3AFDA53B7813}"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1433855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useBgFill="1">
        <p:nvSpPr>
          <p:cNvPr id="5" name="Rounded Rectangle 4"/>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6" name="Rectangle 5"/>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7" name="Rectangle 6"/>
          <p:cNvSpPr/>
          <p:nvPr/>
        </p:nvSpPr>
        <p:spPr>
          <a:xfrm>
            <a:off x="568325" y="3048000"/>
            <a:ext cx="8032750" cy="22447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8" name="Rectangle 7"/>
          <p:cNvSpPr/>
          <p:nvPr/>
        </p:nvSpPr>
        <p:spPr>
          <a:xfrm>
            <a:off x="676275" y="4541838"/>
            <a:ext cx="7816850" cy="663575"/>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9" name="Rectangle 8"/>
          <p:cNvSpPr/>
          <p:nvPr/>
        </p:nvSpPr>
        <p:spPr>
          <a:xfrm>
            <a:off x="676275" y="3124200"/>
            <a:ext cx="7816850" cy="2078038"/>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11"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12" name="Slide Number Placeholder 5"/>
          <p:cNvSpPr>
            <a:spLocks noGrp="1"/>
          </p:cNvSpPr>
          <p:nvPr>
            <p:ph type="sldNum" sz="quarter" idx="12"/>
          </p:nvPr>
        </p:nvSpPr>
        <p:spPr/>
        <p:txBody>
          <a:bodyPr/>
          <a:lstStyle>
            <a:lvl1pPr>
              <a:defRPr/>
            </a:lvl1pPr>
          </a:lstStyle>
          <a:p>
            <a:pPr>
              <a:defRPr/>
            </a:pPr>
            <a:fld id="{8E0F4E96-1EB6-41CB-8D36-32F8109A6259}"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2923243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6"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7" name="Slide Number Placeholder 5"/>
          <p:cNvSpPr>
            <a:spLocks noGrp="1"/>
          </p:cNvSpPr>
          <p:nvPr>
            <p:ph type="sldNum" sz="quarter" idx="12"/>
          </p:nvPr>
        </p:nvSpPr>
        <p:spPr/>
        <p:txBody>
          <a:bodyPr/>
          <a:lstStyle>
            <a:lvl1pPr>
              <a:defRPr/>
            </a:lvl1pPr>
          </a:lstStyle>
          <a:p>
            <a:pPr>
              <a:defRPr/>
            </a:pPr>
            <a:fld id="{1E97D25A-4374-4A1A-B998-045A92C58E12}"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1623745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8"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9" name="Slide Number Placeholder 5"/>
          <p:cNvSpPr>
            <a:spLocks noGrp="1"/>
          </p:cNvSpPr>
          <p:nvPr>
            <p:ph type="sldNum" sz="quarter" idx="12"/>
          </p:nvPr>
        </p:nvSpPr>
        <p:spPr/>
        <p:txBody>
          <a:bodyPr/>
          <a:lstStyle>
            <a:lvl1pPr>
              <a:defRPr/>
            </a:lvl1pPr>
          </a:lstStyle>
          <a:p>
            <a:pPr>
              <a:defRPr/>
            </a:pPr>
            <a:fld id="{D79A175C-7A38-4955-9258-BD6E1F9F79AD}"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2268453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srgbClr val="564B3C"/>
              </a:solidFill>
            </a:endParaRPr>
          </a:p>
        </p:txBody>
      </p:sp>
      <p:sp>
        <p:nvSpPr>
          <p:cNvPr id="4" name="Footer Placeholder 4"/>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5" name="Slide Number Placeholder 5"/>
          <p:cNvSpPr>
            <a:spLocks noGrp="1"/>
          </p:cNvSpPr>
          <p:nvPr>
            <p:ph type="sldNum" sz="quarter" idx="12"/>
          </p:nvPr>
        </p:nvSpPr>
        <p:spPr/>
        <p:txBody>
          <a:bodyPr/>
          <a:lstStyle>
            <a:lvl1pPr>
              <a:defRPr/>
            </a:lvl1pPr>
          </a:lstStyle>
          <a:p>
            <a:pPr>
              <a:defRPr/>
            </a:pPr>
            <a:fld id="{1DFC95BF-155A-4CE1-A887-9B7D803DD3AE}"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1201023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useBgFill="1">
        <p:nvSpPr>
          <p:cNvPr id="3" name="Rounded Rectangle 2"/>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endParaRPr lang="en-US">
              <a:solidFill>
                <a:srgbClr val="564B3C"/>
              </a:solidFill>
            </a:endParaRPr>
          </a:p>
        </p:txBody>
      </p:sp>
      <p:sp>
        <p:nvSpPr>
          <p:cNvPr id="5" name="Footer Placeholder 2"/>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6" name="Slide Number Placeholder 3"/>
          <p:cNvSpPr>
            <a:spLocks noGrp="1"/>
          </p:cNvSpPr>
          <p:nvPr>
            <p:ph type="sldNum" sz="quarter" idx="12"/>
          </p:nvPr>
        </p:nvSpPr>
        <p:spPr/>
        <p:txBody>
          <a:bodyPr/>
          <a:lstStyle>
            <a:lvl1pPr>
              <a:defRPr/>
            </a:lvl1pPr>
          </a:lstStyle>
          <a:p>
            <a:pPr>
              <a:defRPr/>
            </a:pPr>
            <a:fld id="{C6EC8EA3-4274-49CC-8790-CC4F1DC98D1C}"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2670310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useBgFill="1">
        <p:nvSpPr>
          <p:cNvPr id="6" name="Rounded Rectangle 5"/>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7" name="Rectangle 6"/>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8" name="Rectangle 7"/>
          <p:cNvSpPr/>
          <p:nvPr/>
        </p:nvSpPr>
        <p:spPr>
          <a:xfrm>
            <a:off x="676275" y="1643063"/>
            <a:ext cx="2484438" cy="3233737"/>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lstStyle>
            <a:lvl1pPr algn="l">
              <a:defRPr sz="2000" b="0">
                <a:solidFill>
                  <a:schemeClr val="accent1">
                    <a:lumMod val="75000"/>
                  </a:schemeClr>
                </a:solidFill>
              </a:defRPr>
            </a:lvl1pPr>
          </a:lstStyle>
          <a:p>
            <a:r>
              <a:rPr lang="en-US" smtClean="0"/>
              <a:t>Click to edit Master title style</a:t>
            </a:r>
            <a:endParaRPr lang="en-US" dirty="0"/>
          </a:p>
        </p:txBody>
      </p:sp>
      <p:sp>
        <p:nvSpPr>
          <p:cNvPr id="9" name="Date Placeholder 4"/>
          <p:cNvSpPr>
            <a:spLocks noGrp="1"/>
          </p:cNvSpPr>
          <p:nvPr>
            <p:ph type="dt" sz="half" idx="10"/>
          </p:nvPr>
        </p:nvSpPr>
        <p:spPr/>
        <p:txBody>
          <a:bodyPr/>
          <a:lstStyle>
            <a:lvl1pPr>
              <a:defRPr/>
            </a:lvl1pPr>
          </a:lstStyle>
          <a:p>
            <a:pPr>
              <a:defRPr/>
            </a:pPr>
            <a:endParaRPr lang="en-US">
              <a:solidFill>
                <a:srgbClr val="564B3C"/>
              </a:solidFill>
            </a:endParaRPr>
          </a:p>
        </p:txBody>
      </p:sp>
      <p:sp>
        <p:nvSpPr>
          <p:cNvPr id="10" name="Footer Placeholder 5"/>
          <p:cNvSpPr>
            <a:spLocks noGrp="1"/>
          </p:cNvSpPr>
          <p:nvPr>
            <p:ph type="ftr" sz="quarter" idx="11"/>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
        <p:nvSpPr>
          <p:cNvPr id="11" name="Slide Number Placeholder 6"/>
          <p:cNvSpPr>
            <a:spLocks noGrp="1"/>
          </p:cNvSpPr>
          <p:nvPr>
            <p:ph type="sldNum" sz="quarter" idx="12"/>
          </p:nvPr>
        </p:nvSpPr>
        <p:spPr/>
        <p:txBody>
          <a:bodyPr/>
          <a:lstStyle>
            <a:lvl1pPr>
              <a:defRPr/>
            </a:lvl1pPr>
          </a:lstStyle>
          <a:p>
            <a:pPr>
              <a:defRPr/>
            </a:pPr>
            <a:fld id="{B370CA41-FF31-49A3-9849-B6CFFEF9348D}" type="slidenum">
              <a:rPr lang="en-US">
                <a:solidFill>
                  <a:srgbClr val="564B3C"/>
                </a:solidFill>
              </a:rPr>
              <a:pPr>
                <a:defRPr/>
              </a:pPr>
              <a:t>‹№›</a:t>
            </a:fld>
            <a:endParaRPr lang="en-US">
              <a:solidFill>
                <a:srgbClr val="564B3C"/>
              </a:solidFill>
            </a:endParaRPr>
          </a:p>
        </p:txBody>
      </p:sp>
    </p:spTree>
    <p:extLst>
      <p:ext uri="{BB962C8B-B14F-4D97-AF65-F5344CB8AC3E}">
        <p14:creationId xmlns:p14="http://schemas.microsoft.com/office/powerpoint/2010/main" val="2040510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useBgFill="1">
        <p:nvSpPr>
          <p:cNvPr id="6" name="Rounded Rectangle 5"/>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7" name="Rectangle 6"/>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8" name="Rectangle 7"/>
          <p:cNvSpPr/>
          <p:nvPr/>
        </p:nvSpPr>
        <p:spPr>
          <a:xfrm>
            <a:off x="762000" y="5029200"/>
            <a:ext cx="7600950" cy="1203325"/>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9" name="Rectangle 8"/>
          <p:cNvSpPr/>
          <p:nvPr/>
        </p:nvSpPr>
        <p:spPr>
          <a:xfrm>
            <a:off x="914400" y="5638800"/>
            <a:ext cx="7327900" cy="452438"/>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10" name="Rectangle 9"/>
          <p:cNvSpPr/>
          <p:nvPr/>
        </p:nvSpPr>
        <p:spPr>
          <a:xfrm>
            <a:off x="604838" y="5075238"/>
            <a:ext cx="7947025" cy="1096962"/>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0"/>
          <a:lstStyle>
            <a:lvl1pPr algn="ctr">
              <a:defRPr sz="2000" b="0">
                <a:solidFill>
                  <a:schemeClr val="accent1">
                    <a:lumMod val="75000"/>
                  </a:schemeClr>
                </a:solidFill>
              </a:defRPr>
            </a:lvl1pPr>
          </a:lstStyle>
          <a:p>
            <a:r>
              <a:rPr lang="en-US" smtClean="0"/>
              <a:t>Click to edit Master title style</a:t>
            </a:r>
            <a:endParaRPr lang="en-US" dirty="0"/>
          </a:p>
        </p:txBody>
      </p:sp>
      <p:sp>
        <p:nvSpPr>
          <p:cNvPr id="11" name="Date Placeholder 4"/>
          <p:cNvSpPr>
            <a:spLocks noGrp="1"/>
          </p:cNvSpPr>
          <p:nvPr>
            <p:ph type="dt" sz="half" idx="10"/>
          </p:nvPr>
        </p:nvSpPr>
        <p:spPr/>
        <p:txBody>
          <a:bodyPr/>
          <a:lstStyle>
            <a:lvl1pPr>
              <a:defRPr/>
            </a:lvl1pPr>
          </a:lstStyle>
          <a:p>
            <a:pPr>
              <a:defRPr/>
            </a:pPr>
            <a:endParaRPr lang="en-US">
              <a:solidFill>
                <a:srgbClr val="564B3C"/>
              </a:solidFill>
            </a:endParaRPr>
          </a:p>
        </p:txBody>
      </p:sp>
      <p:sp>
        <p:nvSpPr>
          <p:cNvPr id="12" name="Slide Number Placeholder 6"/>
          <p:cNvSpPr>
            <a:spLocks noGrp="1"/>
          </p:cNvSpPr>
          <p:nvPr>
            <p:ph type="sldNum" sz="quarter" idx="11"/>
          </p:nvPr>
        </p:nvSpPr>
        <p:spPr/>
        <p:txBody>
          <a:bodyPr/>
          <a:lstStyle>
            <a:lvl1pPr>
              <a:defRPr/>
            </a:lvl1pPr>
          </a:lstStyle>
          <a:p>
            <a:pPr>
              <a:defRPr/>
            </a:pPr>
            <a:fld id="{58AB56CE-FE7B-4CA6-80A2-DCD1B193D857}" type="slidenum">
              <a:rPr lang="en-US">
                <a:solidFill>
                  <a:srgbClr val="564B3C"/>
                </a:solidFill>
              </a:rPr>
              <a:pPr>
                <a:defRPr/>
              </a:pPr>
              <a:t>‹№›</a:t>
            </a:fld>
            <a:endParaRPr lang="en-US">
              <a:solidFill>
                <a:srgbClr val="564B3C"/>
              </a:solidFill>
            </a:endParaRPr>
          </a:p>
        </p:txBody>
      </p:sp>
      <p:sp>
        <p:nvSpPr>
          <p:cNvPr id="13" name="Footer Placeholder 5"/>
          <p:cNvSpPr>
            <a:spLocks noGrp="1"/>
          </p:cNvSpPr>
          <p:nvPr>
            <p:ph type="ftr" sz="quarter" idx="12"/>
          </p:nvPr>
        </p:nvSpPr>
        <p:spPr/>
        <p:txBody>
          <a:bodyPr/>
          <a:lstStyle>
            <a:lvl1pPr>
              <a:defRPr/>
            </a:lvl1p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1329080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useBgFill="1">
        <p:nvSpPr>
          <p:cNvPr id="7" name="Rounded Rectangle 6"/>
          <p:cNvSpPr/>
          <p:nvPr/>
        </p:nvSpPr>
        <p:spPr>
          <a:xfrm>
            <a:off x="92075" y="101600"/>
            <a:ext cx="8959850" cy="6664325"/>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3" name="Text Placeholder 2"/>
          <p:cNvSpPr>
            <a:spLocks noGrp="1"/>
          </p:cNvSpPr>
          <p:nvPr>
            <p:ph type="body" idx="1"/>
          </p:nvPr>
        </p:nvSpPr>
        <p:spPr bwMode="auto">
          <a:xfrm>
            <a:off x="457200" y="1752600"/>
            <a:ext cx="8229600" cy="437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cs typeface="+mn-cs"/>
              </a:defRPr>
            </a:lvl1pPr>
          </a:lstStyle>
          <a:p>
            <a:pPr fontAlgn="base">
              <a:spcBef>
                <a:spcPct val="0"/>
              </a:spcBef>
              <a:spcAft>
                <a:spcPct val="0"/>
              </a:spcAft>
              <a:defRPr/>
            </a:pPr>
            <a:endParaRPr lang="en-US">
              <a:solidFill>
                <a:srgbClr val="564B3C"/>
              </a:solidFill>
              <a:latin typeface="Times New Roman" pitchFamily="18"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cs typeface="+mn-cs"/>
              </a:defRPr>
            </a:lvl1pPr>
          </a:lstStyle>
          <a:p>
            <a:pPr fontAlgn="base">
              <a:spcBef>
                <a:spcPct val="0"/>
              </a:spcBef>
              <a:spcAft>
                <a:spcPct val="0"/>
              </a:spcAft>
              <a:defRPr/>
            </a:pPr>
            <a:r>
              <a:rPr lang="en-US" smtClean="0">
                <a:solidFill>
                  <a:srgbClr val="564B3C"/>
                </a:solidFill>
                <a:latin typeface="Times New Roman" pitchFamily="18" charset="0"/>
              </a:rPr>
              <a:t>www.sliderbase.com</a:t>
            </a:r>
            <a:endParaRPr lang="en-US">
              <a:solidFill>
                <a:srgbClr val="564B3C"/>
              </a:solidFill>
              <a:latin typeface="Times New Roman" pitchFamily="18"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cs typeface="+mn-cs"/>
              </a:defRPr>
            </a:lvl1pPr>
          </a:lstStyle>
          <a:p>
            <a:pPr fontAlgn="base">
              <a:spcBef>
                <a:spcPct val="0"/>
              </a:spcBef>
              <a:spcAft>
                <a:spcPct val="0"/>
              </a:spcAft>
              <a:defRPr/>
            </a:pPr>
            <a:fld id="{1258AFB8-F69C-4EEB-A3B8-10340B291160}" type="slidenum">
              <a:rPr lang="en-US">
                <a:solidFill>
                  <a:srgbClr val="564B3C"/>
                </a:solidFill>
                <a:latin typeface="Times New Roman" pitchFamily="18" charset="0"/>
              </a:rPr>
              <a:pPr fontAlgn="base">
                <a:spcBef>
                  <a:spcPct val="0"/>
                </a:spcBef>
                <a:spcAft>
                  <a:spcPct val="0"/>
                </a:spcAft>
                <a:defRPr/>
              </a:pPr>
              <a:t>‹№›</a:t>
            </a:fld>
            <a:endParaRPr lang="en-US">
              <a:solidFill>
                <a:srgbClr val="564B3C"/>
              </a:solidFill>
              <a:latin typeface="Times New Roman" pitchFamily="18" charset="0"/>
            </a:endParaRPr>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0" name="Rectangle 9"/>
          <p:cNvSpPr/>
          <p:nvPr/>
        </p:nvSpPr>
        <p:spPr>
          <a:xfrm>
            <a:off x="373063" y="373063"/>
            <a:ext cx="8380412" cy="1117600"/>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sp>
        <p:nvSpPr>
          <p:cNvPr id="2" name="Title Placeholder 1"/>
          <p:cNvSpPr>
            <a:spLocks noGrp="1"/>
          </p:cNvSpPr>
          <p:nvPr>
            <p:ph type="title"/>
          </p:nvPr>
        </p:nvSpPr>
        <p:spPr>
          <a:xfrm>
            <a:off x="425450" y="407988"/>
            <a:ext cx="8261350" cy="103981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2338161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hf sldNum="0" hdr="0" dt="0"/>
  <p:txStyles>
    <p:titleStyle>
      <a:lvl1pPr algn="ctr" rtl="0" eaLnBrk="0" fontAlgn="base" hangingPunct="0">
        <a:spcBef>
          <a:spcPct val="0"/>
        </a:spcBef>
        <a:spcAft>
          <a:spcPct val="0"/>
        </a:spcAft>
        <a:defRPr sz="3500" kern="1200" cap="all">
          <a:solidFill>
            <a:srgbClr val="6B7D72"/>
          </a:solidFill>
          <a:latin typeface="+mj-lt"/>
          <a:ea typeface="+mj-ea"/>
          <a:cs typeface="+mj-cs"/>
        </a:defRPr>
      </a:lvl1pPr>
      <a:lvl2pPr algn="ctr" rtl="0" eaLnBrk="0" fontAlgn="base" hangingPunct="0">
        <a:spcBef>
          <a:spcPct val="0"/>
        </a:spcBef>
        <a:spcAft>
          <a:spcPct val="0"/>
        </a:spcAft>
        <a:defRPr sz="3500">
          <a:solidFill>
            <a:srgbClr val="6B7D72"/>
          </a:solidFill>
          <a:latin typeface="Book Antiqua" pitchFamily="18" charset="0"/>
        </a:defRPr>
      </a:lvl2pPr>
      <a:lvl3pPr algn="ctr" rtl="0" eaLnBrk="0" fontAlgn="base" hangingPunct="0">
        <a:spcBef>
          <a:spcPct val="0"/>
        </a:spcBef>
        <a:spcAft>
          <a:spcPct val="0"/>
        </a:spcAft>
        <a:defRPr sz="3500">
          <a:solidFill>
            <a:srgbClr val="6B7D72"/>
          </a:solidFill>
          <a:latin typeface="Book Antiqua" pitchFamily="18" charset="0"/>
        </a:defRPr>
      </a:lvl3pPr>
      <a:lvl4pPr algn="ctr" rtl="0" eaLnBrk="0" fontAlgn="base" hangingPunct="0">
        <a:spcBef>
          <a:spcPct val="0"/>
        </a:spcBef>
        <a:spcAft>
          <a:spcPct val="0"/>
        </a:spcAft>
        <a:defRPr sz="3500">
          <a:solidFill>
            <a:srgbClr val="6B7D72"/>
          </a:solidFill>
          <a:latin typeface="Book Antiqua" pitchFamily="18" charset="0"/>
        </a:defRPr>
      </a:lvl4pPr>
      <a:lvl5pPr algn="ctr" rtl="0" eaLnBrk="0" fontAlgn="base" hangingPunct="0">
        <a:spcBef>
          <a:spcPct val="0"/>
        </a:spcBef>
        <a:spcAft>
          <a:spcPct val="0"/>
        </a:spcAft>
        <a:defRPr sz="3500">
          <a:solidFill>
            <a:srgbClr val="6B7D72"/>
          </a:solidFill>
          <a:latin typeface="Book Antiqua" pitchFamily="18" charset="0"/>
        </a:defRPr>
      </a:lvl5pPr>
      <a:lvl6pPr marL="457200" algn="ctr" rtl="0" fontAlgn="base">
        <a:spcBef>
          <a:spcPct val="0"/>
        </a:spcBef>
        <a:spcAft>
          <a:spcPct val="0"/>
        </a:spcAft>
        <a:defRPr sz="3500">
          <a:solidFill>
            <a:srgbClr val="6B7D72"/>
          </a:solidFill>
          <a:latin typeface="Book Antiqua" pitchFamily="18" charset="0"/>
        </a:defRPr>
      </a:lvl6pPr>
      <a:lvl7pPr marL="914400" algn="ctr" rtl="0" fontAlgn="base">
        <a:spcBef>
          <a:spcPct val="0"/>
        </a:spcBef>
        <a:spcAft>
          <a:spcPct val="0"/>
        </a:spcAft>
        <a:defRPr sz="3500">
          <a:solidFill>
            <a:srgbClr val="6B7D72"/>
          </a:solidFill>
          <a:latin typeface="Book Antiqua" pitchFamily="18" charset="0"/>
        </a:defRPr>
      </a:lvl7pPr>
      <a:lvl8pPr marL="1371600" algn="ctr" rtl="0" fontAlgn="base">
        <a:spcBef>
          <a:spcPct val="0"/>
        </a:spcBef>
        <a:spcAft>
          <a:spcPct val="0"/>
        </a:spcAft>
        <a:defRPr sz="3500">
          <a:solidFill>
            <a:srgbClr val="6B7D72"/>
          </a:solidFill>
          <a:latin typeface="Book Antiqua" pitchFamily="18" charset="0"/>
        </a:defRPr>
      </a:lvl8pPr>
      <a:lvl9pPr marL="1828800" algn="ctr" rtl="0" fontAlgn="base">
        <a:spcBef>
          <a:spcPct val="0"/>
        </a:spcBef>
        <a:spcAft>
          <a:spcPct val="0"/>
        </a:spcAft>
        <a:defRPr sz="3500">
          <a:solidFill>
            <a:srgbClr val="6B7D72"/>
          </a:solidFill>
          <a:latin typeface="Book Antiqua" pitchFamily="18" charset="0"/>
        </a:defRPr>
      </a:lvl9pPr>
    </p:titleStyle>
    <p:bodyStyle>
      <a:lvl1pPr marL="342900" indent="-228600" algn="l" rtl="0" eaLnBrk="0" fontAlgn="base" hangingPunct="0">
        <a:spcBef>
          <a:spcPct val="20000"/>
        </a:spcBef>
        <a:spcAft>
          <a:spcPct val="0"/>
        </a:spcAft>
        <a:buClr>
          <a:schemeClr val="accent1"/>
        </a:buClr>
        <a:buFont typeface="Arial" charset="0"/>
        <a:buChar char="•"/>
        <a:defRPr sz="2400" kern="1200">
          <a:solidFill>
            <a:schemeClr val="tx2"/>
          </a:solidFill>
          <a:latin typeface="+mn-lt"/>
          <a:ea typeface="+mn-ea"/>
          <a:cs typeface="+mn-cs"/>
        </a:defRPr>
      </a:lvl1pPr>
      <a:lvl2pPr marL="639763" indent="-228600" algn="l" rtl="0" eaLnBrk="0" fontAlgn="base" hangingPunct="0">
        <a:spcBef>
          <a:spcPct val="20000"/>
        </a:spcBef>
        <a:spcAft>
          <a:spcPct val="0"/>
        </a:spcAft>
        <a:buClr>
          <a:schemeClr val="accent2"/>
        </a:buClr>
        <a:buFont typeface="Arial" charset="0"/>
        <a:buChar char="•"/>
        <a:defRPr sz="2000" kern="1200">
          <a:solidFill>
            <a:schemeClr val="tx2"/>
          </a:solidFill>
          <a:latin typeface="+mn-lt"/>
          <a:ea typeface="+mn-ea"/>
          <a:cs typeface="+mn-cs"/>
        </a:defRPr>
      </a:lvl2pPr>
      <a:lvl3pPr marL="914400" indent="-228600" algn="l" rtl="0" eaLnBrk="0" fontAlgn="base" hangingPunct="0">
        <a:spcBef>
          <a:spcPct val="20000"/>
        </a:spcBef>
        <a:spcAft>
          <a:spcPct val="0"/>
        </a:spcAft>
        <a:buClr>
          <a:srgbClr val="B5AE53"/>
        </a:buClr>
        <a:buFont typeface="Arial" charset="0"/>
        <a:buChar char="•"/>
        <a:defRPr kern="1200">
          <a:solidFill>
            <a:schemeClr val="tx2"/>
          </a:solidFill>
          <a:latin typeface="+mn-lt"/>
          <a:ea typeface="+mn-ea"/>
          <a:cs typeface="+mn-cs"/>
        </a:defRPr>
      </a:lvl3pPr>
      <a:lvl4pPr marL="1279525" indent="-228600" algn="l" rtl="0" eaLnBrk="0" fontAlgn="base" hangingPunct="0">
        <a:spcBef>
          <a:spcPct val="20000"/>
        </a:spcBef>
        <a:spcAft>
          <a:spcPct val="0"/>
        </a:spcAft>
        <a:buClr>
          <a:srgbClr val="848058"/>
        </a:buClr>
        <a:buFont typeface="Arial" charset="0"/>
        <a:buChar char="•"/>
        <a:defRPr sz="1600" kern="1200">
          <a:solidFill>
            <a:schemeClr val="tx2"/>
          </a:solidFill>
          <a:latin typeface="+mn-lt"/>
          <a:ea typeface="+mn-ea"/>
          <a:cs typeface="+mn-cs"/>
        </a:defRPr>
      </a:lvl4pPr>
      <a:lvl5pPr marL="1554163" indent="-228600" algn="l" rtl="0" eaLnBrk="0" fontAlgn="base" hangingPunct="0">
        <a:spcBef>
          <a:spcPct val="20000"/>
        </a:spcBef>
        <a:spcAft>
          <a:spcPct val="0"/>
        </a:spcAft>
        <a:buClr>
          <a:srgbClr val="E8B54D"/>
        </a:buClr>
        <a:buFont typeface="Arial" charset="0"/>
        <a:buChar char="•"/>
        <a:defRPr sz="1600" kern="120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video.nhptv.org/video/1491196512/"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bloomberg.com/news/2013-08-21/abandoned-dogs-roam-detroit-in-packs-as-humans-dwindle.html"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youtube.com/watch?v=9vwClepy7NU"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usatoday.com/story/news/nation/2013/05/07/pet-longevity-states-spay-neuter/2130813/"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hyperlink" Target="http://video.pbs.org/video/995219004/"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video.nhptv.org/video/1491196512/"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bloomberg.com/news/2013-08-21/abandoned-dogs-roam-detroit-in-packs-as-humans-dwindle.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www.youtube.com/watch?v=9vwClepy7NU"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usatoday.com/story/news/nation/2013/05/07/pet-longevity-states-spay-neuter/2130813/"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4.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hyperlink" Target="http://video.pbs.org/video/995219004/"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Marsupials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067757"/>
            <a:ext cx="2928056" cy="2371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1809168"/>
            <a:ext cx="3087841" cy="4630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1809168"/>
            <a:ext cx="5366456"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prstClr val="black"/>
                </a:solidFill>
                <a:latin typeface="Book Antiqua"/>
              </a:rPr>
              <a:t>Babies are born alive but not fully developed.</a:t>
            </a:r>
          </a:p>
          <a:p>
            <a:endParaRPr lang="en-US" sz="2400" dirty="0">
              <a:solidFill>
                <a:prstClr val="black"/>
              </a:solidFill>
              <a:latin typeface="Book Antiqua"/>
            </a:endParaRPr>
          </a:p>
          <a:p>
            <a:pPr marL="285750" indent="-285750">
              <a:buFont typeface="Arial" panose="020B0604020202020204" pitchFamily="34" charset="0"/>
              <a:buChar char="•"/>
            </a:pPr>
            <a:r>
              <a:rPr lang="en-US" sz="2400" dirty="0">
                <a:solidFill>
                  <a:prstClr val="black"/>
                </a:solidFill>
                <a:latin typeface="Book Antiqua"/>
              </a:rPr>
              <a:t>The baby crawls into the pouch to drink milk and grow until more developed.</a:t>
            </a:r>
          </a:p>
          <a:p>
            <a:endParaRPr lang="en-US" sz="2400" dirty="0">
              <a:solidFill>
                <a:prstClr val="black"/>
              </a:solidFill>
              <a:latin typeface="Book Antiqua"/>
            </a:endParaRP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41858079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How many babies?</a:t>
            </a:r>
          </a:p>
        </p:txBody>
      </p:sp>
      <p:graphicFrame>
        <p:nvGraphicFramePr>
          <p:cNvPr id="4" name="Table 3"/>
          <p:cNvGraphicFramePr>
            <a:graphicFrameLocks noGrp="1"/>
          </p:cNvGraphicFramePr>
          <p:nvPr>
            <p:extLst>
              <p:ext uri="{D42A27DB-BD31-4B8C-83A1-F6EECF244321}">
                <p14:modId xmlns:p14="http://schemas.microsoft.com/office/powerpoint/2010/main" val="1700984379"/>
              </p:ext>
            </p:extLst>
          </p:nvPr>
        </p:nvGraphicFramePr>
        <p:xfrm>
          <a:off x="152399" y="1524000"/>
          <a:ext cx="8991601" cy="4984346"/>
        </p:xfrm>
        <a:graphic>
          <a:graphicData uri="http://schemas.openxmlformats.org/drawingml/2006/table">
            <a:tbl>
              <a:tblPr/>
              <a:tblGrid>
                <a:gridCol w="992177"/>
                <a:gridCol w="1963683"/>
                <a:gridCol w="1219551"/>
                <a:gridCol w="1234790"/>
                <a:gridCol w="1752600"/>
                <a:gridCol w="1828800"/>
              </a:tblGrid>
              <a:tr h="926783">
                <a:tc>
                  <a:txBody>
                    <a:bodyPr/>
                    <a:lstStyle/>
                    <a:p>
                      <a:pPr algn="l" fontAlgn="b"/>
                      <a:r>
                        <a:rPr lang="en-US" sz="1800" b="1" i="0" u="none" strike="noStrike">
                          <a:solidFill>
                            <a:srgbClr val="000000"/>
                          </a:solidFill>
                          <a:effectLst/>
                          <a:latin typeface="Calibri"/>
                        </a:rPr>
                        <a:t>Animal</a:t>
                      </a:r>
                    </a:p>
                  </a:txBody>
                  <a:tcPr marL="7620" marR="7620" marT="7620" marB="0" anchor="b">
                    <a:lnL>
                      <a:noFill/>
                    </a:lnL>
                    <a:lnR>
                      <a:noFill/>
                    </a:lnR>
                    <a:lnT>
                      <a:noFill/>
                    </a:lnT>
                    <a:lnB>
                      <a:noFill/>
                    </a:lnB>
                  </a:tcPr>
                </a:tc>
                <a:tc>
                  <a:txBody>
                    <a:bodyPr/>
                    <a:lstStyle/>
                    <a:p>
                      <a:pPr algn="l" fontAlgn="b"/>
                      <a:r>
                        <a:rPr lang="en-US" sz="1800" b="1" i="0" u="none" strike="noStrike">
                          <a:solidFill>
                            <a:srgbClr val="000000"/>
                          </a:solidFill>
                          <a:effectLst/>
                          <a:latin typeface="Calibri"/>
                        </a:rPr>
                        <a:t>Age to reproductive maturity</a:t>
                      </a:r>
                    </a:p>
                  </a:txBody>
                  <a:tcPr marL="7620" marR="7620" marT="7620"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a:rPr>
                        <a:t>Gestation Time</a:t>
                      </a:r>
                    </a:p>
                  </a:txBody>
                  <a:tcPr marL="7620" marR="7620" marT="7620" marB="0" anchor="b">
                    <a:lnL>
                      <a:noFill/>
                    </a:lnL>
                    <a:lnR>
                      <a:noFill/>
                    </a:lnR>
                    <a:lnT>
                      <a:noFill/>
                    </a:lnT>
                    <a:lnB>
                      <a:noFill/>
                    </a:lnB>
                  </a:tcPr>
                </a:tc>
                <a:tc>
                  <a:txBody>
                    <a:bodyPr/>
                    <a:lstStyle/>
                    <a:p>
                      <a:pPr algn="l" fontAlgn="b"/>
                      <a:r>
                        <a:rPr lang="en-US" sz="1800" b="1" i="0" u="none" strike="noStrike">
                          <a:solidFill>
                            <a:srgbClr val="000000"/>
                          </a:solidFill>
                          <a:effectLst/>
                          <a:latin typeface="Calibri"/>
                        </a:rPr>
                        <a:t>Number of Offspring</a:t>
                      </a:r>
                    </a:p>
                  </a:txBody>
                  <a:tcPr marL="7620" marR="7620" marT="7620"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a:rPr>
                        <a:t>Frequency of Estrous</a:t>
                      </a:r>
                    </a:p>
                  </a:txBody>
                  <a:tcPr marL="7620" marR="7620" marT="7620" marB="0" anchor="b">
                    <a:lnL>
                      <a:noFill/>
                    </a:lnL>
                    <a:lnR>
                      <a:noFill/>
                    </a:lnR>
                    <a:lnT>
                      <a:noFill/>
                    </a:lnT>
                    <a:lnB>
                      <a:noFill/>
                    </a:lnB>
                  </a:tcPr>
                </a:tc>
                <a:tc>
                  <a:txBody>
                    <a:bodyPr/>
                    <a:lstStyle/>
                    <a:p>
                      <a:pPr algn="l" fontAlgn="b"/>
                      <a:r>
                        <a:rPr lang="en-US" sz="1800" b="1" i="0" u="none" strike="noStrike">
                          <a:solidFill>
                            <a:srgbClr val="000000"/>
                          </a:solidFill>
                          <a:effectLst/>
                          <a:latin typeface="Calibri"/>
                        </a:rPr>
                        <a:t>Time Between births</a:t>
                      </a:r>
                    </a:p>
                  </a:txBody>
                  <a:tcPr marL="7620" marR="7620" marT="7620" marB="0" anchor="b">
                    <a:lnL>
                      <a:noFill/>
                    </a:lnL>
                    <a:lnR>
                      <a:noFill/>
                    </a:lnR>
                    <a:lnT>
                      <a:noFill/>
                    </a:lnT>
                    <a:lnB>
                      <a:noFill/>
                    </a:lnB>
                  </a:tcPr>
                </a:tc>
              </a:tr>
              <a:tr h="534155">
                <a:tc>
                  <a:txBody>
                    <a:bodyPr/>
                    <a:lstStyle/>
                    <a:p>
                      <a:pPr algn="l" fontAlgn="b"/>
                      <a:r>
                        <a:rPr lang="en-US" sz="1800" b="0" i="1" u="none" strike="noStrike">
                          <a:solidFill>
                            <a:srgbClr val="000000"/>
                          </a:solidFill>
                          <a:effectLst/>
                          <a:latin typeface="Calibri"/>
                        </a:rPr>
                        <a:t>Mouse</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50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20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10 pups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Every 3-4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30-40 days</a:t>
                      </a:r>
                    </a:p>
                  </a:txBody>
                  <a:tcPr marL="7620" marR="7620" marT="7620" marB="0" anchor="b">
                    <a:lnL>
                      <a:noFill/>
                    </a:lnL>
                    <a:lnR>
                      <a:noFill/>
                    </a:lnR>
                    <a:lnT>
                      <a:noFill/>
                    </a:lnT>
                    <a:lnB>
                      <a:noFill/>
                    </a:lnB>
                  </a:tcPr>
                </a:tc>
              </a:tr>
              <a:tr h="615047">
                <a:tc>
                  <a:txBody>
                    <a:bodyPr/>
                    <a:lstStyle/>
                    <a:p>
                      <a:pPr algn="l" fontAlgn="b"/>
                      <a:r>
                        <a:rPr lang="en-US" sz="1800" b="0" i="1" u="none" strike="noStrike">
                          <a:solidFill>
                            <a:srgbClr val="000000"/>
                          </a:solidFill>
                          <a:effectLst/>
                          <a:latin typeface="Calibri"/>
                        </a:rPr>
                        <a:t>Horse</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year</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11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foal</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Seasonal 21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year</a:t>
                      </a:r>
                    </a:p>
                  </a:txBody>
                  <a:tcPr marL="7620" marR="7620" marT="7620" marB="0" anchor="b">
                    <a:lnL>
                      <a:noFill/>
                    </a:lnL>
                    <a:lnR>
                      <a:noFill/>
                    </a:lnR>
                    <a:lnT>
                      <a:noFill/>
                    </a:lnT>
                    <a:lnB>
                      <a:noFill/>
                    </a:lnB>
                  </a:tcPr>
                </a:tc>
              </a:tr>
              <a:tr h="602402">
                <a:tc>
                  <a:txBody>
                    <a:bodyPr/>
                    <a:lstStyle/>
                    <a:p>
                      <a:pPr algn="l" fontAlgn="b"/>
                      <a:r>
                        <a:rPr lang="en-US" sz="1800" b="0" i="1" u="none" strike="noStrike">
                          <a:solidFill>
                            <a:srgbClr val="000000"/>
                          </a:solidFill>
                          <a:effectLst/>
                          <a:latin typeface="Calibri"/>
                        </a:rPr>
                        <a:t>Dog</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8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63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puppies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9 months</a:t>
                      </a:r>
                    </a:p>
                  </a:txBody>
                  <a:tcPr marL="7620" marR="7620" marT="7620" marB="0" anchor="b">
                    <a:lnL>
                      <a:noFill/>
                    </a:lnL>
                    <a:lnR>
                      <a:noFill/>
                    </a:lnR>
                    <a:lnT>
                      <a:noFill/>
                    </a:lnT>
                    <a:lnB>
                      <a:noFill/>
                    </a:lnB>
                  </a:tcPr>
                </a:tc>
              </a:tr>
              <a:tr h="615047">
                <a:tc>
                  <a:txBody>
                    <a:bodyPr/>
                    <a:lstStyle/>
                    <a:p>
                      <a:pPr algn="l" fontAlgn="b"/>
                      <a:r>
                        <a:rPr lang="en-US" sz="1800" b="0" i="1" u="none" strike="noStrike">
                          <a:solidFill>
                            <a:srgbClr val="000000"/>
                          </a:solidFill>
                          <a:effectLst/>
                          <a:latin typeface="Calibri"/>
                        </a:rPr>
                        <a:t>Cat</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66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kittens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Seasonal 14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months</a:t>
                      </a:r>
                    </a:p>
                  </a:txBody>
                  <a:tcPr marL="7620" marR="7620" marT="7620" marB="0" anchor="b">
                    <a:lnL>
                      <a:noFill/>
                    </a:lnL>
                    <a:lnR>
                      <a:noFill/>
                    </a:lnR>
                    <a:lnT>
                      <a:noFill/>
                    </a:lnT>
                    <a:lnB>
                      <a:noFill/>
                    </a:lnB>
                  </a:tcPr>
                </a:tc>
              </a:tr>
              <a:tr h="648748">
                <a:tc>
                  <a:txBody>
                    <a:bodyPr/>
                    <a:lstStyle/>
                    <a:p>
                      <a:pPr algn="l" fontAlgn="b"/>
                      <a:r>
                        <a:rPr lang="en-US" sz="1800" b="0" i="1" u="none" strike="noStrike">
                          <a:solidFill>
                            <a:srgbClr val="000000"/>
                          </a:solidFill>
                          <a:effectLst/>
                          <a:latin typeface="Calibri"/>
                        </a:rPr>
                        <a:t>Tiger</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 years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3.5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 cubs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weeks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18-24 months</a:t>
                      </a:r>
                    </a:p>
                  </a:txBody>
                  <a:tcPr marL="7620" marR="7620" marT="7620" marB="0" anchor="b">
                    <a:lnL>
                      <a:noFill/>
                    </a:lnL>
                    <a:lnR>
                      <a:noFill/>
                    </a:lnR>
                    <a:lnT>
                      <a:noFill/>
                    </a:lnT>
                    <a:lnB>
                      <a:noFill/>
                    </a:lnB>
                  </a:tcPr>
                </a:tc>
              </a:tr>
              <a:tr h="562793">
                <a:tc>
                  <a:txBody>
                    <a:bodyPr/>
                    <a:lstStyle/>
                    <a:p>
                      <a:pPr algn="l" fontAlgn="b"/>
                      <a:r>
                        <a:rPr lang="en-US" sz="1800" b="0" i="1" u="none" strike="noStrike">
                          <a:solidFill>
                            <a:srgbClr val="000000"/>
                          </a:solidFill>
                          <a:effectLst/>
                          <a:latin typeface="Calibri"/>
                        </a:rPr>
                        <a:t>Elephant</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10 years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22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calf</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years</a:t>
                      </a:r>
                    </a:p>
                  </a:txBody>
                  <a:tcPr marL="7620" marR="7620" marT="7620" marB="0" anchor="b">
                    <a:lnL>
                      <a:noFill/>
                    </a:lnL>
                    <a:lnR>
                      <a:noFill/>
                    </a:lnR>
                    <a:lnT>
                      <a:noFill/>
                    </a:lnT>
                    <a:lnB>
                      <a:noFill/>
                    </a:lnB>
                  </a:tcPr>
                </a:tc>
              </a:tr>
              <a:tr h="479371">
                <a:tc>
                  <a:txBody>
                    <a:bodyPr/>
                    <a:lstStyle/>
                    <a:p>
                      <a:pPr algn="l" fontAlgn="b"/>
                      <a:r>
                        <a:rPr lang="en-US" sz="1800" b="0" i="1" u="none" strike="noStrike">
                          <a:solidFill>
                            <a:srgbClr val="000000"/>
                          </a:solidFill>
                          <a:effectLst/>
                          <a:latin typeface="Calibri"/>
                        </a:rPr>
                        <a:t>Tick</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2 feedings &lt;1 year</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x</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10,000 eggs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x</a:t>
                      </a:r>
                    </a:p>
                  </a:txBody>
                  <a:tcPr marL="7620" marR="7620" marT="7620" marB="0" anchor="b">
                    <a:lnL>
                      <a:noFill/>
                    </a:lnL>
                    <a:lnR>
                      <a:noFill/>
                    </a:lnR>
                    <a:lnT>
                      <a:noFill/>
                    </a:lnT>
                    <a:lnB>
                      <a:noFill/>
                    </a:lnB>
                  </a:tcPr>
                </a:tc>
                <a:tc>
                  <a:txBody>
                    <a:bodyPr/>
                    <a:lstStyle/>
                    <a:p>
                      <a:pPr algn="l" fontAlgn="b"/>
                      <a:r>
                        <a:rPr lang="en-US" sz="1800" b="0" i="0" u="none" strike="noStrike" dirty="0">
                          <a:solidFill>
                            <a:srgbClr val="000000"/>
                          </a:solidFill>
                          <a:effectLst/>
                          <a:latin typeface="Calibri"/>
                        </a:rPr>
                        <a:t>Once only</a:t>
                      </a:r>
                    </a:p>
                  </a:txBody>
                  <a:tcPr marL="7620" marR="7620" marT="7620" marB="0" anchor="b">
                    <a:lnL>
                      <a:noFill/>
                    </a:lnL>
                    <a:lnR>
                      <a:noFill/>
                    </a:lnR>
                    <a:lnT>
                      <a:noFill/>
                    </a:lnT>
                    <a:lnB>
                      <a:noFill/>
                    </a:lnB>
                  </a:tcPr>
                </a:tc>
              </a:tr>
            </a:tbl>
          </a:graphicData>
        </a:graphic>
      </p:graphicFrame>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32660713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2" name="TextBox 1"/>
          <p:cNvSpPr txBox="1"/>
          <p:nvPr/>
        </p:nvSpPr>
        <p:spPr>
          <a:xfrm>
            <a:off x="381000" y="1828800"/>
            <a:ext cx="8382000"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natural factors help control animal populations?</a:t>
            </a:r>
          </a:p>
        </p:txBody>
      </p:sp>
      <p:sp>
        <p:nvSpPr>
          <p:cNvPr id="5" name="TextBox 4"/>
          <p:cNvSpPr txBox="1"/>
          <p:nvPr/>
        </p:nvSpPr>
        <p:spPr>
          <a:xfrm>
            <a:off x="762000" y="2198132"/>
            <a:ext cx="838200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Food sources</a:t>
            </a:r>
          </a:p>
          <a:p>
            <a:pPr marL="285750" indent="-285750">
              <a:buFont typeface="Arial" panose="020B0604020202020204" pitchFamily="34" charset="0"/>
              <a:buChar char="•"/>
            </a:pPr>
            <a:r>
              <a:rPr lang="en-US" sz="2000" dirty="0">
                <a:solidFill>
                  <a:prstClr val="black"/>
                </a:solidFill>
                <a:latin typeface="Book Antiqua"/>
              </a:rPr>
              <a:t>Space/habitat</a:t>
            </a:r>
          </a:p>
          <a:p>
            <a:pPr marL="285750" indent="-285750">
              <a:buFont typeface="Arial" panose="020B0604020202020204" pitchFamily="34" charset="0"/>
              <a:buChar char="•"/>
            </a:pPr>
            <a:r>
              <a:rPr lang="en-US" sz="2000" dirty="0">
                <a:solidFill>
                  <a:prstClr val="black"/>
                </a:solidFill>
                <a:latin typeface="Book Antiqua"/>
              </a:rPr>
              <a:t>Predators/ Competitors </a:t>
            </a:r>
          </a:p>
        </p:txBody>
      </p:sp>
      <p:sp>
        <p:nvSpPr>
          <p:cNvPr id="6" name="TextBox 5"/>
          <p:cNvSpPr txBox="1"/>
          <p:nvPr/>
        </p:nvSpPr>
        <p:spPr>
          <a:xfrm>
            <a:off x="762000" y="4314855"/>
            <a:ext cx="838200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Hunting</a:t>
            </a:r>
          </a:p>
          <a:p>
            <a:pPr marL="285750" indent="-285750">
              <a:buFont typeface="Arial" panose="020B0604020202020204" pitchFamily="34" charset="0"/>
              <a:buChar char="•"/>
            </a:pPr>
            <a:r>
              <a:rPr lang="en-US" sz="2000" dirty="0">
                <a:solidFill>
                  <a:prstClr val="black"/>
                </a:solidFill>
                <a:latin typeface="Book Antiqua"/>
              </a:rPr>
              <a:t>Relocating</a:t>
            </a:r>
          </a:p>
          <a:p>
            <a:pPr marL="285750" indent="-285750">
              <a:buFont typeface="Arial" panose="020B0604020202020204" pitchFamily="34" charset="0"/>
              <a:buChar char="•"/>
            </a:pPr>
            <a:r>
              <a:rPr lang="en-US" sz="2000" dirty="0">
                <a:solidFill>
                  <a:prstClr val="black"/>
                </a:solidFill>
                <a:latin typeface="Book Antiqua"/>
              </a:rPr>
              <a:t>Birth Control</a:t>
            </a:r>
          </a:p>
        </p:txBody>
      </p:sp>
      <p:sp>
        <p:nvSpPr>
          <p:cNvPr id="7" name="TextBox 6"/>
          <p:cNvSpPr txBox="1"/>
          <p:nvPr/>
        </p:nvSpPr>
        <p:spPr>
          <a:xfrm>
            <a:off x="381000" y="3914745"/>
            <a:ext cx="8382000"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are some artificial factors?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3429000"/>
            <a:ext cx="4215249" cy="316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361627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3" name="TextBox 2"/>
          <p:cNvSpPr txBox="1"/>
          <p:nvPr/>
        </p:nvSpPr>
        <p:spPr>
          <a:xfrm>
            <a:off x="228600" y="1905000"/>
            <a:ext cx="8686800" cy="2585323"/>
          </a:xfrm>
          <a:prstGeom prst="rect">
            <a:avLst/>
          </a:prstGeom>
          <a:noFill/>
        </p:spPr>
        <p:txBody>
          <a:bodyPr wrap="square" rtlCol="0">
            <a:spAutoFit/>
          </a:bodyPr>
          <a:lstStyle/>
          <a:p>
            <a:r>
              <a:rPr lang="en-US" dirty="0">
                <a:solidFill>
                  <a:prstClr val="black"/>
                </a:solidFill>
              </a:rPr>
              <a:t>Questions:</a:t>
            </a:r>
          </a:p>
          <a:p>
            <a:endParaRPr lang="en-US" dirty="0">
              <a:solidFill>
                <a:prstClr val="black"/>
              </a:solidFill>
            </a:endParaRPr>
          </a:p>
          <a:p>
            <a:pPr marL="342900" indent="-342900">
              <a:buFont typeface="+mj-lt"/>
              <a:buAutoNum type="arabicPeriod"/>
            </a:pPr>
            <a:r>
              <a:rPr lang="en-US" dirty="0">
                <a:solidFill>
                  <a:prstClr val="black"/>
                </a:solidFill>
              </a:rPr>
              <a:t>What does limiting factor mean?</a:t>
            </a:r>
          </a:p>
          <a:p>
            <a:endParaRPr lang="en-US" dirty="0">
              <a:solidFill>
                <a:prstClr val="black"/>
              </a:solidFill>
            </a:endParaRPr>
          </a:p>
          <a:p>
            <a:pPr marL="342900" indent="-342900">
              <a:buFont typeface="+mj-lt"/>
              <a:buAutoNum type="arabicPeriod" startAt="2"/>
            </a:pPr>
            <a:r>
              <a:rPr lang="en-US" dirty="0">
                <a:solidFill>
                  <a:prstClr val="black"/>
                </a:solidFill>
              </a:rPr>
              <a:t>What are some factors that influence a population?</a:t>
            </a:r>
          </a:p>
          <a:p>
            <a:endParaRPr lang="en-US" dirty="0">
              <a:solidFill>
                <a:prstClr val="black"/>
              </a:solidFill>
            </a:endParaRPr>
          </a:p>
          <a:p>
            <a:pPr marL="342900" indent="-342900">
              <a:buFont typeface="+mj-lt"/>
              <a:buAutoNum type="arabicPeriod" startAt="3"/>
            </a:pPr>
            <a:r>
              <a:rPr lang="en-US" dirty="0">
                <a:solidFill>
                  <a:prstClr val="black"/>
                </a:solidFill>
              </a:rPr>
              <a:t>Why does the porcupine population stay rather stable?</a:t>
            </a:r>
          </a:p>
          <a:p>
            <a:endParaRPr lang="en-US" dirty="0">
              <a:solidFill>
                <a:prstClr val="black"/>
              </a:solidFill>
            </a:endParaRPr>
          </a:p>
          <a:p>
            <a:pPr marL="342900" indent="-342900">
              <a:buFont typeface="+mj-lt"/>
              <a:buAutoNum type="arabicPeriod" startAt="4"/>
            </a:pPr>
            <a:r>
              <a:rPr lang="en-US" dirty="0">
                <a:solidFill>
                  <a:prstClr val="black"/>
                </a:solidFill>
              </a:rPr>
              <a:t>Why do deer have a more dynamic population?</a:t>
            </a:r>
          </a:p>
        </p:txBody>
      </p:sp>
      <p:sp>
        <p:nvSpPr>
          <p:cNvPr id="4" name="TextBox 3"/>
          <p:cNvSpPr txBox="1"/>
          <p:nvPr/>
        </p:nvSpPr>
        <p:spPr>
          <a:xfrm>
            <a:off x="228600" y="4876800"/>
            <a:ext cx="8686800" cy="369332"/>
          </a:xfrm>
          <a:prstGeom prst="rect">
            <a:avLst/>
          </a:prstGeom>
          <a:noFill/>
        </p:spPr>
        <p:txBody>
          <a:bodyPr wrap="square" rtlCol="0">
            <a:spAutoFit/>
          </a:bodyPr>
          <a:lstStyle/>
          <a:p>
            <a:r>
              <a:rPr lang="en-US" dirty="0">
                <a:solidFill>
                  <a:prstClr val="black"/>
                </a:solidFill>
                <a:hlinkClick r:id="rId3"/>
              </a:rPr>
              <a:t>Population Dynamics</a:t>
            </a:r>
            <a:endParaRPr lang="en-US" dirty="0">
              <a:solidFill>
                <a:prstClr val="black"/>
              </a:solidFill>
            </a:endParaRP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4010628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2" name="TextBox 1"/>
          <p:cNvSpPr txBox="1"/>
          <p:nvPr/>
        </p:nvSpPr>
        <p:spPr>
          <a:xfrm>
            <a:off x="381000" y="1828800"/>
            <a:ext cx="8382000"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about our domestic animals?</a:t>
            </a:r>
          </a:p>
        </p:txBody>
      </p:sp>
      <p:sp>
        <p:nvSpPr>
          <p:cNvPr id="5" name="TextBox 4"/>
          <p:cNvSpPr txBox="1"/>
          <p:nvPr/>
        </p:nvSpPr>
        <p:spPr>
          <a:xfrm>
            <a:off x="762000" y="2198132"/>
            <a:ext cx="8382000"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Spay</a:t>
            </a:r>
          </a:p>
          <a:p>
            <a:pPr marL="285750" indent="-285750">
              <a:buFont typeface="Arial" panose="020B0604020202020204" pitchFamily="34" charset="0"/>
              <a:buChar char="•"/>
            </a:pPr>
            <a:r>
              <a:rPr lang="en-US" sz="2000" dirty="0">
                <a:solidFill>
                  <a:prstClr val="black"/>
                </a:solidFill>
                <a:latin typeface="Book Antiqua"/>
              </a:rPr>
              <a:t>Neuter/Castrate</a:t>
            </a:r>
          </a:p>
          <a:p>
            <a:pPr marL="285750" indent="-285750">
              <a:buFont typeface="Arial" panose="020B0604020202020204" pitchFamily="34" charset="0"/>
              <a:buChar char="•"/>
            </a:pPr>
            <a:r>
              <a:rPr lang="en-US" sz="2000" dirty="0">
                <a:solidFill>
                  <a:prstClr val="black"/>
                </a:solidFill>
                <a:latin typeface="Book Antiqua"/>
              </a:rPr>
              <a:t>Keep separate</a:t>
            </a:r>
          </a:p>
          <a:p>
            <a:pPr marL="285750" indent="-285750">
              <a:buFont typeface="Arial" panose="020B0604020202020204" pitchFamily="34" charset="0"/>
              <a:buChar char="•"/>
            </a:pPr>
            <a:endParaRPr lang="en-US" sz="2000" dirty="0">
              <a:solidFill>
                <a:prstClr val="black"/>
              </a:solidFill>
              <a:latin typeface="Book Antiqua"/>
            </a:endParaRPr>
          </a:p>
        </p:txBody>
      </p:sp>
      <p:sp>
        <p:nvSpPr>
          <p:cNvPr id="6" name="TextBox 5"/>
          <p:cNvSpPr txBox="1"/>
          <p:nvPr/>
        </p:nvSpPr>
        <p:spPr>
          <a:xfrm>
            <a:off x="381000" y="5080337"/>
            <a:ext cx="5181600" cy="1015663"/>
          </a:xfrm>
          <a:prstGeom prst="rect">
            <a:avLst/>
          </a:prstGeom>
          <a:noFill/>
        </p:spPr>
        <p:txBody>
          <a:bodyPr wrap="square" rtlCol="0">
            <a:spAutoFit/>
          </a:bodyPr>
          <a:lstStyle/>
          <a:p>
            <a:pPr marL="742950" lvl="1" indent="-285750">
              <a:buFont typeface="Arial" panose="020B0604020202020204" pitchFamily="34" charset="0"/>
              <a:buChar char="•"/>
            </a:pPr>
            <a:r>
              <a:rPr lang="en-US" sz="2000" dirty="0">
                <a:solidFill>
                  <a:prstClr val="black"/>
                </a:solidFill>
                <a:latin typeface="Book Antiqua"/>
              </a:rPr>
              <a:t>Dogs and cats reproduce quickly</a:t>
            </a:r>
          </a:p>
          <a:p>
            <a:pPr marL="742950" lvl="1" indent="-285750">
              <a:buFont typeface="Arial" panose="020B0604020202020204" pitchFamily="34" charset="0"/>
              <a:buChar char="•"/>
            </a:pPr>
            <a:r>
              <a:rPr lang="en-US" sz="2000" dirty="0">
                <a:solidFill>
                  <a:prstClr val="black"/>
                </a:solidFill>
                <a:latin typeface="Book Antiqua"/>
              </a:rPr>
              <a:t>Ave. lifespan of a feral dog- 1-2 years</a:t>
            </a:r>
          </a:p>
          <a:p>
            <a:pPr marL="742950" lvl="1" indent="-285750">
              <a:buFont typeface="Arial" panose="020B0604020202020204" pitchFamily="34" charset="0"/>
              <a:buChar char="•"/>
            </a:pPr>
            <a:r>
              <a:rPr lang="en-US" sz="2000" dirty="0">
                <a:solidFill>
                  <a:prstClr val="black"/>
                </a:solidFill>
                <a:latin typeface="Book Antiqua"/>
              </a:rPr>
              <a:t>Ave. lifespan of a feral cat- 4.7 years</a:t>
            </a:r>
          </a:p>
        </p:txBody>
      </p:sp>
      <p:sp>
        <p:nvSpPr>
          <p:cNvPr id="7" name="TextBox 6"/>
          <p:cNvSpPr txBox="1"/>
          <p:nvPr/>
        </p:nvSpPr>
        <p:spPr>
          <a:xfrm>
            <a:off x="381000" y="3914745"/>
            <a:ext cx="441960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is an animal called that was once domesticated but is now wild?</a:t>
            </a:r>
          </a:p>
        </p:txBody>
      </p:sp>
      <p:sp>
        <p:nvSpPr>
          <p:cNvPr id="3" name="TextBox 2"/>
          <p:cNvSpPr txBox="1"/>
          <p:nvPr/>
        </p:nvSpPr>
        <p:spPr>
          <a:xfrm>
            <a:off x="1447799" y="4572000"/>
            <a:ext cx="914401" cy="646331"/>
          </a:xfrm>
          <a:prstGeom prst="rect">
            <a:avLst/>
          </a:prstGeom>
          <a:noFill/>
        </p:spPr>
        <p:txBody>
          <a:bodyPr wrap="square" rtlCol="0">
            <a:spAutoFit/>
          </a:bodyPr>
          <a:lstStyle/>
          <a:p>
            <a:r>
              <a:rPr lang="en-US" b="1" dirty="0">
                <a:solidFill>
                  <a:prstClr val="black"/>
                </a:solidFill>
                <a:latin typeface="Book Antiqua"/>
              </a:rPr>
              <a:t>Feral</a:t>
            </a:r>
          </a:p>
          <a:p>
            <a:endParaRPr lang="en-US" b="1" dirty="0">
              <a:solidFill>
                <a:prstClr val="black"/>
              </a:solidFill>
              <a:latin typeface="Book Antiqua"/>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183383"/>
            <a:ext cx="3842939" cy="2882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096001" y="5334000"/>
            <a:ext cx="2362200" cy="400110"/>
          </a:xfrm>
          <a:prstGeom prst="rect">
            <a:avLst/>
          </a:prstGeom>
          <a:noFill/>
          <a:ln w="25400">
            <a:solidFill>
              <a:schemeClr val="accent1"/>
            </a:solidFill>
          </a:ln>
        </p:spPr>
        <p:txBody>
          <a:bodyPr wrap="square" rtlCol="0">
            <a:spAutoFit/>
          </a:bodyPr>
          <a:lstStyle/>
          <a:p>
            <a:r>
              <a:rPr lang="en-US" sz="2000" b="1" dirty="0">
                <a:solidFill>
                  <a:prstClr val="black"/>
                </a:solidFill>
                <a:latin typeface="Book Antiqua"/>
              </a:rPr>
              <a:t>It’s not a good life.</a:t>
            </a:r>
          </a:p>
        </p:txBody>
      </p:sp>
      <p:sp>
        <p:nvSpPr>
          <p:cNvPr id="8" name="Місце для нижнього колонтитула 7"/>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143953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8" name="TextBox 7"/>
          <p:cNvSpPr txBox="1"/>
          <p:nvPr/>
        </p:nvSpPr>
        <p:spPr>
          <a:xfrm>
            <a:off x="416642" y="1828800"/>
            <a:ext cx="4191000" cy="4093428"/>
          </a:xfrm>
          <a:prstGeom prst="rect">
            <a:avLst/>
          </a:prstGeom>
          <a:noFill/>
        </p:spPr>
        <p:txBody>
          <a:bodyPr wrap="square" rtlCol="0">
            <a:spAutoFit/>
          </a:bodyPr>
          <a:lstStyle/>
          <a:p>
            <a:endParaRPr lang="en-US" sz="2000" dirty="0">
              <a:solidFill>
                <a:prstClr val="black"/>
              </a:solidFill>
              <a:latin typeface="Book Antiqua"/>
            </a:endParaRPr>
          </a:p>
          <a:p>
            <a:pPr marL="342900" indent="-342900">
              <a:buFont typeface="Arial" panose="020B0604020202020204" pitchFamily="34" charset="0"/>
              <a:buChar char="•"/>
            </a:pPr>
            <a:r>
              <a:rPr lang="en-US" sz="2000" i="1" dirty="0">
                <a:solidFill>
                  <a:prstClr val="black"/>
                </a:solidFill>
                <a:latin typeface="Book Antiqua"/>
              </a:rPr>
              <a:t>Feral</a:t>
            </a:r>
            <a:r>
              <a:rPr lang="en-US" sz="2000" dirty="0">
                <a:solidFill>
                  <a:prstClr val="black"/>
                </a:solidFill>
                <a:latin typeface="Book Antiqua"/>
              </a:rPr>
              <a:t>-if born in the wild from domestic origins</a:t>
            </a:r>
          </a:p>
          <a:p>
            <a:pPr marL="342900" indent="-342900">
              <a:buFont typeface="Arial" panose="020B0604020202020204" pitchFamily="34" charset="0"/>
              <a:buChar char="•"/>
            </a:pPr>
            <a:endParaRPr lang="en-US" sz="2000" dirty="0">
              <a:solidFill>
                <a:prstClr val="black"/>
              </a:solidFill>
              <a:latin typeface="Book Antiqua"/>
            </a:endParaRPr>
          </a:p>
          <a:p>
            <a:pPr marL="800100" lvl="1" indent="-342900">
              <a:buFont typeface="Arial" panose="020B0604020202020204" pitchFamily="34" charset="0"/>
              <a:buChar char="•"/>
            </a:pPr>
            <a:r>
              <a:rPr lang="en-US" sz="2000" dirty="0">
                <a:solidFill>
                  <a:prstClr val="black"/>
                </a:solidFill>
                <a:latin typeface="Book Antiqua"/>
              </a:rPr>
              <a:t>How do the dogs acting with each other? With people?</a:t>
            </a:r>
          </a:p>
          <a:p>
            <a:pPr marL="342900" indent="-342900">
              <a:buFont typeface="Arial" panose="020B0604020202020204" pitchFamily="34" charset="0"/>
              <a:buChar char="•"/>
            </a:pPr>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a:p>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p:txBody>
      </p:sp>
      <p:sp>
        <p:nvSpPr>
          <p:cNvPr id="9" name="Rectangle 8"/>
          <p:cNvSpPr/>
          <p:nvPr/>
        </p:nvSpPr>
        <p:spPr>
          <a:xfrm>
            <a:off x="5147187" y="5105400"/>
            <a:ext cx="3615813" cy="646331"/>
          </a:xfrm>
          <a:prstGeom prst="rect">
            <a:avLst/>
          </a:prstGeom>
        </p:spPr>
        <p:txBody>
          <a:bodyPr wrap="square">
            <a:spAutoFit/>
          </a:bodyPr>
          <a:lstStyle/>
          <a:p>
            <a:r>
              <a:rPr lang="en-US" dirty="0">
                <a:solidFill>
                  <a:prstClr val="black"/>
                </a:solidFill>
                <a:hlinkClick r:id="rId3"/>
              </a:rPr>
              <a:t>Stray Dogs in Abandoned Detroit Aug. 2013</a:t>
            </a:r>
            <a:endParaRPr lang="en-US" dirty="0">
              <a:solidFill>
                <a:prstClr val="black"/>
              </a:solidFill>
            </a:endParaRPr>
          </a:p>
        </p:txBody>
      </p:sp>
      <p:sp>
        <p:nvSpPr>
          <p:cNvPr id="10" name="Rectangle 9"/>
          <p:cNvSpPr/>
          <p:nvPr/>
        </p:nvSpPr>
        <p:spPr>
          <a:xfrm>
            <a:off x="1143000" y="4054306"/>
            <a:ext cx="3124200" cy="369332"/>
          </a:xfrm>
          <a:prstGeom prst="rect">
            <a:avLst/>
          </a:prstGeom>
        </p:spPr>
        <p:txBody>
          <a:bodyPr wrap="square">
            <a:spAutoFit/>
          </a:bodyPr>
          <a:lstStyle/>
          <a:p>
            <a:r>
              <a:rPr lang="en-US" dirty="0">
                <a:solidFill>
                  <a:prstClr val="black"/>
                </a:solidFill>
                <a:hlinkClick r:id="rId4"/>
              </a:rPr>
              <a:t>Feral Dogs in Russian</a:t>
            </a:r>
            <a:endParaRPr lang="en-US" dirty="0">
              <a:solidFill>
                <a:prstClr val="black"/>
              </a:solidFill>
            </a:endParaRPr>
          </a:p>
        </p:txBody>
      </p:sp>
      <p:sp>
        <p:nvSpPr>
          <p:cNvPr id="12" name="TextBox 11"/>
          <p:cNvSpPr txBox="1"/>
          <p:nvPr/>
        </p:nvSpPr>
        <p:spPr>
          <a:xfrm>
            <a:off x="4607642" y="2099430"/>
            <a:ext cx="4155358" cy="3170099"/>
          </a:xfrm>
          <a:prstGeom prst="rect">
            <a:avLst/>
          </a:prstGeom>
          <a:noFill/>
        </p:spPr>
        <p:txBody>
          <a:bodyPr wrap="square" rtlCol="0">
            <a:spAutoFit/>
          </a:bodyPr>
          <a:lstStyle/>
          <a:p>
            <a:pPr marL="342900" indent="-342900">
              <a:buFont typeface="Arial" panose="020B0604020202020204" pitchFamily="34" charset="0"/>
              <a:buChar char="•"/>
            </a:pPr>
            <a:r>
              <a:rPr lang="en-US" sz="2000" i="1" dirty="0">
                <a:solidFill>
                  <a:prstClr val="black"/>
                </a:solidFill>
                <a:latin typeface="Book Antiqua"/>
              </a:rPr>
              <a:t>Stray</a:t>
            </a:r>
            <a:r>
              <a:rPr lang="en-US" sz="2000" dirty="0">
                <a:solidFill>
                  <a:prstClr val="black"/>
                </a:solidFill>
                <a:latin typeface="Book Antiqua"/>
              </a:rPr>
              <a:t>- once had a home but is lost or abandoned</a:t>
            </a:r>
          </a:p>
          <a:p>
            <a:pPr marL="342900" indent="-342900">
              <a:buFont typeface="Arial" panose="020B0604020202020204" pitchFamily="34" charset="0"/>
              <a:buChar char="•"/>
            </a:pPr>
            <a:endParaRPr lang="en-US" sz="2000" dirty="0">
              <a:solidFill>
                <a:prstClr val="black"/>
              </a:solidFill>
              <a:latin typeface="Book Antiqua"/>
            </a:endParaRPr>
          </a:p>
          <a:p>
            <a:pPr marL="800100" lvl="1" indent="-342900">
              <a:buFont typeface="Arial" panose="020B0604020202020204" pitchFamily="34" charset="0"/>
              <a:buChar char="•"/>
            </a:pPr>
            <a:r>
              <a:rPr lang="en-US" sz="2000" dirty="0">
                <a:solidFill>
                  <a:prstClr val="black"/>
                </a:solidFill>
                <a:latin typeface="Book Antiqua"/>
              </a:rPr>
              <a:t>Why does Detroit have so many stray dogs?</a:t>
            </a:r>
          </a:p>
          <a:p>
            <a:pPr lvl="1"/>
            <a:endParaRPr lang="en-US" sz="2000" dirty="0">
              <a:solidFill>
                <a:prstClr val="black"/>
              </a:solidFill>
              <a:latin typeface="Book Antiqua"/>
            </a:endParaRPr>
          </a:p>
          <a:p>
            <a:pPr marL="800100" lvl="1" indent="-342900">
              <a:buFont typeface="Arial" panose="020B0604020202020204" pitchFamily="34" charset="0"/>
              <a:buChar char="•"/>
            </a:pPr>
            <a:r>
              <a:rPr lang="en-US" sz="2000" dirty="0">
                <a:solidFill>
                  <a:prstClr val="black"/>
                </a:solidFill>
                <a:latin typeface="Book Antiqua"/>
              </a:rPr>
              <a:t>How many postal workers had been bitten from Oct to July?</a:t>
            </a:r>
          </a:p>
          <a:p>
            <a:pPr marL="800100" lvl="1" indent="-342900">
              <a:buFont typeface="Arial" panose="020B0604020202020204" pitchFamily="34" charset="0"/>
              <a:buChar char="•"/>
            </a:pPr>
            <a:endParaRPr lang="en-US" sz="2000" dirty="0">
              <a:solidFill>
                <a:prstClr val="black"/>
              </a:solidFill>
              <a:latin typeface="Book Antiqua"/>
            </a:endParaRP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5770559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8" name="TextBox 7"/>
          <p:cNvSpPr txBox="1"/>
          <p:nvPr/>
        </p:nvSpPr>
        <p:spPr>
          <a:xfrm>
            <a:off x="416642" y="1828800"/>
            <a:ext cx="4191000" cy="4708981"/>
          </a:xfrm>
          <a:prstGeom prst="rect">
            <a:avLst/>
          </a:prstGeom>
          <a:noFill/>
        </p:spPr>
        <p:txBody>
          <a:bodyPr wrap="square" rtlCol="0">
            <a:spAutoFit/>
          </a:bodyPr>
          <a:lstStyle/>
          <a:p>
            <a:r>
              <a:rPr lang="en-US" sz="2000" dirty="0">
                <a:solidFill>
                  <a:prstClr val="black"/>
                </a:solidFill>
              </a:rPr>
              <a:t>A </a:t>
            </a:r>
            <a:r>
              <a:rPr lang="en-US" sz="2000" dirty="0">
                <a:solidFill>
                  <a:prstClr val="black"/>
                </a:solidFill>
                <a:hlinkClick r:id="rId3"/>
              </a:rPr>
              <a:t>USA Today</a:t>
            </a:r>
            <a:r>
              <a:rPr lang="en-US" sz="2000" dirty="0">
                <a:solidFill>
                  <a:prstClr val="black"/>
                </a:solidFill>
              </a:rPr>
              <a:t>  article cites that pets who live in the states with the highest rates of spaying or neutering also live the longest. According to the report, neutered male dogs live 18% longer than un-neutered male dogs and spayed female dogs live 23% longer than </a:t>
            </a:r>
            <a:r>
              <a:rPr lang="en-US" sz="2000" dirty="0" err="1">
                <a:solidFill>
                  <a:prstClr val="black"/>
                </a:solidFill>
              </a:rPr>
              <a:t>unspayed</a:t>
            </a:r>
            <a:r>
              <a:rPr lang="en-US" sz="2000" dirty="0">
                <a:solidFill>
                  <a:prstClr val="black"/>
                </a:solidFill>
              </a:rPr>
              <a:t> female dogs. The report goes on to add that in Mississippi, the lowest-ranking state for pet longevity, 44% of the dogs are not neutered or spayed. (May 7, 2013)</a:t>
            </a:r>
            <a:endParaRPr lang="en-US" sz="2000" dirty="0">
              <a:solidFill>
                <a:prstClr val="black"/>
              </a:solidFill>
              <a:latin typeface="Book Antiqua"/>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7642" y="2057400"/>
            <a:ext cx="243840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6688" y="2286000"/>
            <a:ext cx="1602533" cy="2136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000" y="4717891"/>
            <a:ext cx="2400300"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8518444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8" name="TextBox 7"/>
          <p:cNvSpPr txBox="1"/>
          <p:nvPr/>
        </p:nvSpPr>
        <p:spPr>
          <a:xfrm>
            <a:off x="416642" y="1828800"/>
            <a:ext cx="4191000"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prstClr val="black"/>
                </a:solidFill>
                <a:latin typeface="Book Antiqua"/>
              </a:rPr>
              <a:t>Cows can be feral too…</a:t>
            </a:r>
          </a:p>
        </p:txBody>
      </p:sp>
      <p:sp>
        <p:nvSpPr>
          <p:cNvPr id="7" name="TextBox 6"/>
          <p:cNvSpPr txBox="1"/>
          <p:nvPr/>
        </p:nvSpPr>
        <p:spPr>
          <a:xfrm>
            <a:off x="4632223" y="5181600"/>
            <a:ext cx="4191000" cy="400110"/>
          </a:xfrm>
          <a:prstGeom prst="rect">
            <a:avLst/>
          </a:prstGeom>
          <a:noFill/>
        </p:spPr>
        <p:txBody>
          <a:bodyPr wrap="square" rtlCol="0">
            <a:spAutoFit/>
          </a:bodyPr>
          <a:lstStyle/>
          <a:p>
            <a:r>
              <a:rPr lang="en-US" sz="2000" dirty="0">
                <a:solidFill>
                  <a:prstClr val="black"/>
                </a:solidFill>
                <a:hlinkClick r:id="rId3"/>
              </a:rPr>
              <a:t>Holy Cow 21:53-26:15</a:t>
            </a:r>
            <a:endParaRPr lang="en-US" sz="2000" dirty="0">
              <a:solidFill>
                <a:prstClr val="black"/>
              </a:solidFill>
              <a:latin typeface="Book Antiqua"/>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7344" y="1905000"/>
            <a:ext cx="4301383"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352" y="3810000"/>
            <a:ext cx="3863668" cy="2176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37380104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smtClean="0">
                <a:solidFill>
                  <a:schemeClr val="accent1">
                    <a:lumMod val="75000"/>
                  </a:schemeClr>
                </a:solidFill>
              </a:rPr>
              <a:t>Marsupials</a:t>
            </a:r>
            <a:endParaRPr lang="en-US" dirty="0" smtClean="0">
              <a:solidFill>
                <a:schemeClr val="accent1">
                  <a:lumMod val="75000"/>
                </a:schemeClr>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067757"/>
            <a:ext cx="2928056" cy="2371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1809168"/>
            <a:ext cx="3087841" cy="4630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1809168"/>
            <a:ext cx="5366456"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prstClr val="black"/>
                </a:solidFill>
                <a:latin typeface="Book Antiqua"/>
              </a:rPr>
              <a:t>Babies are born alive but not fully developed.</a:t>
            </a:r>
          </a:p>
          <a:p>
            <a:endParaRPr lang="en-US" sz="2400" dirty="0">
              <a:solidFill>
                <a:prstClr val="black"/>
              </a:solidFill>
              <a:latin typeface="Book Antiqua"/>
            </a:endParaRPr>
          </a:p>
          <a:p>
            <a:pPr marL="285750" indent="-285750">
              <a:buFont typeface="Arial" panose="020B0604020202020204" pitchFamily="34" charset="0"/>
              <a:buChar char="•"/>
            </a:pPr>
            <a:r>
              <a:rPr lang="en-US" sz="2400" dirty="0">
                <a:solidFill>
                  <a:prstClr val="black"/>
                </a:solidFill>
                <a:latin typeface="Book Antiqua"/>
              </a:rPr>
              <a:t>The baby crawls into the pouch to drink milk and grow until more developed.</a:t>
            </a:r>
          </a:p>
          <a:p>
            <a:endParaRPr lang="en-US" sz="2400" dirty="0">
              <a:solidFill>
                <a:prstClr val="black"/>
              </a:solidFill>
              <a:latin typeface="Book Antiqua"/>
            </a:endParaRP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42828909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Marsupials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1295400"/>
            <a:ext cx="640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98027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err="1" smtClean="0">
                <a:solidFill>
                  <a:schemeClr val="accent1">
                    <a:lumMod val="75000"/>
                  </a:schemeClr>
                </a:solidFill>
              </a:rPr>
              <a:t>Monotremes</a:t>
            </a:r>
            <a:endParaRPr lang="en-US" dirty="0" smtClean="0">
              <a:solidFill>
                <a:schemeClr val="accent1">
                  <a:lumMod val="75000"/>
                </a:schemeClr>
              </a:solidFill>
            </a:endParaRPr>
          </a:p>
        </p:txBody>
      </p:sp>
      <p:sp>
        <p:nvSpPr>
          <p:cNvPr id="2" name="TextBox 1"/>
          <p:cNvSpPr txBox="1"/>
          <p:nvPr/>
        </p:nvSpPr>
        <p:spPr>
          <a:xfrm>
            <a:off x="228600" y="1752600"/>
            <a:ext cx="8610600" cy="523220"/>
          </a:xfrm>
          <a:prstGeom prst="rect">
            <a:avLst/>
          </a:prstGeom>
          <a:noFill/>
        </p:spPr>
        <p:txBody>
          <a:bodyPr wrap="square" rtlCol="0">
            <a:spAutoFit/>
          </a:bodyPr>
          <a:lstStyle/>
          <a:p>
            <a:pPr algn="ctr"/>
            <a:r>
              <a:rPr lang="en-US" sz="2800" b="1" i="1" dirty="0">
                <a:solidFill>
                  <a:prstClr val="black"/>
                </a:solidFill>
                <a:latin typeface="Book Antiqua"/>
              </a:rPr>
              <a:t>AKA…FREAKS OF NATURE!!!</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0175" y="2362200"/>
            <a:ext cx="6267450" cy="4211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7423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Marsupials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1295400"/>
            <a:ext cx="640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7958638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err="1" smtClean="0">
                <a:solidFill>
                  <a:schemeClr val="accent1">
                    <a:lumMod val="75000"/>
                  </a:schemeClr>
                </a:solidFill>
              </a:rPr>
              <a:t>Monotremes</a:t>
            </a:r>
            <a:endParaRPr lang="en-US" dirty="0" smtClean="0">
              <a:solidFill>
                <a:schemeClr val="accent1">
                  <a:lumMod val="75000"/>
                </a:schemeClr>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3958098"/>
            <a:ext cx="333375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676400"/>
            <a:ext cx="3042264" cy="2281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1888560"/>
            <a:ext cx="3147122" cy="2378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81000" y="3897867"/>
            <a:ext cx="1828800" cy="369332"/>
          </a:xfrm>
          <a:prstGeom prst="rect">
            <a:avLst/>
          </a:prstGeom>
          <a:noFill/>
        </p:spPr>
        <p:txBody>
          <a:bodyPr wrap="square" rtlCol="0">
            <a:spAutoFit/>
          </a:bodyPr>
          <a:lstStyle/>
          <a:p>
            <a:r>
              <a:rPr lang="en-US" dirty="0">
                <a:solidFill>
                  <a:prstClr val="black"/>
                </a:solidFill>
              </a:rPr>
              <a:t>1) Lay Eggs</a:t>
            </a:r>
          </a:p>
        </p:txBody>
      </p:sp>
      <p:sp>
        <p:nvSpPr>
          <p:cNvPr id="9" name="TextBox 8"/>
          <p:cNvSpPr txBox="1"/>
          <p:nvPr/>
        </p:nvSpPr>
        <p:spPr>
          <a:xfrm>
            <a:off x="3581400" y="2420539"/>
            <a:ext cx="1828800" cy="1477328"/>
          </a:xfrm>
          <a:prstGeom prst="rect">
            <a:avLst/>
          </a:prstGeom>
          <a:noFill/>
        </p:spPr>
        <p:txBody>
          <a:bodyPr wrap="square" rtlCol="0">
            <a:spAutoFit/>
          </a:bodyPr>
          <a:lstStyle/>
          <a:p>
            <a:r>
              <a:rPr lang="en-US" dirty="0">
                <a:solidFill>
                  <a:prstClr val="black"/>
                </a:solidFill>
              </a:rPr>
              <a:t>2) Eggs hatch and young drink milk that comes out of pores…</a:t>
            </a:r>
          </a:p>
        </p:txBody>
      </p:sp>
      <p:sp>
        <p:nvSpPr>
          <p:cNvPr id="10" name="TextBox 9"/>
          <p:cNvSpPr txBox="1"/>
          <p:nvPr/>
        </p:nvSpPr>
        <p:spPr>
          <a:xfrm>
            <a:off x="6248400" y="4425418"/>
            <a:ext cx="2547354" cy="646331"/>
          </a:xfrm>
          <a:prstGeom prst="rect">
            <a:avLst/>
          </a:prstGeom>
          <a:noFill/>
        </p:spPr>
        <p:txBody>
          <a:bodyPr wrap="square" rtlCol="0">
            <a:spAutoFit/>
          </a:bodyPr>
          <a:lstStyle/>
          <a:p>
            <a:r>
              <a:rPr lang="en-US" dirty="0">
                <a:solidFill>
                  <a:prstClr val="black"/>
                </a:solidFill>
              </a:rPr>
              <a:t>3) Young are raised by the mother</a:t>
            </a: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6596686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err="1" smtClean="0">
                <a:solidFill>
                  <a:schemeClr val="accent1">
                    <a:lumMod val="75000"/>
                  </a:schemeClr>
                </a:solidFill>
              </a:rPr>
              <a:t>Monotremes</a:t>
            </a:r>
            <a:endParaRPr lang="en-US" dirty="0" smtClean="0">
              <a:solidFill>
                <a:schemeClr val="accent1">
                  <a:lumMod val="75000"/>
                </a:schemeClr>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5535" y="1447800"/>
            <a:ext cx="5638800" cy="3760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71" y="1143000"/>
            <a:ext cx="2209800" cy="2941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395" y="4377118"/>
            <a:ext cx="3182152" cy="2119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267200" y="5436774"/>
            <a:ext cx="4648200" cy="369332"/>
          </a:xfrm>
          <a:prstGeom prst="rect">
            <a:avLst/>
          </a:prstGeom>
          <a:noFill/>
          <a:ln w="25400">
            <a:solidFill>
              <a:schemeClr val="accent1"/>
            </a:solidFill>
          </a:ln>
        </p:spPr>
        <p:txBody>
          <a:bodyPr wrap="square" rtlCol="0">
            <a:spAutoFit/>
          </a:bodyPr>
          <a:lstStyle/>
          <a:p>
            <a:r>
              <a:rPr lang="en-US" dirty="0">
                <a:solidFill>
                  <a:prstClr val="black"/>
                </a:solidFill>
              </a:rPr>
              <a:t>What is a baby echidna called?</a:t>
            </a: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421666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Porcupines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74" y="1673942"/>
            <a:ext cx="3771900" cy="326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399" y="3219604"/>
            <a:ext cx="4590435" cy="3442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4191000" y="1828800"/>
            <a:ext cx="4742834" cy="830997"/>
          </a:xfrm>
          <a:prstGeom prst="rect">
            <a:avLst/>
          </a:prstGeom>
          <a:noFill/>
        </p:spPr>
        <p:txBody>
          <a:bodyPr wrap="square" rtlCol="0">
            <a:spAutoFit/>
          </a:bodyPr>
          <a:lstStyle/>
          <a:p>
            <a:r>
              <a:rPr lang="en-US" sz="2400" dirty="0">
                <a:solidFill>
                  <a:prstClr val="black"/>
                </a:solidFill>
                <a:latin typeface="Book Antiqua"/>
              </a:rPr>
              <a:t>Um, how exactly do porcupines reproduce?</a:t>
            </a:r>
          </a:p>
        </p:txBody>
      </p:sp>
      <p:sp>
        <p:nvSpPr>
          <p:cNvPr id="11" name="TextBox 10"/>
          <p:cNvSpPr txBox="1"/>
          <p:nvPr/>
        </p:nvSpPr>
        <p:spPr>
          <a:xfrm>
            <a:off x="473177" y="5292671"/>
            <a:ext cx="2422423" cy="830997"/>
          </a:xfrm>
          <a:prstGeom prst="rect">
            <a:avLst/>
          </a:prstGeom>
          <a:noFill/>
        </p:spPr>
        <p:txBody>
          <a:bodyPr wrap="square" rtlCol="0">
            <a:spAutoFit/>
          </a:bodyPr>
          <a:lstStyle/>
          <a:p>
            <a:r>
              <a:rPr lang="en-US" sz="2400" dirty="0">
                <a:solidFill>
                  <a:prstClr val="black"/>
                </a:solidFill>
                <a:latin typeface="Book Antiqua"/>
              </a:rPr>
              <a:t>It seems a little dangerous…</a:t>
            </a:r>
          </a:p>
        </p:txBody>
      </p:sp>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90971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Porcupines</a:t>
            </a:r>
          </a:p>
        </p:txBody>
      </p:sp>
      <p:sp>
        <p:nvSpPr>
          <p:cNvPr id="3" name="TextBox 2"/>
          <p:cNvSpPr txBox="1"/>
          <p:nvPr/>
        </p:nvSpPr>
        <p:spPr>
          <a:xfrm>
            <a:off x="304800" y="1676400"/>
            <a:ext cx="8534400" cy="286232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Female porcupines (</a:t>
            </a:r>
            <a:r>
              <a:rPr lang="en-US" sz="2000" dirty="0" err="1">
                <a:solidFill>
                  <a:prstClr val="black"/>
                </a:solidFill>
                <a:latin typeface="Book Antiqua"/>
              </a:rPr>
              <a:t>porcupettes</a:t>
            </a:r>
            <a:r>
              <a:rPr lang="en-US" sz="2000" dirty="0">
                <a:solidFill>
                  <a:prstClr val="black"/>
                </a:solidFill>
                <a:latin typeface="Book Antiqua"/>
              </a:rPr>
              <a:t>) are only fertile 8-12 hours a YEAR!</a:t>
            </a:r>
          </a:p>
          <a:p>
            <a:endParaRPr lang="en-US" sz="2000" dirty="0">
              <a:solidFill>
                <a:prstClr val="black"/>
              </a:solidFill>
              <a:latin typeface="Book Antiqua"/>
            </a:endParaRPr>
          </a:p>
          <a:p>
            <a:pPr marL="285750" indent="-285750">
              <a:buFont typeface="Arial" panose="020B0604020202020204" pitchFamily="34" charset="0"/>
              <a:buChar char="•"/>
            </a:pPr>
            <a:r>
              <a:rPr lang="en-US" sz="2000" dirty="0">
                <a:solidFill>
                  <a:prstClr val="black"/>
                </a:solidFill>
                <a:latin typeface="Book Antiqua"/>
              </a:rPr>
              <a:t>Males will fight over females and get stuck with quills. If you see a pile of quills in the woods, it’s probably from a porcupine fight.</a:t>
            </a:r>
          </a:p>
          <a:p>
            <a:endParaRPr lang="en-US" sz="2000" dirty="0">
              <a:solidFill>
                <a:prstClr val="black"/>
              </a:solidFill>
              <a:latin typeface="Book Antiqua"/>
            </a:endParaRPr>
          </a:p>
          <a:p>
            <a:pPr marL="285750" indent="-285750">
              <a:buFont typeface="Arial" panose="020B0604020202020204" pitchFamily="34" charset="0"/>
              <a:buChar char="•"/>
            </a:pPr>
            <a:r>
              <a:rPr lang="en-US" sz="2000" dirty="0">
                <a:solidFill>
                  <a:prstClr val="black"/>
                </a:solidFill>
                <a:latin typeface="Book Antiqua"/>
              </a:rPr>
              <a:t>If she likes the male, she will flip up her tail where there are no quills and he can mate with her (very carefully). </a:t>
            </a:r>
          </a:p>
          <a:p>
            <a:endParaRPr lang="en-US" sz="2000" dirty="0">
              <a:solidFill>
                <a:prstClr val="black"/>
              </a:solidFill>
              <a:latin typeface="Book Antiqua"/>
            </a:endParaRPr>
          </a:p>
          <a:p>
            <a:endParaRPr lang="en-US" sz="2000" dirty="0">
              <a:solidFill>
                <a:prstClr val="black"/>
              </a:solidFill>
              <a:latin typeface="Book Antiqua"/>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191000"/>
            <a:ext cx="3488511" cy="2326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5860" y="4076262"/>
            <a:ext cx="3682753" cy="2441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8573347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Porcupine facts</a:t>
            </a:r>
          </a:p>
        </p:txBody>
      </p:sp>
      <p:sp>
        <p:nvSpPr>
          <p:cNvPr id="3" name="TextBox 2"/>
          <p:cNvSpPr txBox="1"/>
          <p:nvPr/>
        </p:nvSpPr>
        <p:spPr>
          <a:xfrm>
            <a:off x="-152400" y="1295400"/>
            <a:ext cx="8534400" cy="3477875"/>
          </a:xfrm>
          <a:prstGeom prst="rect">
            <a:avLst/>
          </a:prstGeom>
          <a:noFill/>
        </p:spPr>
        <p:txBody>
          <a:bodyPr wrap="square" rtlCol="0">
            <a:spAutoFit/>
          </a:bodyPr>
          <a:lstStyle/>
          <a:p>
            <a:endParaRPr lang="en-US" sz="2000" dirty="0">
              <a:solidFill>
                <a:prstClr val="black"/>
              </a:solidFill>
              <a:latin typeface="Book Antiqua"/>
            </a:endParaRPr>
          </a:p>
          <a:p>
            <a:pPr marL="742950" lvl="1" indent="-285750">
              <a:buFont typeface="Arial" panose="020B0604020202020204" pitchFamily="34" charset="0"/>
              <a:buChar char="•"/>
            </a:pPr>
            <a:r>
              <a:rPr lang="en-US" sz="2000" dirty="0">
                <a:solidFill>
                  <a:prstClr val="black"/>
                </a:solidFill>
                <a:latin typeface="Book Antiqua"/>
              </a:rPr>
              <a:t>The don’t shoot out quills, but they do have 30,000 of them and they grow back in about a month.</a:t>
            </a:r>
          </a:p>
          <a:p>
            <a:pPr lvl="1"/>
            <a:endParaRPr lang="en-US" sz="2000" dirty="0">
              <a:solidFill>
                <a:prstClr val="black"/>
              </a:solidFill>
              <a:latin typeface="Book Antiqua"/>
            </a:endParaRPr>
          </a:p>
          <a:p>
            <a:pPr marL="742950" lvl="1" indent="-285750">
              <a:buFont typeface="Arial" panose="020B0604020202020204" pitchFamily="34" charset="0"/>
              <a:buChar char="•"/>
            </a:pPr>
            <a:r>
              <a:rPr lang="en-US" sz="2000" dirty="0">
                <a:solidFill>
                  <a:prstClr val="black"/>
                </a:solidFill>
                <a:latin typeface="Book Antiqua"/>
              </a:rPr>
              <a:t>Porcupines are the 3</a:t>
            </a:r>
            <a:r>
              <a:rPr lang="en-US" sz="2000" baseline="30000" dirty="0">
                <a:solidFill>
                  <a:prstClr val="black"/>
                </a:solidFill>
                <a:latin typeface="Book Antiqua"/>
              </a:rPr>
              <a:t>rd</a:t>
            </a:r>
            <a:r>
              <a:rPr lang="en-US" sz="2000" dirty="0">
                <a:solidFill>
                  <a:prstClr val="black"/>
                </a:solidFill>
                <a:latin typeface="Book Antiqua"/>
              </a:rPr>
              <a:t> largest rodent in the world. </a:t>
            </a:r>
          </a:p>
          <a:p>
            <a:pPr lvl="1"/>
            <a:endParaRPr lang="en-US" sz="2000" dirty="0">
              <a:solidFill>
                <a:prstClr val="black"/>
              </a:solidFill>
              <a:latin typeface="Book Antiqua"/>
            </a:endParaRPr>
          </a:p>
          <a:p>
            <a:pPr marL="742950" lvl="1" indent="-285750">
              <a:buFont typeface="Arial" panose="020B0604020202020204" pitchFamily="34" charset="0"/>
              <a:buChar char="•"/>
            </a:pPr>
            <a:r>
              <a:rPr lang="en-US" sz="2000" dirty="0">
                <a:solidFill>
                  <a:prstClr val="black"/>
                </a:solidFill>
                <a:latin typeface="Book Antiqua"/>
              </a:rPr>
              <a:t>They LOVE salt. They will chew on anything that has the slightest amount of salt on it, like the wheelbarrow handle you were touching.</a:t>
            </a:r>
          </a:p>
          <a:p>
            <a:pPr marL="742950" lvl="1" indent="-285750">
              <a:buFont typeface="Arial" panose="020B0604020202020204" pitchFamily="34" charset="0"/>
              <a:buChar char="•"/>
            </a:pPr>
            <a:endParaRPr lang="en-US" sz="2000" dirty="0">
              <a:solidFill>
                <a:prstClr val="black"/>
              </a:solidFill>
              <a:latin typeface="Book Antiqua"/>
            </a:endParaRPr>
          </a:p>
          <a:p>
            <a:endParaRPr lang="en-US" sz="2000" dirty="0">
              <a:solidFill>
                <a:prstClr val="black"/>
              </a:solidFill>
              <a:latin typeface="Book Antiqua"/>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3962400"/>
            <a:ext cx="4140200" cy="2760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419600"/>
            <a:ext cx="3032399" cy="2274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1015866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2" name="TextBox 1"/>
          <p:cNvSpPr txBox="1"/>
          <p:nvPr/>
        </p:nvSpPr>
        <p:spPr>
          <a:xfrm>
            <a:off x="381000" y="1828800"/>
            <a:ext cx="838200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prstClr val="black"/>
                </a:solidFill>
                <a:latin typeface="Book Antiqua"/>
              </a:rPr>
              <a:t>Use the table on the next slide to calculate the number of babies one female will produce in the assigned number of years. </a:t>
            </a:r>
          </a:p>
          <a:p>
            <a:pPr lvl="1"/>
            <a:endParaRPr lang="en-US" sz="2000" dirty="0">
              <a:solidFill>
                <a:prstClr val="black"/>
              </a:solidFill>
              <a:latin typeface="Book Antiqua"/>
            </a:endParaRPr>
          </a:p>
        </p:txBody>
      </p:sp>
      <p:sp>
        <p:nvSpPr>
          <p:cNvPr id="6" name="TextBox 5"/>
          <p:cNvSpPr txBox="1"/>
          <p:nvPr/>
        </p:nvSpPr>
        <p:spPr>
          <a:xfrm>
            <a:off x="3276600" y="3200399"/>
            <a:ext cx="3733800" cy="2246769"/>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prstClr val="black"/>
                </a:solidFill>
                <a:latin typeface="Book Antiqua"/>
              </a:rPr>
              <a:t>Mouse-	1 year</a:t>
            </a:r>
          </a:p>
          <a:p>
            <a:pPr marL="342900" indent="-342900">
              <a:buFont typeface="Arial" panose="020B0604020202020204" pitchFamily="34" charset="0"/>
              <a:buChar char="•"/>
            </a:pPr>
            <a:r>
              <a:rPr lang="en-US" sz="2000" dirty="0">
                <a:solidFill>
                  <a:prstClr val="black"/>
                </a:solidFill>
                <a:latin typeface="Book Antiqua"/>
              </a:rPr>
              <a:t>Dog/Cat-	3 years</a:t>
            </a:r>
          </a:p>
          <a:p>
            <a:pPr marL="342900" indent="-342900">
              <a:buFont typeface="Arial" panose="020B0604020202020204" pitchFamily="34" charset="0"/>
              <a:buChar char="•"/>
            </a:pPr>
            <a:r>
              <a:rPr lang="en-US" sz="2000" dirty="0">
                <a:solidFill>
                  <a:prstClr val="black"/>
                </a:solidFill>
                <a:latin typeface="Book Antiqua"/>
              </a:rPr>
              <a:t>Horse-	4 years</a:t>
            </a:r>
          </a:p>
          <a:p>
            <a:pPr marL="342900" indent="-342900">
              <a:buFont typeface="Arial" panose="020B0604020202020204" pitchFamily="34" charset="0"/>
              <a:buChar char="•"/>
            </a:pPr>
            <a:r>
              <a:rPr lang="en-US" sz="2000" dirty="0">
                <a:solidFill>
                  <a:prstClr val="black"/>
                </a:solidFill>
                <a:latin typeface="Book Antiqua"/>
              </a:rPr>
              <a:t>Elephant-	30 years</a:t>
            </a:r>
          </a:p>
          <a:p>
            <a:pPr marL="342900" indent="-342900">
              <a:buFont typeface="Arial" panose="020B0604020202020204" pitchFamily="34" charset="0"/>
              <a:buChar char="•"/>
            </a:pPr>
            <a:r>
              <a:rPr lang="en-US" sz="2000" dirty="0">
                <a:solidFill>
                  <a:prstClr val="black"/>
                </a:solidFill>
                <a:latin typeface="Book Antiqua"/>
              </a:rPr>
              <a:t>Tiger-	9 years</a:t>
            </a:r>
          </a:p>
          <a:p>
            <a:pPr marL="342900" indent="-342900">
              <a:buFont typeface="Arial" panose="020B0604020202020204" pitchFamily="34" charset="0"/>
              <a:buChar char="•"/>
            </a:pPr>
            <a:r>
              <a:rPr lang="en-US" sz="2000" dirty="0">
                <a:solidFill>
                  <a:prstClr val="black"/>
                </a:solidFill>
                <a:latin typeface="Book Antiqua"/>
              </a:rPr>
              <a:t>Tick-		2 years</a:t>
            </a:r>
          </a:p>
          <a:p>
            <a:pPr lvl="1"/>
            <a:endParaRPr lang="en-US" sz="2000" dirty="0">
              <a:solidFill>
                <a:prstClr val="black"/>
              </a:solidFill>
              <a:latin typeface="Book Antiqua"/>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759198"/>
            <a:ext cx="2895600"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4867275"/>
            <a:ext cx="2305050"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21600" y="381000"/>
            <a:ext cx="1041400"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6653421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How many babies?</a:t>
            </a:r>
          </a:p>
        </p:txBody>
      </p:sp>
      <p:graphicFrame>
        <p:nvGraphicFramePr>
          <p:cNvPr id="4" name="Table 3"/>
          <p:cNvGraphicFramePr>
            <a:graphicFrameLocks noGrp="1"/>
          </p:cNvGraphicFramePr>
          <p:nvPr>
            <p:extLst>
              <p:ext uri="{D42A27DB-BD31-4B8C-83A1-F6EECF244321}">
                <p14:modId xmlns:p14="http://schemas.microsoft.com/office/powerpoint/2010/main" val="1655222898"/>
              </p:ext>
            </p:extLst>
          </p:nvPr>
        </p:nvGraphicFramePr>
        <p:xfrm>
          <a:off x="152399" y="1524000"/>
          <a:ext cx="8991601" cy="4984346"/>
        </p:xfrm>
        <a:graphic>
          <a:graphicData uri="http://schemas.openxmlformats.org/drawingml/2006/table">
            <a:tbl>
              <a:tblPr/>
              <a:tblGrid>
                <a:gridCol w="992177"/>
                <a:gridCol w="1963683"/>
                <a:gridCol w="1219551"/>
                <a:gridCol w="1234790"/>
                <a:gridCol w="1752600"/>
                <a:gridCol w="1828800"/>
              </a:tblGrid>
              <a:tr h="926783">
                <a:tc>
                  <a:txBody>
                    <a:bodyPr/>
                    <a:lstStyle/>
                    <a:p>
                      <a:pPr algn="l" fontAlgn="b"/>
                      <a:r>
                        <a:rPr lang="en-US" sz="1800" b="1" i="0" u="none" strike="noStrike">
                          <a:solidFill>
                            <a:srgbClr val="000000"/>
                          </a:solidFill>
                          <a:effectLst/>
                          <a:latin typeface="Calibri"/>
                        </a:rPr>
                        <a:t>Animal</a:t>
                      </a:r>
                    </a:p>
                  </a:txBody>
                  <a:tcPr marL="7620" marR="7620" marT="7620" marB="0" anchor="b">
                    <a:lnL>
                      <a:noFill/>
                    </a:lnL>
                    <a:lnR>
                      <a:noFill/>
                    </a:lnR>
                    <a:lnT>
                      <a:noFill/>
                    </a:lnT>
                    <a:lnB>
                      <a:noFill/>
                    </a:lnB>
                  </a:tcPr>
                </a:tc>
                <a:tc>
                  <a:txBody>
                    <a:bodyPr/>
                    <a:lstStyle/>
                    <a:p>
                      <a:pPr algn="l" fontAlgn="b"/>
                      <a:r>
                        <a:rPr lang="en-US" sz="1800" b="1" i="0" u="none" strike="noStrike">
                          <a:solidFill>
                            <a:srgbClr val="000000"/>
                          </a:solidFill>
                          <a:effectLst/>
                          <a:latin typeface="Calibri"/>
                        </a:rPr>
                        <a:t>Age to reproductive maturity</a:t>
                      </a:r>
                    </a:p>
                  </a:txBody>
                  <a:tcPr marL="7620" marR="7620" marT="7620"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a:rPr>
                        <a:t>Gestation Time</a:t>
                      </a:r>
                    </a:p>
                  </a:txBody>
                  <a:tcPr marL="7620" marR="7620" marT="7620" marB="0" anchor="b">
                    <a:lnL>
                      <a:noFill/>
                    </a:lnL>
                    <a:lnR>
                      <a:noFill/>
                    </a:lnR>
                    <a:lnT>
                      <a:noFill/>
                    </a:lnT>
                    <a:lnB>
                      <a:noFill/>
                    </a:lnB>
                  </a:tcPr>
                </a:tc>
                <a:tc>
                  <a:txBody>
                    <a:bodyPr/>
                    <a:lstStyle/>
                    <a:p>
                      <a:pPr algn="l" fontAlgn="b"/>
                      <a:r>
                        <a:rPr lang="en-US" sz="1800" b="1" i="0" u="none" strike="noStrike">
                          <a:solidFill>
                            <a:srgbClr val="000000"/>
                          </a:solidFill>
                          <a:effectLst/>
                          <a:latin typeface="Calibri"/>
                        </a:rPr>
                        <a:t>Number of Offspring</a:t>
                      </a:r>
                    </a:p>
                  </a:txBody>
                  <a:tcPr marL="7620" marR="7620" marT="7620"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a:rPr>
                        <a:t>Frequency of Estrous</a:t>
                      </a:r>
                    </a:p>
                  </a:txBody>
                  <a:tcPr marL="7620" marR="7620" marT="7620" marB="0" anchor="b">
                    <a:lnL>
                      <a:noFill/>
                    </a:lnL>
                    <a:lnR>
                      <a:noFill/>
                    </a:lnR>
                    <a:lnT>
                      <a:noFill/>
                    </a:lnT>
                    <a:lnB>
                      <a:noFill/>
                    </a:lnB>
                  </a:tcPr>
                </a:tc>
                <a:tc>
                  <a:txBody>
                    <a:bodyPr/>
                    <a:lstStyle/>
                    <a:p>
                      <a:pPr algn="l" fontAlgn="b"/>
                      <a:r>
                        <a:rPr lang="en-US" sz="1800" b="1" i="0" u="none" strike="noStrike">
                          <a:solidFill>
                            <a:srgbClr val="000000"/>
                          </a:solidFill>
                          <a:effectLst/>
                          <a:latin typeface="Calibri"/>
                        </a:rPr>
                        <a:t>Time Between births</a:t>
                      </a:r>
                    </a:p>
                  </a:txBody>
                  <a:tcPr marL="7620" marR="7620" marT="7620" marB="0" anchor="b">
                    <a:lnL>
                      <a:noFill/>
                    </a:lnL>
                    <a:lnR>
                      <a:noFill/>
                    </a:lnR>
                    <a:lnT>
                      <a:noFill/>
                    </a:lnT>
                    <a:lnB>
                      <a:noFill/>
                    </a:lnB>
                  </a:tcPr>
                </a:tc>
              </a:tr>
              <a:tr h="534155">
                <a:tc>
                  <a:txBody>
                    <a:bodyPr/>
                    <a:lstStyle/>
                    <a:p>
                      <a:pPr algn="l" fontAlgn="b"/>
                      <a:r>
                        <a:rPr lang="en-US" sz="1800" b="0" i="1" u="none" strike="noStrike">
                          <a:solidFill>
                            <a:srgbClr val="000000"/>
                          </a:solidFill>
                          <a:effectLst/>
                          <a:latin typeface="Calibri"/>
                        </a:rPr>
                        <a:t>Mouse</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50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20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10 pups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Every 3-4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30-40 days</a:t>
                      </a:r>
                    </a:p>
                  </a:txBody>
                  <a:tcPr marL="7620" marR="7620" marT="7620" marB="0" anchor="b">
                    <a:lnL>
                      <a:noFill/>
                    </a:lnL>
                    <a:lnR>
                      <a:noFill/>
                    </a:lnR>
                    <a:lnT>
                      <a:noFill/>
                    </a:lnT>
                    <a:lnB>
                      <a:noFill/>
                    </a:lnB>
                  </a:tcPr>
                </a:tc>
              </a:tr>
              <a:tr h="615047">
                <a:tc>
                  <a:txBody>
                    <a:bodyPr/>
                    <a:lstStyle/>
                    <a:p>
                      <a:pPr algn="l" fontAlgn="b"/>
                      <a:r>
                        <a:rPr lang="en-US" sz="1800" b="0" i="1" u="none" strike="noStrike">
                          <a:solidFill>
                            <a:srgbClr val="000000"/>
                          </a:solidFill>
                          <a:effectLst/>
                          <a:latin typeface="Calibri"/>
                        </a:rPr>
                        <a:t>Horse</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year</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11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foal</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Seasonal 21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year</a:t>
                      </a:r>
                    </a:p>
                  </a:txBody>
                  <a:tcPr marL="7620" marR="7620" marT="7620" marB="0" anchor="b">
                    <a:lnL>
                      <a:noFill/>
                    </a:lnL>
                    <a:lnR>
                      <a:noFill/>
                    </a:lnR>
                    <a:lnT>
                      <a:noFill/>
                    </a:lnT>
                    <a:lnB>
                      <a:noFill/>
                    </a:lnB>
                  </a:tcPr>
                </a:tc>
              </a:tr>
              <a:tr h="602402">
                <a:tc>
                  <a:txBody>
                    <a:bodyPr/>
                    <a:lstStyle/>
                    <a:p>
                      <a:pPr algn="l" fontAlgn="b"/>
                      <a:r>
                        <a:rPr lang="en-US" sz="1800" b="0" i="1" u="none" strike="noStrike">
                          <a:solidFill>
                            <a:srgbClr val="000000"/>
                          </a:solidFill>
                          <a:effectLst/>
                          <a:latin typeface="Calibri"/>
                        </a:rPr>
                        <a:t>Dog</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8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63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puppies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9 months</a:t>
                      </a:r>
                    </a:p>
                  </a:txBody>
                  <a:tcPr marL="7620" marR="7620" marT="7620" marB="0" anchor="b">
                    <a:lnL>
                      <a:noFill/>
                    </a:lnL>
                    <a:lnR>
                      <a:noFill/>
                    </a:lnR>
                    <a:lnT>
                      <a:noFill/>
                    </a:lnT>
                    <a:lnB>
                      <a:noFill/>
                    </a:lnB>
                  </a:tcPr>
                </a:tc>
              </a:tr>
              <a:tr h="615047">
                <a:tc>
                  <a:txBody>
                    <a:bodyPr/>
                    <a:lstStyle/>
                    <a:p>
                      <a:pPr algn="l" fontAlgn="b"/>
                      <a:r>
                        <a:rPr lang="en-US" sz="1800" b="0" i="1" u="none" strike="noStrike">
                          <a:solidFill>
                            <a:srgbClr val="000000"/>
                          </a:solidFill>
                          <a:effectLst/>
                          <a:latin typeface="Calibri"/>
                        </a:rPr>
                        <a:t>Cat</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66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kittens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Seasonal 14 days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months</a:t>
                      </a:r>
                    </a:p>
                  </a:txBody>
                  <a:tcPr marL="7620" marR="7620" marT="7620" marB="0" anchor="b">
                    <a:lnL>
                      <a:noFill/>
                    </a:lnL>
                    <a:lnR>
                      <a:noFill/>
                    </a:lnR>
                    <a:lnT>
                      <a:noFill/>
                    </a:lnT>
                    <a:lnB>
                      <a:noFill/>
                    </a:lnB>
                  </a:tcPr>
                </a:tc>
              </a:tr>
              <a:tr h="648748">
                <a:tc>
                  <a:txBody>
                    <a:bodyPr/>
                    <a:lstStyle/>
                    <a:p>
                      <a:pPr algn="l" fontAlgn="b"/>
                      <a:r>
                        <a:rPr lang="en-US" sz="1800" b="0" i="1" u="none" strike="noStrike">
                          <a:solidFill>
                            <a:srgbClr val="000000"/>
                          </a:solidFill>
                          <a:effectLst/>
                          <a:latin typeface="Calibri"/>
                        </a:rPr>
                        <a:t>Tiger</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 years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3.5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3 cubs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6 weeks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18-24 months</a:t>
                      </a:r>
                    </a:p>
                  </a:txBody>
                  <a:tcPr marL="7620" marR="7620" marT="7620" marB="0" anchor="b">
                    <a:lnL>
                      <a:noFill/>
                    </a:lnL>
                    <a:lnR>
                      <a:noFill/>
                    </a:lnR>
                    <a:lnT>
                      <a:noFill/>
                    </a:lnT>
                    <a:lnB>
                      <a:noFill/>
                    </a:lnB>
                  </a:tcPr>
                </a:tc>
              </a:tr>
              <a:tr h="562793">
                <a:tc>
                  <a:txBody>
                    <a:bodyPr/>
                    <a:lstStyle/>
                    <a:p>
                      <a:pPr algn="l" fontAlgn="b"/>
                      <a:r>
                        <a:rPr lang="en-US" sz="1800" b="0" i="1" u="none" strike="noStrike">
                          <a:solidFill>
                            <a:srgbClr val="000000"/>
                          </a:solidFill>
                          <a:effectLst/>
                          <a:latin typeface="Calibri"/>
                        </a:rPr>
                        <a:t>Elephant</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10 years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22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 calf</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months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4 years</a:t>
                      </a:r>
                    </a:p>
                  </a:txBody>
                  <a:tcPr marL="7620" marR="7620" marT="7620" marB="0" anchor="b">
                    <a:lnL>
                      <a:noFill/>
                    </a:lnL>
                    <a:lnR>
                      <a:noFill/>
                    </a:lnR>
                    <a:lnT>
                      <a:noFill/>
                    </a:lnT>
                    <a:lnB>
                      <a:noFill/>
                    </a:lnB>
                  </a:tcPr>
                </a:tc>
              </a:tr>
              <a:tr h="479371">
                <a:tc>
                  <a:txBody>
                    <a:bodyPr/>
                    <a:lstStyle/>
                    <a:p>
                      <a:pPr algn="l" fontAlgn="b"/>
                      <a:r>
                        <a:rPr lang="en-US" sz="1800" b="0" i="1" u="none" strike="noStrike">
                          <a:solidFill>
                            <a:srgbClr val="000000"/>
                          </a:solidFill>
                          <a:effectLst/>
                          <a:latin typeface="Calibri"/>
                        </a:rPr>
                        <a:t>Tick</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2 feedings &lt;1 year</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x</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10,000 eggs</a:t>
                      </a:r>
                    </a:p>
                  </a:txBody>
                  <a:tcPr marL="7620" marR="7620" marT="7620" marB="0" anchor="b">
                    <a:lnL>
                      <a:noFill/>
                    </a:lnL>
                    <a:lnR>
                      <a:noFill/>
                    </a:lnR>
                    <a:lnT>
                      <a:noFill/>
                    </a:lnT>
                    <a:lnB>
                      <a:noFill/>
                    </a:lnB>
                  </a:tcPr>
                </a:tc>
                <a:tc>
                  <a:txBody>
                    <a:bodyPr/>
                    <a:lstStyle/>
                    <a:p>
                      <a:pPr algn="l" fontAlgn="b"/>
                      <a:r>
                        <a:rPr lang="en-US" sz="1800" b="0" i="0" u="none" strike="noStrike">
                          <a:solidFill>
                            <a:srgbClr val="000000"/>
                          </a:solidFill>
                          <a:effectLst/>
                          <a:latin typeface="Calibri"/>
                        </a:rPr>
                        <a:t>x</a:t>
                      </a:r>
                    </a:p>
                  </a:txBody>
                  <a:tcPr marL="7620" marR="7620" marT="7620" marB="0" anchor="b">
                    <a:lnL>
                      <a:noFill/>
                    </a:lnL>
                    <a:lnR>
                      <a:noFill/>
                    </a:lnR>
                    <a:lnT>
                      <a:noFill/>
                    </a:lnT>
                    <a:lnB>
                      <a:noFill/>
                    </a:lnB>
                  </a:tcPr>
                </a:tc>
                <a:tc>
                  <a:txBody>
                    <a:bodyPr/>
                    <a:lstStyle/>
                    <a:p>
                      <a:pPr algn="l" fontAlgn="b"/>
                      <a:r>
                        <a:rPr lang="en-US" sz="1800" b="0" i="0" u="none" strike="noStrike" dirty="0">
                          <a:solidFill>
                            <a:srgbClr val="000000"/>
                          </a:solidFill>
                          <a:effectLst/>
                          <a:latin typeface="Calibri"/>
                        </a:rPr>
                        <a:t>Once only</a:t>
                      </a:r>
                    </a:p>
                  </a:txBody>
                  <a:tcPr marL="7620" marR="7620" marT="7620" marB="0" anchor="b">
                    <a:lnL>
                      <a:noFill/>
                    </a:lnL>
                    <a:lnR>
                      <a:noFill/>
                    </a:lnR>
                    <a:lnT>
                      <a:noFill/>
                    </a:lnT>
                    <a:lnB>
                      <a:noFill/>
                    </a:lnB>
                  </a:tcPr>
                </a:tc>
              </a:tr>
            </a:tbl>
          </a:graphicData>
        </a:graphic>
      </p:graphicFrame>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4218845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2" name="TextBox 1"/>
          <p:cNvSpPr txBox="1"/>
          <p:nvPr/>
        </p:nvSpPr>
        <p:spPr>
          <a:xfrm>
            <a:off x="381000" y="1828800"/>
            <a:ext cx="8382000"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natural factors help control animal populations?</a:t>
            </a:r>
          </a:p>
        </p:txBody>
      </p:sp>
      <p:sp>
        <p:nvSpPr>
          <p:cNvPr id="5" name="TextBox 4"/>
          <p:cNvSpPr txBox="1"/>
          <p:nvPr/>
        </p:nvSpPr>
        <p:spPr>
          <a:xfrm>
            <a:off x="762000" y="2198132"/>
            <a:ext cx="838200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Food sources</a:t>
            </a:r>
          </a:p>
          <a:p>
            <a:pPr marL="285750" indent="-285750">
              <a:buFont typeface="Arial" panose="020B0604020202020204" pitchFamily="34" charset="0"/>
              <a:buChar char="•"/>
            </a:pPr>
            <a:r>
              <a:rPr lang="en-US" sz="2000" dirty="0">
                <a:solidFill>
                  <a:prstClr val="black"/>
                </a:solidFill>
                <a:latin typeface="Book Antiqua"/>
              </a:rPr>
              <a:t>Space/habitat</a:t>
            </a:r>
          </a:p>
          <a:p>
            <a:pPr marL="285750" indent="-285750">
              <a:buFont typeface="Arial" panose="020B0604020202020204" pitchFamily="34" charset="0"/>
              <a:buChar char="•"/>
            </a:pPr>
            <a:r>
              <a:rPr lang="en-US" sz="2000" dirty="0">
                <a:solidFill>
                  <a:prstClr val="black"/>
                </a:solidFill>
                <a:latin typeface="Book Antiqua"/>
              </a:rPr>
              <a:t>Predators/ Competitors </a:t>
            </a:r>
          </a:p>
        </p:txBody>
      </p:sp>
      <p:sp>
        <p:nvSpPr>
          <p:cNvPr id="6" name="TextBox 5"/>
          <p:cNvSpPr txBox="1"/>
          <p:nvPr/>
        </p:nvSpPr>
        <p:spPr>
          <a:xfrm>
            <a:off x="762000" y="4314855"/>
            <a:ext cx="838200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Hunting</a:t>
            </a:r>
          </a:p>
          <a:p>
            <a:pPr marL="285750" indent="-285750">
              <a:buFont typeface="Arial" panose="020B0604020202020204" pitchFamily="34" charset="0"/>
              <a:buChar char="•"/>
            </a:pPr>
            <a:r>
              <a:rPr lang="en-US" sz="2000" dirty="0">
                <a:solidFill>
                  <a:prstClr val="black"/>
                </a:solidFill>
                <a:latin typeface="Book Antiqua"/>
              </a:rPr>
              <a:t>Relocating</a:t>
            </a:r>
          </a:p>
          <a:p>
            <a:pPr marL="285750" indent="-285750">
              <a:buFont typeface="Arial" panose="020B0604020202020204" pitchFamily="34" charset="0"/>
              <a:buChar char="•"/>
            </a:pPr>
            <a:r>
              <a:rPr lang="en-US" sz="2000" dirty="0">
                <a:solidFill>
                  <a:prstClr val="black"/>
                </a:solidFill>
                <a:latin typeface="Book Antiqua"/>
              </a:rPr>
              <a:t>Birth Control</a:t>
            </a:r>
          </a:p>
        </p:txBody>
      </p:sp>
      <p:sp>
        <p:nvSpPr>
          <p:cNvPr id="7" name="TextBox 6"/>
          <p:cNvSpPr txBox="1"/>
          <p:nvPr/>
        </p:nvSpPr>
        <p:spPr>
          <a:xfrm>
            <a:off x="381000" y="3914745"/>
            <a:ext cx="8382000"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are some artificial factors?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3429000"/>
            <a:ext cx="4215249" cy="316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644728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3" name="TextBox 2"/>
          <p:cNvSpPr txBox="1"/>
          <p:nvPr/>
        </p:nvSpPr>
        <p:spPr>
          <a:xfrm>
            <a:off x="228600" y="1905000"/>
            <a:ext cx="8686800" cy="2585323"/>
          </a:xfrm>
          <a:prstGeom prst="rect">
            <a:avLst/>
          </a:prstGeom>
          <a:noFill/>
        </p:spPr>
        <p:txBody>
          <a:bodyPr wrap="square" rtlCol="0">
            <a:spAutoFit/>
          </a:bodyPr>
          <a:lstStyle/>
          <a:p>
            <a:r>
              <a:rPr lang="en-US" dirty="0">
                <a:solidFill>
                  <a:prstClr val="black"/>
                </a:solidFill>
              </a:rPr>
              <a:t>Questions:</a:t>
            </a:r>
          </a:p>
          <a:p>
            <a:endParaRPr lang="en-US" dirty="0">
              <a:solidFill>
                <a:prstClr val="black"/>
              </a:solidFill>
            </a:endParaRPr>
          </a:p>
          <a:p>
            <a:pPr marL="342900" indent="-342900">
              <a:buFont typeface="+mj-lt"/>
              <a:buAutoNum type="arabicPeriod"/>
            </a:pPr>
            <a:r>
              <a:rPr lang="en-US" dirty="0">
                <a:solidFill>
                  <a:prstClr val="black"/>
                </a:solidFill>
              </a:rPr>
              <a:t>What does limiting factor mean?</a:t>
            </a:r>
          </a:p>
          <a:p>
            <a:endParaRPr lang="en-US" dirty="0">
              <a:solidFill>
                <a:prstClr val="black"/>
              </a:solidFill>
            </a:endParaRPr>
          </a:p>
          <a:p>
            <a:pPr marL="342900" indent="-342900">
              <a:buFont typeface="+mj-lt"/>
              <a:buAutoNum type="arabicPeriod" startAt="2"/>
            </a:pPr>
            <a:r>
              <a:rPr lang="en-US" dirty="0">
                <a:solidFill>
                  <a:prstClr val="black"/>
                </a:solidFill>
              </a:rPr>
              <a:t>What are some factors that influence a population?</a:t>
            </a:r>
          </a:p>
          <a:p>
            <a:endParaRPr lang="en-US" dirty="0">
              <a:solidFill>
                <a:prstClr val="black"/>
              </a:solidFill>
            </a:endParaRPr>
          </a:p>
          <a:p>
            <a:pPr marL="342900" indent="-342900">
              <a:buFont typeface="+mj-lt"/>
              <a:buAutoNum type="arabicPeriod" startAt="3"/>
            </a:pPr>
            <a:r>
              <a:rPr lang="en-US" dirty="0">
                <a:solidFill>
                  <a:prstClr val="black"/>
                </a:solidFill>
              </a:rPr>
              <a:t>Why does the porcupine population stay rather stable?</a:t>
            </a:r>
          </a:p>
          <a:p>
            <a:endParaRPr lang="en-US" dirty="0">
              <a:solidFill>
                <a:prstClr val="black"/>
              </a:solidFill>
            </a:endParaRPr>
          </a:p>
          <a:p>
            <a:pPr marL="342900" indent="-342900">
              <a:buFont typeface="+mj-lt"/>
              <a:buAutoNum type="arabicPeriod" startAt="4"/>
            </a:pPr>
            <a:r>
              <a:rPr lang="en-US" dirty="0">
                <a:solidFill>
                  <a:prstClr val="black"/>
                </a:solidFill>
              </a:rPr>
              <a:t>Why do deer have a more dynamic population?</a:t>
            </a:r>
          </a:p>
        </p:txBody>
      </p:sp>
      <p:sp>
        <p:nvSpPr>
          <p:cNvPr id="4" name="TextBox 3"/>
          <p:cNvSpPr txBox="1"/>
          <p:nvPr/>
        </p:nvSpPr>
        <p:spPr>
          <a:xfrm>
            <a:off x="228600" y="4876800"/>
            <a:ext cx="8686800" cy="369332"/>
          </a:xfrm>
          <a:prstGeom prst="rect">
            <a:avLst/>
          </a:prstGeom>
          <a:noFill/>
        </p:spPr>
        <p:txBody>
          <a:bodyPr wrap="square" rtlCol="0">
            <a:spAutoFit/>
          </a:bodyPr>
          <a:lstStyle/>
          <a:p>
            <a:r>
              <a:rPr lang="en-US" dirty="0">
                <a:solidFill>
                  <a:prstClr val="black"/>
                </a:solidFill>
                <a:hlinkClick r:id="rId3"/>
              </a:rPr>
              <a:t>Population Dynamics</a:t>
            </a:r>
            <a:endParaRPr lang="en-US" dirty="0">
              <a:solidFill>
                <a:prstClr val="black"/>
              </a:solidFill>
            </a:endParaRP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3544293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2" name="TextBox 1"/>
          <p:cNvSpPr txBox="1"/>
          <p:nvPr/>
        </p:nvSpPr>
        <p:spPr>
          <a:xfrm>
            <a:off x="381000" y="1828800"/>
            <a:ext cx="8382000" cy="400110"/>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about our domestic animals?</a:t>
            </a:r>
          </a:p>
        </p:txBody>
      </p:sp>
      <p:sp>
        <p:nvSpPr>
          <p:cNvPr id="5" name="TextBox 4"/>
          <p:cNvSpPr txBox="1"/>
          <p:nvPr/>
        </p:nvSpPr>
        <p:spPr>
          <a:xfrm>
            <a:off x="762000" y="2198132"/>
            <a:ext cx="8382000"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Spay</a:t>
            </a:r>
          </a:p>
          <a:p>
            <a:pPr marL="285750" indent="-285750">
              <a:buFont typeface="Arial" panose="020B0604020202020204" pitchFamily="34" charset="0"/>
              <a:buChar char="•"/>
            </a:pPr>
            <a:r>
              <a:rPr lang="en-US" sz="2000" dirty="0">
                <a:solidFill>
                  <a:prstClr val="black"/>
                </a:solidFill>
                <a:latin typeface="Book Antiqua"/>
              </a:rPr>
              <a:t>Neuter/Castrate</a:t>
            </a:r>
          </a:p>
          <a:p>
            <a:pPr marL="285750" indent="-285750">
              <a:buFont typeface="Arial" panose="020B0604020202020204" pitchFamily="34" charset="0"/>
              <a:buChar char="•"/>
            </a:pPr>
            <a:r>
              <a:rPr lang="en-US" sz="2000" dirty="0">
                <a:solidFill>
                  <a:prstClr val="black"/>
                </a:solidFill>
                <a:latin typeface="Book Antiqua"/>
              </a:rPr>
              <a:t>Keep separate</a:t>
            </a:r>
          </a:p>
          <a:p>
            <a:pPr marL="285750" indent="-285750">
              <a:buFont typeface="Arial" panose="020B0604020202020204" pitchFamily="34" charset="0"/>
              <a:buChar char="•"/>
            </a:pPr>
            <a:endParaRPr lang="en-US" sz="2000" dirty="0">
              <a:solidFill>
                <a:prstClr val="black"/>
              </a:solidFill>
              <a:latin typeface="Book Antiqua"/>
            </a:endParaRPr>
          </a:p>
        </p:txBody>
      </p:sp>
      <p:sp>
        <p:nvSpPr>
          <p:cNvPr id="6" name="TextBox 5"/>
          <p:cNvSpPr txBox="1"/>
          <p:nvPr/>
        </p:nvSpPr>
        <p:spPr>
          <a:xfrm>
            <a:off x="381000" y="5080337"/>
            <a:ext cx="5181600" cy="1015663"/>
          </a:xfrm>
          <a:prstGeom prst="rect">
            <a:avLst/>
          </a:prstGeom>
          <a:noFill/>
        </p:spPr>
        <p:txBody>
          <a:bodyPr wrap="square" rtlCol="0">
            <a:spAutoFit/>
          </a:bodyPr>
          <a:lstStyle/>
          <a:p>
            <a:pPr marL="742950" lvl="1" indent="-285750">
              <a:buFont typeface="Arial" panose="020B0604020202020204" pitchFamily="34" charset="0"/>
              <a:buChar char="•"/>
            </a:pPr>
            <a:r>
              <a:rPr lang="en-US" sz="2000" dirty="0">
                <a:solidFill>
                  <a:prstClr val="black"/>
                </a:solidFill>
                <a:latin typeface="Book Antiqua"/>
              </a:rPr>
              <a:t>Dogs and cats reproduce quickly</a:t>
            </a:r>
          </a:p>
          <a:p>
            <a:pPr marL="742950" lvl="1" indent="-285750">
              <a:buFont typeface="Arial" panose="020B0604020202020204" pitchFamily="34" charset="0"/>
              <a:buChar char="•"/>
            </a:pPr>
            <a:r>
              <a:rPr lang="en-US" sz="2000" dirty="0">
                <a:solidFill>
                  <a:prstClr val="black"/>
                </a:solidFill>
                <a:latin typeface="Book Antiqua"/>
              </a:rPr>
              <a:t>Ave. lifespan of a feral dog- 1-2 years</a:t>
            </a:r>
          </a:p>
          <a:p>
            <a:pPr marL="742950" lvl="1" indent="-285750">
              <a:buFont typeface="Arial" panose="020B0604020202020204" pitchFamily="34" charset="0"/>
              <a:buChar char="•"/>
            </a:pPr>
            <a:r>
              <a:rPr lang="en-US" sz="2000" dirty="0">
                <a:solidFill>
                  <a:prstClr val="black"/>
                </a:solidFill>
                <a:latin typeface="Book Antiqua"/>
              </a:rPr>
              <a:t>Ave. lifespan of a feral cat- 4.7 years</a:t>
            </a:r>
          </a:p>
        </p:txBody>
      </p:sp>
      <p:sp>
        <p:nvSpPr>
          <p:cNvPr id="7" name="TextBox 6"/>
          <p:cNvSpPr txBox="1"/>
          <p:nvPr/>
        </p:nvSpPr>
        <p:spPr>
          <a:xfrm>
            <a:off x="381000" y="3914745"/>
            <a:ext cx="4419600"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What is an animal called that was once domesticated but is now wild?</a:t>
            </a:r>
          </a:p>
        </p:txBody>
      </p:sp>
      <p:sp>
        <p:nvSpPr>
          <p:cNvPr id="3" name="TextBox 2"/>
          <p:cNvSpPr txBox="1"/>
          <p:nvPr/>
        </p:nvSpPr>
        <p:spPr>
          <a:xfrm>
            <a:off x="1447799" y="4572000"/>
            <a:ext cx="914401" cy="646331"/>
          </a:xfrm>
          <a:prstGeom prst="rect">
            <a:avLst/>
          </a:prstGeom>
          <a:noFill/>
        </p:spPr>
        <p:txBody>
          <a:bodyPr wrap="square" rtlCol="0">
            <a:spAutoFit/>
          </a:bodyPr>
          <a:lstStyle/>
          <a:p>
            <a:r>
              <a:rPr lang="en-US" b="1" dirty="0">
                <a:solidFill>
                  <a:prstClr val="black"/>
                </a:solidFill>
                <a:latin typeface="Book Antiqua"/>
              </a:rPr>
              <a:t>Feral</a:t>
            </a:r>
          </a:p>
          <a:p>
            <a:endParaRPr lang="en-US" b="1" dirty="0">
              <a:solidFill>
                <a:prstClr val="black"/>
              </a:solidFill>
              <a:latin typeface="Book Antiqua"/>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183383"/>
            <a:ext cx="3842939" cy="2882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096001" y="5334000"/>
            <a:ext cx="2362200" cy="400110"/>
          </a:xfrm>
          <a:prstGeom prst="rect">
            <a:avLst/>
          </a:prstGeom>
          <a:noFill/>
          <a:ln w="25400">
            <a:solidFill>
              <a:schemeClr val="accent1"/>
            </a:solidFill>
          </a:ln>
        </p:spPr>
        <p:txBody>
          <a:bodyPr wrap="square" rtlCol="0">
            <a:spAutoFit/>
          </a:bodyPr>
          <a:lstStyle/>
          <a:p>
            <a:r>
              <a:rPr lang="en-US" sz="2000" b="1" dirty="0">
                <a:solidFill>
                  <a:prstClr val="black"/>
                </a:solidFill>
                <a:latin typeface="Book Antiqua"/>
              </a:rPr>
              <a:t>It’s not a good life.</a:t>
            </a:r>
          </a:p>
        </p:txBody>
      </p:sp>
      <p:sp>
        <p:nvSpPr>
          <p:cNvPr id="8" name="Місце для нижнього колонтитула 7"/>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174488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err="1" smtClean="0">
                <a:solidFill>
                  <a:schemeClr val="accent1">
                    <a:lumMod val="75000"/>
                  </a:schemeClr>
                </a:solidFill>
              </a:rPr>
              <a:t>Monotremes</a:t>
            </a:r>
            <a:endParaRPr lang="en-US" dirty="0" smtClean="0">
              <a:solidFill>
                <a:schemeClr val="accent1">
                  <a:lumMod val="75000"/>
                </a:schemeClr>
              </a:solidFill>
            </a:endParaRPr>
          </a:p>
        </p:txBody>
      </p:sp>
      <p:sp>
        <p:nvSpPr>
          <p:cNvPr id="2" name="TextBox 1"/>
          <p:cNvSpPr txBox="1"/>
          <p:nvPr/>
        </p:nvSpPr>
        <p:spPr>
          <a:xfrm>
            <a:off x="228600" y="1752600"/>
            <a:ext cx="8610600" cy="523220"/>
          </a:xfrm>
          <a:prstGeom prst="rect">
            <a:avLst/>
          </a:prstGeom>
          <a:noFill/>
        </p:spPr>
        <p:txBody>
          <a:bodyPr wrap="square" rtlCol="0">
            <a:spAutoFit/>
          </a:bodyPr>
          <a:lstStyle/>
          <a:p>
            <a:pPr algn="ctr"/>
            <a:r>
              <a:rPr lang="en-US" sz="2800" b="1" i="1" dirty="0">
                <a:solidFill>
                  <a:prstClr val="black"/>
                </a:solidFill>
                <a:latin typeface="Book Antiqua"/>
              </a:rPr>
              <a:t>AKA…FREAKS OF NATURE!!!</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0175" y="2362200"/>
            <a:ext cx="6267450" cy="4211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30935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8" name="TextBox 7"/>
          <p:cNvSpPr txBox="1"/>
          <p:nvPr/>
        </p:nvSpPr>
        <p:spPr>
          <a:xfrm>
            <a:off x="416642" y="1828800"/>
            <a:ext cx="4191000" cy="4093428"/>
          </a:xfrm>
          <a:prstGeom prst="rect">
            <a:avLst/>
          </a:prstGeom>
          <a:noFill/>
        </p:spPr>
        <p:txBody>
          <a:bodyPr wrap="square" rtlCol="0">
            <a:spAutoFit/>
          </a:bodyPr>
          <a:lstStyle/>
          <a:p>
            <a:endParaRPr lang="en-US" sz="2000" dirty="0">
              <a:solidFill>
                <a:prstClr val="black"/>
              </a:solidFill>
              <a:latin typeface="Book Antiqua"/>
            </a:endParaRPr>
          </a:p>
          <a:p>
            <a:pPr marL="342900" indent="-342900">
              <a:buFont typeface="Arial" panose="020B0604020202020204" pitchFamily="34" charset="0"/>
              <a:buChar char="•"/>
            </a:pPr>
            <a:r>
              <a:rPr lang="en-US" sz="2000" i="1" dirty="0">
                <a:solidFill>
                  <a:prstClr val="black"/>
                </a:solidFill>
                <a:latin typeface="Book Antiqua"/>
              </a:rPr>
              <a:t>Feral</a:t>
            </a:r>
            <a:r>
              <a:rPr lang="en-US" sz="2000" dirty="0">
                <a:solidFill>
                  <a:prstClr val="black"/>
                </a:solidFill>
                <a:latin typeface="Book Antiqua"/>
              </a:rPr>
              <a:t>-if born in the wild from domestic origins</a:t>
            </a:r>
          </a:p>
          <a:p>
            <a:pPr marL="342900" indent="-342900">
              <a:buFont typeface="Arial" panose="020B0604020202020204" pitchFamily="34" charset="0"/>
              <a:buChar char="•"/>
            </a:pPr>
            <a:endParaRPr lang="en-US" sz="2000" dirty="0">
              <a:solidFill>
                <a:prstClr val="black"/>
              </a:solidFill>
              <a:latin typeface="Book Antiqua"/>
            </a:endParaRPr>
          </a:p>
          <a:p>
            <a:pPr marL="800100" lvl="1" indent="-342900">
              <a:buFont typeface="Arial" panose="020B0604020202020204" pitchFamily="34" charset="0"/>
              <a:buChar char="•"/>
            </a:pPr>
            <a:r>
              <a:rPr lang="en-US" sz="2000" dirty="0">
                <a:solidFill>
                  <a:prstClr val="black"/>
                </a:solidFill>
                <a:latin typeface="Book Antiqua"/>
              </a:rPr>
              <a:t>How do the dogs acting with each other? With people?</a:t>
            </a:r>
          </a:p>
          <a:p>
            <a:pPr marL="342900" indent="-342900">
              <a:buFont typeface="Arial" panose="020B0604020202020204" pitchFamily="34" charset="0"/>
              <a:buChar char="•"/>
            </a:pPr>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a:p>
            <a:endParaRPr lang="en-US" sz="2000" dirty="0">
              <a:solidFill>
                <a:prstClr val="black"/>
              </a:solidFill>
              <a:latin typeface="Book Antiqua"/>
            </a:endParaRPr>
          </a:p>
          <a:p>
            <a:pPr marL="342900" indent="-342900">
              <a:buFont typeface="Arial" panose="020B0604020202020204" pitchFamily="34" charset="0"/>
              <a:buChar char="•"/>
            </a:pPr>
            <a:endParaRPr lang="en-US" sz="2000" dirty="0">
              <a:solidFill>
                <a:prstClr val="black"/>
              </a:solidFill>
              <a:latin typeface="Book Antiqua"/>
            </a:endParaRPr>
          </a:p>
        </p:txBody>
      </p:sp>
      <p:sp>
        <p:nvSpPr>
          <p:cNvPr id="9" name="Rectangle 8"/>
          <p:cNvSpPr/>
          <p:nvPr/>
        </p:nvSpPr>
        <p:spPr>
          <a:xfrm>
            <a:off x="5147187" y="5105400"/>
            <a:ext cx="3615813" cy="646331"/>
          </a:xfrm>
          <a:prstGeom prst="rect">
            <a:avLst/>
          </a:prstGeom>
        </p:spPr>
        <p:txBody>
          <a:bodyPr wrap="square">
            <a:spAutoFit/>
          </a:bodyPr>
          <a:lstStyle/>
          <a:p>
            <a:r>
              <a:rPr lang="en-US" dirty="0">
                <a:solidFill>
                  <a:prstClr val="black"/>
                </a:solidFill>
                <a:hlinkClick r:id="rId3"/>
              </a:rPr>
              <a:t>Stray Dogs in Abandoned Detroit Aug. 2013</a:t>
            </a:r>
            <a:endParaRPr lang="en-US" dirty="0">
              <a:solidFill>
                <a:prstClr val="black"/>
              </a:solidFill>
            </a:endParaRPr>
          </a:p>
        </p:txBody>
      </p:sp>
      <p:sp>
        <p:nvSpPr>
          <p:cNvPr id="10" name="Rectangle 9"/>
          <p:cNvSpPr/>
          <p:nvPr/>
        </p:nvSpPr>
        <p:spPr>
          <a:xfrm>
            <a:off x="1143000" y="4054306"/>
            <a:ext cx="3124200" cy="369332"/>
          </a:xfrm>
          <a:prstGeom prst="rect">
            <a:avLst/>
          </a:prstGeom>
        </p:spPr>
        <p:txBody>
          <a:bodyPr wrap="square">
            <a:spAutoFit/>
          </a:bodyPr>
          <a:lstStyle/>
          <a:p>
            <a:r>
              <a:rPr lang="en-US" dirty="0">
                <a:solidFill>
                  <a:prstClr val="black"/>
                </a:solidFill>
                <a:hlinkClick r:id="rId4"/>
              </a:rPr>
              <a:t>Feral Dogs in Russian</a:t>
            </a:r>
            <a:endParaRPr lang="en-US" dirty="0">
              <a:solidFill>
                <a:prstClr val="black"/>
              </a:solidFill>
            </a:endParaRPr>
          </a:p>
        </p:txBody>
      </p:sp>
      <p:sp>
        <p:nvSpPr>
          <p:cNvPr id="12" name="TextBox 11"/>
          <p:cNvSpPr txBox="1"/>
          <p:nvPr/>
        </p:nvSpPr>
        <p:spPr>
          <a:xfrm>
            <a:off x="4607642" y="2099430"/>
            <a:ext cx="4155358" cy="3170099"/>
          </a:xfrm>
          <a:prstGeom prst="rect">
            <a:avLst/>
          </a:prstGeom>
          <a:noFill/>
        </p:spPr>
        <p:txBody>
          <a:bodyPr wrap="square" rtlCol="0">
            <a:spAutoFit/>
          </a:bodyPr>
          <a:lstStyle/>
          <a:p>
            <a:pPr marL="342900" indent="-342900">
              <a:buFont typeface="Arial" panose="020B0604020202020204" pitchFamily="34" charset="0"/>
              <a:buChar char="•"/>
            </a:pPr>
            <a:r>
              <a:rPr lang="en-US" sz="2000" i="1" dirty="0">
                <a:solidFill>
                  <a:prstClr val="black"/>
                </a:solidFill>
                <a:latin typeface="Book Antiqua"/>
              </a:rPr>
              <a:t>Stray</a:t>
            </a:r>
            <a:r>
              <a:rPr lang="en-US" sz="2000" dirty="0">
                <a:solidFill>
                  <a:prstClr val="black"/>
                </a:solidFill>
                <a:latin typeface="Book Antiqua"/>
              </a:rPr>
              <a:t>- once had a home but is lost or abandoned</a:t>
            </a:r>
          </a:p>
          <a:p>
            <a:pPr marL="342900" indent="-342900">
              <a:buFont typeface="Arial" panose="020B0604020202020204" pitchFamily="34" charset="0"/>
              <a:buChar char="•"/>
            </a:pPr>
            <a:endParaRPr lang="en-US" sz="2000" dirty="0">
              <a:solidFill>
                <a:prstClr val="black"/>
              </a:solidFill>
              <a:latin typeface="Book Antiqua"/>
            </a:endParaRPr>
          </a:p>
          <a:p>
            <a:pPr marL="800100" lvl="1" indent="-342900">
              <a:buFont typeface="Arial" panose="020B0604020202020204" pitchFamily="34" charset="0"/>
              <a:buChar char="•"/>
            </a:pPr>
            <a:r>
              <a:rPr lang="en-US" sz="2000" dirty="0">
                <a:solidFill>
                  <a:prstClr val="black"/>
                </a:solidFill>
                <a:latin typeface="Book Antiqua"/>
              </a:rPr>
              <a:t>Why does Detroit have so many stray dogs?</a:t>
            </a:r>
          </a:p>
          <a:p>
            <a:pPr lvl="1"/>
            <a:endParaRPr lang="en-US" sz="2000" dirty="0">
              <a:solidFill>
                <a:prstClr val="black"/>
              </a:solidFill>
              <a:latin typeface="Book Antiqua"/>
            </a:endParaRPr>
          </a:p>
          <a:p>
            <a:pPr marL="800100" lvl="1" indent="-342900">
              <a:buFont typeface="Arial" panose="020B0604020202020204" pitchFamily="34" charset="0"/>
              <a:buChar char="•"/>
            </a:pPr>
            <a:r>
              <a:rPr lang="en-US" sz="2000" dirty="0">
                <a:solidFill>
                  <a:prstClr val="black"/>
                </a:solidFill>
                <a:latin typeface="Book Antiqua"/>
              </a:rPr>
              <a:t>How many postal workers had been bitten from Oct to July?</a:t>
            </a:r>
          </a:p>
          <a:p>
            <a:pPr marL="800100" lvl="1" indent="-342900">
              <a:buFont typeface="Arial" panose="020B0604020202020204" pitchFamily="34" charset="0"/>
              <a:buChar char="•"/>
            </a:pPr>
            <a:endParaRPr lang="en-US" sz="2000" dirty="0">
              <a:solidFill>
                <a:prstClr val="black"/>
              </a:solidFill>
              <a:latin typeface="Book Antiqua"/>
            </a:endParaRP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5228318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8" name="TextBox 7"/>
          <p:cNvSpPr txBox="1"/>
          <p:nvPr/>
        </p:nvSpPr>
        <p:spPr>
          <a:xfrm>
            <a:off x="416642" y="1828800"/>
            <a:ext cx="4191000" cy="4708981"/>
          </a:xfrm>
          <a:prstGeom prst="rect">
            <a:avLst/>
          </a:prstGeom>
          <a:noFill/>
        </p:spPr>
        <p:txBody>
          <a:bodyPr wrap="square" rtlCol="0">
            <a:spAutoFit/>
          </a:bodyPr>
          <a:lstStyle/>
          <a:p>
            <a:r>
              <a:rPr lang="en-US" sz="2000" dirty="0">
                <a:solidFill>
                  <a:prstClr val="black"/>
                </a:solidFill>
              </a:rPr>
              <a:t>A </a:t>
            </a:r>
            <a:r>
              <a:rPr lang="en-US" sz="2000" dirty="0">
                <a:solidFill>
                  <a:prstClr val="black"/>
                </a:solidFill>
                <a:hlinkClick r:id="rId3"/>
              </a:rPr>
              <a:t>USA Today</a:t>
            </a:r>
            <a:r>
              <a:rPr lang="en-US" sz="2000" dirty="0">
                <a:solidFill>
                  <a:prstClr val="black"/>
                </a:solidFill>
              </a:rPr>
              <a:t>  article cites that pets who live in the states with the highest rates of spaying or neutering also live the longest. According to the report, neutered male dogs live 18% longer than un-neutered male dogs and spayed female dogs live 23% longer than </a:t>
            </a:r>
            <a:r>
              <a:rPr lang="en-US" sz="2000" dirty="0" err="1">
                <a:solidFill>
                  <a:prstClr val="black"/>
                </a:solidFill>
              </a:rPr>
              <a:t>unspayed</a:t>
            </a:r>
            <a:r>
              <a:rPr lang="en-US" sz="2000" dirty="0">
                <a:solidFill>
                  <a:prstClr val="black"/>
                </a:solidFill>
              </a:rPr>
              <a:t> female dogs. The report goes on to add that in Mississippi, the lowest-ranking state for pet longevity, 44% of the dogs are not neutered or spayed. (May 7, 2013)</a:t>
            </a:r>
            <a:endParaRPr lang="en-US" sz="2000" dirty="0">
              <a:solidFill>
                <a:prstClr val="black"/>
              </a:solidFill>
              <a:latin typeface="Book Antiqua"/>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7642" y="2057400"/>
            <a:ext cx="243840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6688" y="2286000"/>
            <a:ext cx="1602533" cy="2136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000" y="4717891"/>
            <a:ext cx="2400300"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9434557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8" name="TextBox 7"/>
          <p:cNvSpPr txBox="1"/>
          <p:nvPr/>
        </p:nvSpPr>
        <p:spPr>
          <a:xfrm>
            <a:off x="416642" y="1828800"/>
            <a:ext cx="4191000"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prstClr val="black"/>
                </a:solidFill>
                <a:latin typeface="Book Antiqua"/>
              </a:rPr>
              <a:t>Cows can be feral too…</a:t>
            </a:r>
          </a:p>
        </p:txBody>
      </p:sp>
      <p:sp>
        <p:nvSpPr>
          <p:cNvPr id="7" name="TextBox 6"/>
          <p:cNvSpPr txBox="1"/>
          <p:nvPr/>
        </p:nvSpPr>
        <p:spPr>
          <a:xfrm>
            <a:off x="4632223" y="5181600"/>
            <a:ext cx="4191000" cy="400110"/>
          </a:xfrm>
          <a:prstGeom prst="rect">
            <a:avLst/>
          </a:prstGeom>
          <a:noFill/>
        </p:spPr>
        <p:txBody>
          <a:bodyPr wrap="square" rtlCol="0">
            <a:spAutoFit/>
          </a:bodyPr>
          <a:lstStyle/>
          <a:p>
            <a:r>
              <a:rPr lang="en-US" sz="2000" dirty="0">
                <a:solidFill>
                  <a:prstClr val="black"/>
                </a:solidFill>
                <a:hlinkClick r:id="rId3"/>
              </a:rPr>
              <a:t>Holy Cow 21:53-26:15</a:t>
            </a:r>
            <a:endParaRPr lang="en-US" sz="2000" dirty="0">
              <a:solidFill>
                <a:prstClr val="black"/>
              </a:solidFill>
              <a:latin typeface="Book Antiqua"/>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7344" y="1905000"/>
            <a:ext cx="4301383"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352" y="3810000"/>
            <a:ext cx="3863668" cy="2176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9676696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It’s Our problem</a:t>
            </a:r>
          </a:p>
        </p:txBody>
      </p:sp>
      <p:sp>
        <p:nvSpPr>
          <p:cNvPr id="8" name="TextBox 7"/>
          <p:cNvSpPr txBox="1"/>
          <p:nvPr/>
        </p:nvSpPr>
        <p:spPr>
          <a:xfrm>
            <a:off x="416642" y="1828800"/>
            <a:ext cx="8346358"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prstClr val="black"/>
                </a:solidFill>
                <a:latin typeface="Book Antiqua"/>
              </a:rPr>
              <a:t>We need to be good managers of other animals around us and </a:t>
            </a:r>
            <a:r>
              <a:rPr lang="en-US" sz="2400" i="1" dirty="0">
                <a:solidFill>
                  <a:prstClr val="black"/>
                </a:solidFill>
                <a:latin typeface="Book Antiqua"/>
              </a:rPr>
              <a:t>ourselves</a:t>
            </a:r>
            <a:r>
              <a:rPr lang="en-US" sz="2400" dirty="0">
                <a:solidFill>
                  <a:prstClr val="black"/>
                </a:solidFill>
                <a:latin typeface="Book Antiqua"/>
              </a:rPr>
              <a:t>. The populations of all animals affect each other.</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334" y="3814062"/>
            <a:ext cx="4475666" cy="294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907" y="3814062"/>
            <a:ext cx="4418913" cy="294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886181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err="1" smtClean="0">
                <a:solidFill>
                  <a:schemeClr val="accent1">
                    <a:lumMod val="75000"/>
                  </a:schemeClr>
                </a:solidFill>
              </a:rPr>
              <a:t>Monotremes</a:t>
            </a:r>
            <a:endParaRPr lang="en-US" dirty="0" smtClean="0">
              <a:solidFill>
                <a:schemeClr val="accent1">
                  <a:lumMod val="75000"/>
                </a:schemeClr>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3958098"/>
            <a:ext cx="333375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676400"/>
            <a:ext cx="3042264" cy="2281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1888560"/>
            <a:ext cx="3147122" cy="2378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81000" y="3897867"/>
            <a:ext cx="1828800" cy="369332"/>
          </a:xfrm>
          <a:prstGeom prst="rect">
            <a:avLst/>
          </a:prstGeom>
          <a:noFill/>
        </p:spPr>
        <p:txBody>
          <a:bodyPr wrap="square" rtlCol="0">
            <a:spAutoFit/>
          </a:bodyPr>
          <a:lstStyle/>
          <a:p>
            <a:r>
              <a:rPr lang="en-US" dirty="0">
                <a:solidFill>
                  <a:prstClr val="black"/>
                </a:solidFill>
              </a:rPr>
              <a:t>1) Lay Eggs</a:t>
            </a:r>
          </a:p>
        </p:txBody>
      </p:sp>
      <p:sp>
        <p:nvSpPr>
          <p:cNvPr id="9" name="TextBox 8"/>
          <p:cNvSpPr txBox="1"/>
          <p:nvPr/>
        </p:nvSpPr>
        <p:spPr>
          <a:xfrm>
            <a:off x="3581400" y="2420539"/>
            <a:ext cx="1828800" cy="1477328"/>
          </a:xfrm>
          <a:prstGeom prst="rect">
            <a:avLst/>
          </a:prstGeom>
          <a:noFill/>
        </p:spPr>
        <p:txBody>
          <a:bodyPr wrap="square" rtlCol="0">
            <a:spAutoFit/>
          </a:bodyPr>
          <a:lstStyle/>
          <a:p>
            <a:r>
              <a:rPr lang="en-US" dirty="0">
                <a:solidFill>
                  <a:prstClr val="black"/>
                </a:solidFill>
              </a:rPr>
              <a:t>2) Eggs hatch and young drink milk that comes out of pores…</a:t>
            </a:r>
          </a:p>
        </p:txBody>
      </p:sp>
      <p:sp>
        <p:nvSpPr>
          <p:cNvPr id="10" name="TextBox 9"/>
          <p:cNvSpPr txBox="1"/>
          <p:nvPr/>
        </p:nvSpPr>
        <p:spPr>
          <a:xfrm>
            <a:off x="6248400" y="4425418"/>
            <a:ext cx="2547354" cy="646331"/>
          </a:xfrm>
          <a:prstGeom prst="rect">
            <a:avLst/>
          </a:prstGeom>
          <a:noFill/>
        </p:spPr>
        <p:txBody>
          <a:bodyPr wrap="square" rtlCol="0">
            <a:spAutoFit/>
          </a:bodyPr>
          <a:lstStyle/>
          <a:p>
            <a:r>
              <a:rPr lang="en-US" dirty="0">
                <a:solidFill>
                  <a:prstClr val="black"/>
                </a:solidFill>
              </a:rPr>
              <a:t>3) Young are raised by the mother</a:t>
            </a: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3569467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err="1" smtClean="0">
                <a:solidFill>
                  <a:schemeClr val="accent1">
                    <a:lumMod val="75000"/>
                  </a:schemeClr>
                </a:solidFill>
              </a:rPr>
              <a:t>Monotremes</a:t>
            </a:r>
            <a:endParaRPr lang="en-US" dirty="0" smtClean="0">
              <a:solidFill>
                <a:schemeClr val="accent1">
                  <a:lumMod val="75000"/>
                </a:schemeClr>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5535" y="1447800"/>
            <a:ext cx="5638800" cy="3760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71" y="1143000"/>
            <a:ext cx="2209800" cy="2941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395" y="4377118"/>
            <a:ext cx="3182152" cy="2119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267200" y="5436774"/>
            <a:ext cx="4648200" cy="369332"/>
          </a:xfrm>
          <a:prstGeom prst="rect">
            <a:avLst/>
          </a:prstGeom>
          <a:noFill/>
          <a:ln w="25400">
            <a:solidFill>
              <a:schemeClr val="accent1"/>
            </a:solidFill>
          </a:ln>
        </p:spPr>
        <p:txBody>
          <a:bodyPr wrap="square" rtlCol="0">
            <a:spAutoFit/>
          </a:bodyPr>
          <a:lstStyle/>
          <a:p>
            <a:r>
              <a:rPr lang="en-US" dirty="0">
                <a:solidFill>
                  <a:prstClr val="black"/>
                </a:solidFill>
              </a:rPr>
              <a:t>What is a baby echidna called?</a:t>
            </a:r>
          </a:p>
        </p:txBody>
      </p:sp>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5984718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Porcupines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74" y="1673942"/>
            <a:ext cx="3771900" cy="326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399" y="3219604"/>
            <a:ext cx="4590435" cy="3442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4191000" y="1828800"/>
            <a:ext cx="4742834" cy="830997"/>
          </a:xfrm>
          <a:prstGeom prst="rect">
            <a:avLst/>
          </a:prstGeom>
          <a:noFill/>
        </p:spPr>
        <p:txBody>
          <a:bodyPr wrap="square" rtlCol="0">
            <a:spAutoFit/>
          </a:bodyPr>
          <a:lstStyle/>
          <a:p>
            <a:r>
              <a:rPr lang="en-US" sz="2400" dirty="0">
                <a:solidFill>
                  <a:prstClr val="black"/>
                </a:solidFill>
                <a:latin typeface="Book Antiqua"/>
              </a:rPr>
              <a:t>Um, how exactly do porcupines reproduce?</a:t>
            </a:r>
          </a:p>
        </p:txBody>
      </p:sp>
      <p:sp>
        <p:nvSpPr>
          <p:cNvPr id="11" name="TextBox 10"/>
          <p:cNvSpPr txBox="1"/>
          <p:nvPr/>
        </p:nvSpPr>
        <p:spPr>
          <a:xfrm>
            <a:off x="473177" y="5292671"/>
            <a:ext cx="2422423" cy="830997"/>
          </a:xfrm>
          <a:prstGeom prst="rect">
            <a:avLst/>
          </a:prstGeom>
          <a:noFill/>
        </p:spPr>
        <p:txBody>
          <a:bodyPr wrap="square" rtlCol="0">
            <a:spAutoFit/>
          </a:bodyPr>
          <a:lstStyle/>
          <a:p>
            <a:r>
              <a:rPr lang="en-US" sz="2400" dirty="0">
                <a:solidFill>
                  <a:prstClr val="black"/>
                </a:solidFill>
                <a:latin typeface="Book Antiqua"/>
              </a:rPr>
              <a:t>It seems a little dangerous…</a:t>
            </a:r>
          </a:p>
        </p:txBody>
      </p:sp>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106612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Porcupines</a:t>
            </a:r>
          </a:p>
        </p:txBody>
      </p:sp>
      <p:sp>
        <p:nvSpPr>
          <p:cNvPr id="3" name="TextBox 2"/>
          <p:cNvSpPr txBox="1"/>
          <p:nvPr/>
        </p:nvSpPr>
        <p:spPr>
          <a:xfrm>
            <a:off x="304800" y="1676400"/>
            <a:ext cx="8534400" cy="286232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prstClr val="black"/>
                </a:solidFill>
                <a:latin typeface="Book Antiqua"/>
              </a:rPr>
              <a:t>Female porcupines (</a:t>
            </a:r>
            <a:r>
              <a:rPr lang="en-US" sz="2000" dirty="0" err="1">
                <a:solidFill>
                  <a:prstClr val="black"/>
                </a:solidFill>
                <a:latin typeface="Book Antiqua"/>
              </a:rPr>
              <a:t>porcupettes</a:t>
            </a:r>
            <a:r>
              <a:rPr lang="en-US" sz="2000" dirty="0">
                <a:solidFill>
                  <a:prstClr val="black"/>
                </a:solidFill>
                <a:latin typeface="Book Antiqua"/>
              </a:rPr>
              <a:t>) are only fertile 8-12 hours a YEAR!</a:t>
            </a:r>
          </a:p>
          <a:p>
            <a:endParaRPr lang="en-US" sz="2000" dirty="0">
              <a:solidFill>
                <a:prstClr val="black"/>
              </a:solidFill>
              <a:latin typeface="Book Antiqua"/>
            </a:endParaRPr>
          </a:p>
          <a:p>
            <a:pPr marL="285750" indent="-285750">
              <a:buFont typeface="Arial" panose="020B0604020202020204" pitchFamily="34" charset="0"/>
              <a:buChar char="•"/>
            </a:pPr>
            <a:r>
              <a:rPr lang="en-US" sz="2000" dirty="0">
                <a:solidFill>
                  <a:prstClr val="black"/>
                </a:solidFill>
                <a:latin typeface="Book Antiqua"/>
              </a:rPr>
              <a:t>Males will fight over females and get stuck with quills. If you see a pile of quills in the woods, it’s probably from a porcupine fight.</a:t>
            </a:r>
          </a:p>
          <a:p>
            <a:endParaRPr lang="en-US" sz="2000" dirty="0">
              <a:solidFill>
                <a:prstClr val="black"/>
              </a:solidFill>
              <a:latin typeface="Book Antiqua"/>
            </a:endParaRPr>
          </a:p>
          <a:p>
            <a:pPr marL="285750" indent="-285750">
              <a:buFont typeface="Arial" panose="020B0604020202020204" pitchFamily="34" charset="0"/>
              <a:buChar char="•"/>
            </a:pPr>
            <a:r>
              <a:rPr lang="en-US" sz="2000" dirty="0">
                <a:solidFill>
                  <a:prstClr val="black"/>
                </a:solidFill>
                <a:latin typeface="Book Antiqua"/>
              </a:rPr>
              <a:t>If she likes the male, she will flip up her tail where there are no quills and he can mate with her (very carefully). </a:t>
            </a:r>
          </a:p>
          <a:p>
            <a:endParaRPr lang="en-US" sz="2000" dirty="0">
              <a:solidFill>
                <a:prstClr val="black"/>
              </a:solidFill>
              <a:latin typeface="Book Antiqua"/>
            </a:endParaRPr>
          </a:p>
          <a:p>
            <a:endParaRPr lang="en-US" sz="2000" dirty="0">
              <a:solidFill>
                <a:prstClr val="black"/>
              </a:solidFill>
              <a:latin typeface="Book Antiqua"/>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191000"/>
            <a:ext cx="3488511" cy="2326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5860" y="4076262"/>
            <a:ext cx="3682753" cy="2441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2425555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Porcupine facts</a:t>
            </a:r>
          </a:p>
        </p:txBody>
      </p:sp>
      <p:sp>
        <p:nvSpPr>
          <p:cNvPr id="3" name="TextBox 2"/>
          <p:cNvSpPr txBox="1"/>
          <p:nvPr/>
        </p:nvSpPr>
        <p:spPr>
          <a:xfrm>
            <a:off x="-152400" y="1295400"/>
            <a:ext cx="8534400" cy="3477875"/>
          </a:xfrm>
          <a:prstGeom prst="rect">
            <a:avLst/>
          </a:prstGeom>
          <a:noFill/>
        </p:spPr>
        <p:txBody>
          <a:bodyPr wrap="square" rtlCol="0">
            <a:spAutoFit/>
          </a:bodyPr>
          <a:lstStyle/>
          <a:p>
            <a:endParaRPr lang="en-US" sz="2000" dirty="0">
              <a:solidFill>
                <a:prstClr val="black"/>
              </a:solidFill>
              <a:latin typeface="Book Antiqua"/>
            </a:endParaRPr>
          </a:p>
          <a:p>
            <a:pPr marL="742950" lvl="1" indent="-285750">
              <a:buFont typeface="Arial" panose="020B0604020202020204" pitchFamily="34" charset="0"/>
              <a:buChar char="•"/>
            </a:pPr>
            <a:r>
              <a:rPr lang="en-US" sz="2000" dirty="0">
                <a:solidFill>
                  <a:prstClr val="black"/>
                </a:solidFill>
                <a:latin typeface="Book Antiqua"/>
              </a:rPr>
              <a:t>The don’t shoot out quills, but they do have 30,000 of them and they grow back in about a month.</a:t>
            </a:r>
          </a:p>
          <a:p>
            <a:pPr lvl="1"/>
            <a:endParaRPr lang="en-US" sz="2000" dirty="0">
              <a:solidFill>
                <a:prstClr val="black"/>
              </a:solidFill>
              <a:latin typeface="Book Antiqua"/>
            </a:endParaRPr>
          </a:p>
          <a:p>
            <a:pPr marL="742950" lvl="1" indent="-285750">
              <a:buFont typeface="Arial" panose="020B0604020202020204" pitchFamily="34" charset="0"/>
              <a:buChar char="•"/>
            </a:pPr>
            <a:r>
              <a:rPr lang="en-US" sz="2000" dirty="0">
                <a:solidFill>
                  <a:prstClr val="black"/>
                </a:solidFill>
                <a:latin typeface="Book Antiqua"/>
              </a:rPr>
              <a:t>Porcupines are the 3</a:t>
            </a:r>
            <a:r>
              <a:rPr lang="en-US" sz="2000" baseline="30000" dirty="0">
                <a:solidFill>
                  <a:prstClr val="black"/>
                </a:solidFill>
                <a:latin typeface="Book Antiqua"/>
              </a:rPr>
              <a:t>rd</a:t>
            </a:r>
            <a:r>
              <a:rPr lang="en-US" sz="2000" dirty="0">
                <a:solidFill>
                  <a:prstClr val="black"/>
                </a:solidFill>
                <a:latin typeface="Book Antiqua"/>
              </a:rPr>
              <a:t> largest rodent in the world. </a:t>
            </a:r>
          </a:p>
          <a:p>
            <a:pPr lvl="1"/>
            <a:endParaRPr lang="en-US" sz="2000" dirty="0">
              <a:solidFill>
                <a:prstClr val="black"/>
              </a:solidFill>
              <a:latin typeface="Book Antiqua"/>
            </a:endParaRPr>
          </a:p>
          <a:p>
            <a:pPr marL="742950" lvl="1" indent="-285750">
              <a:buFont typeface="Arial" panose="020B0604020202020204" pitchFamily="34" charset="0"/>
              <a:buChar char="•"/>
            </a:pPr>
            <a:r>
              <a:rPr lang="en-US" sz="2000" dirty="0">
                <a:solidFill>
                  <a:prstClr val="black"/>
                </a:solidFill>
                <a:latin typeface="Book Antiqua"/>
              </a:rPr>
              <a:t>They LOVE salt. They will chew on anything that has the slightest amount of salt on it, like the wheelbarrow handle you were touching.</a:t>
            </a:r>
          </a:p>
          <a:p>
            <a:pPr marL="742950" lvl="1" indent="-285750">
              <a:buFont typeface="Arial" panose="020B0604020202020204" pitchFamily="34" charset="0"/>
              <a:buChar char="•"/>
            </a:pPr>
            <a:endParaRPr lang="en-US" sz="2000" dirty="0">
              <a:solidFill>
                <a:prstClr val="black"/>
              </a:solidFill>
              <a:latin typeface="Book Antiqua"/>
            </a:endParaRPr>
          </a:p>
          <a:p>
            <a:endParaRPr lang="en-US" sz="2000" dirty="0">
              <a:solidFill>
                <a:prstClr val="black"/>
              </a:solidFill>
              <a:latin typeface="Book Antiqua"/>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3962400"/>
            <a:ext cx="4140200" cy="2760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419600"/>
            <a:ext cx="3032399" cy="2274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Місце для нижнього колонтитула 1"/>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17410950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381000"/>
            <a:ext cx="8261350" cy="1039812"/>
          </a:xfrm>
        </p:spPr>
        <p:txBody>
          <a:bodyPr>
            <a:normAutofit/>
          </a:bodyPr>
          <a:lstStyle/>
          <a:p>
            <a:pPr eaLnBrk="1" fontAlgn="auto" hangingPunct="1">
              <a:spcAft>
                <a:spcPts val="0"/>
              </a:spcAft>
              <a:defRPr/>
            </a:pPr>
            <a:r>
              <a:rPr lang="en-US" dirty="0" smtClean="0">
                <a:solidFill>
                  <a:schemeClr val="accent1">
                    <a:lumMod val="75000"/>
                  </a:schemeClr>
                </a:solidFill>
              </a:rPr>
              <a:t>Population control</a:t>
            </a:r>
          </a:p>
        </p:txBody>
      </p:sp>
      <p:sp>
        <p:nvSpPr>
          <p:cNvPr id="2" name="TextBox 1"/>
          <p:cNvSpPr txBox="1"/>
          <p:nvPr/>
        </p:nvSpPr>
        <p:spPr>
          <a:xfrm>
            <a:off x="381000" y="1828800"/>
            <a:ext cx="838200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prstClr val="black"/>
                </a:solidFill>
                <a:latin typeface="Book Antiqua"/>
              </a:rPr>
              <a:t>Use the table on the next slide to calculate the number of babies one female will produce in the assigned number of years. </a:t>
            </a:r>
          </a:p>
          <a:p>
            <a:pPr lvl="1"/>
            <a:endParaRPr lang="en-US" sz="2000" dirty="0">
              <a:solidFill>
                <a:prstClr val="black"/>
              </a:solidFill>
              <a:latin typeface="Book Antiqua"/>
            </a:endParaRPr>
          </a:p>
        </p:txBody>
      </p:sp>
      <p:sp>
        <p:nvSpPr>
          <p:cNvPr id="6" name="TextBox 5"/>
          <p:cNvSpPr txBox="1"/>
          <p:nvPr/>
        </p:nvSpPr>
        <p:spPr>
          <a:xfrm>
            <a:off x="3276600" y="3200399"/>
            <a:ext cx="3733800" cy="2246769"/>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prstClr val="black"/>
                </a:solidFill>
                <a:latin typeface="Book Antiqua"/>
              </a:rPr>
              <a:t>Mouse-	1 year</a:t>
            </a:r>
          </a:p>
          <a:p>
            <a:pPr marL="342900" indent="-342900">
              <a:buFont typeface="Arial" panose="020B0604020202020204" pitchFamily="34" charset="0"/>
              <a:buChar char="•"/>
            </a:pPr>
            <a:r>
              <a:rPr lang="en-US" sz="2000" dirty="0">
                <a:solidFill>
                  <a:prstClr val="black"/>
                </a:solidFill>
                <a:latin typeface="Book Antiqua"/>
              </a:rPr>
              <a:t>Dog/Cat-	3 years</a:t>
            </a:r>
          </a:p>
          <a:p>
            <a:pPr marL="342900" indent="-342900">
              <a:buFont typeface="Arial" panose="020B0604020202020204" pitchFamily="34" charset="0"/>
              <a:buChar char="•"/>
            </a:pPr>
            <a:r>
              <a:rPr lang="en-US" sz="2000" dirty="0">
                <a:solidFill>
                  <a:prstClr val="black"/>
                </a:solidFill>
                <a:latin typeface="Book Antiqua"/>
              </a:rPr>
              <a:t>Horse-	4 years</a:t>
            </a:r>
          </a:p>
          <a:p>
            <a:pPr marL="342900" indent="-342900">
              <a:buFont typeface="Arial" panose="020B0604020202020204" pitchFamily="34" charset="0"/>
              <a:buChar char="•"/>
            </a:pPr>
            <a:r>
              <a:rPr lang="en-US" sz="2000" dirty="0">
                <a:solidFill>
                  <a:prstClr val="black"/>
                </a:solidFill>
                <a:latin typeface="Book Antiqua"/>
              </a:rPr>
              <a:t>Elephant-	30 years</a:t>
            </a:r>
          </a:p>
          <a:p>
            <a:pPr marL="342900" indent="-342900">
              <a:buFont typeface="Arial" panose="020B0604020202020204" pitchFamily="34" charset="0"/>
              <a:buChar char="•"/>
            </a:pPr>
            <a:r>
              <a:rPr lang="en-US" sz="2000" dirty="0">
                <a:solidFill>
                  <a:prstClr val="black"/>
                </a:solidFill>
                <a:latin typeface="Book Antiqua"/>
              </a:rPr>
              <a:t>Tiger-	9 years</a:t>
            </a:r>
          </a:p>
          <a:p>
            <a:pPr marL="342900" indent="-342900">
              <a:buFont typeface="Arial" panose="020B0604020202020204" pitchFamily="34" charset="0"/>
              <a:buChar char="•"/>
            </a:pPr>
            <a:r>
              <a:rPr lang="en-US" sz="2000" dirty="0">
                <a:solidFill>
                  <a:prstClr val="black"/>
                </a:solidFill>
                <a:latin typeface="Book Antiqua"/>
              </a:rPr>
              <a:t>Tick-		2 years</a:t>
            </a:r>
          </a:p>
          <a:p>
            <a:pPr lvl="1"/>
            <a:endParaRPr lang="en-US" sz="2000" dirty="0">
              <a:solidFill>
                <a:prstClr val="black"/>
              </a:solidFill>
              <a:latin typeface="Book Antiqua"/>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759198"/>
            <a:ext cx="2895600"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4867275"/>
            <a:ext cx="2305050"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21600" y="381000"/>
            <a:ext cx="1041400"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Місце для нижнього колонтитула 2"/>
          <p:cNvSpPr>
            <a:spLocks noGrp="1"/>
          </p:cNvSpPr>
          <p:nvPr>
            <p:ph type="ftr" sz="quarter" idx="11"/>
          </p:nvPr>
        </p:nvSpPr>
        <p:spPr/>
        <p:txBody>
          <a:bodyPr/>
          <a:lstStyle/>
          <a:p>
            <a:pPr>
              <a:defRPr/>
            </a:pPr>
            <a:r>
              <a:rPr lang="en-US" smtClean="0">
                <a:solidFill>
                  <a:srgbClr val="564B3C"/>
                </a:solidFill>
              </a:rPr>
              <a:t>www.sliderbase.com</a:t>
            </a:r>
            <a:endParaRPr lang="en-US">
              <a:solidFill>
                <a:srgbClr val="564B3C"/>
              </a:solidFill>
            </a:endParaRPr>
          </a:p>
        </p:txBody>
      </p:sp>
    </p:spTree>
    <p:extLst>
      <p:ext uri="{BB962C8B-B14F-4D97-AF65-F5344CB8AC3E}">
        <p14:creationId xmlns:p14="http://schemas.microsoft.com/office/powerpoint/2010/main" val="3374249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Custom 1">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00206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2963</Words>
  <Application>Microsoft Office PowerPoint</Application>
  <PresentationFormat>Екран (4:3)</PresentationFormat>
  <Paragraphs>703</Paragraphs>
  <Slides>33</Slides>
  <Notes>33</Notes>
  <HiddenSlides>0</HiddenSlides>
  <MMClips>0</MMClips>
  <ScaleCrop>false</ScaleCrop>
  <HeadingPairs>
    <vt:vector size="4" baseType="variant">
      <vt:variant>
        <vt:lpstr>Тема</vt:lpstr>
      </vt:variant>
      <vt:variant>
        <vt:i4>1</vt:i4>
      </vt:variant>
      <vt:variant>
        <vt:lpstr>Заголовки слайдів</vt:lpstr>
      </vt:variant>
      <vt:variant>
        <vt:i4>33</vt:i4>
      </vt:variant>
    </vt:vector>
  </HeadingPairs>
  <TitlesOfParts>
    <vt:vector size="34" baseType="lpstr">
      <vt:lpstr>Apothecary</vt:lpstr>
      <vt:lpstr>Marsupials</vt:lpstr>
      <vt:lpstr>Marsupials</vt:lpstr>
      <vt:lpstr>Monotremes</vt:lpstr>
      <vt:lpstr>Monotremes</vt:lpstr>
      <vt:lpstr>Monotremes</vt:lpstr>
      <vt:lpstr>Porcupines</vt:lpstr>
      <vt:lpstr>Porcupines</vt:lpstr>
      <vt:lpstr>Porcupine facts</vt:lpstr>
      <vt:lpstr>Population control</vt:lpstr>
      <vt:lpstr>How many babies?</vt:lpstr>
      <vt:lpstr>Population control</vt:lpstr>
      <vt:lpstr>Population control</vt:lpstr>
      <vt:lpstr>Population control</vt:lpstr>
      <vt:lpstr>Population control</vt:lpstr>
      <vt:lpstr>Population control</vt:lpstr>
      <vt:lpstr>Population control</vt:lpstr>
      <vt:lpstr>Marsupials</vt:lpstr>
      <vt:lpstr>Marsupials</vt:lpstr>
      <vt:lpstr>Monotremes</vt:lpstr>
      <vt:lpstr>Monotremes</vt:lpstr>
      <vt:lpstr>Monotremes</vt:lpstr>
      <vt:lpstr>Porcupines</vt:lpstr>
      <vt:lpstr>Porcupines</vt:lpstr>
      <vt:lpstr>Porcupine facts</vt:lpstr>
      <vt:lpstr>Population control</vt:lpstr>
      <vt:lpstr>How many babies?</vt:lpstr>
      <vt:lpstr>Population control</vt:lpstr>
      <vt:lpstr>Population control</vt:lpstr>
      <vt:lpstr>Population control</vt:lpstr>
      <vt:lpstr>Population control</vt:lpstr>
      <vt:lpstr>Population control</vt:lpstr>
      <vt:lpstr>Population control</vt:lpstr>
      <vt:lpstr>It’s Our problem</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Marsupials</dc:title>
  <dc:creator>owner</dc:creator>
  <cp:lastModifiedBy>LEGION2</cp:lastModifiedBy>
  <cp:revision>3</cp:revision>
  <dcterms:created xsi:type="dcterms:W3CDTF">2013-10-15T23:45:33Z</dcterms:created>
  <dcterms:modified xsi:type="dcterms:W3CDTF">2016-01-12T14:06:07Z</dcterms:modified>
</cp:coreProperties>
</file>