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Default Extension="wav" ContentType="audio/wav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notesMasterIdLst>
    <p:notesMasterId r:id="rId12"/>
  </p:notesMasterIdLst>
  <p:handoutMasterIdLst>
    <p:handoutMasterId r:id="rId13"/>
  </p:handoutMasterIdLst>
  <p:sldIdLst>
    <p:sldId id="256" r:id="rId2"/>
    <p:sldId id="257" r:id="rId3"/>
    <p:sldId id="261" r:id="rId4"/>
    <p:sldId id="258" r:id="rId5"/>
    <p:sldId id="262" r:id="rId6"/>
    <p:sldId id="259" r:id="rId7"/>
    <p:sldId id="263" r:id="rId8"/>
    <p:sldId id="260" r:id="rId9"/>
    <p:sldId id="264" r:id="rId10"/>
    <p:sldId id="265" r:id="rId11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34575" autoAdjust="0"/>
    <p:restoredTop sz="43343" autoAdjust="0"/>
  </p:normalViewPr>
  <p:slideViewPr>
    <p:cSldViewPr>
      <p:cViewPr varScale="1">
        <p:scale>
          <a:sx n="38" d="100"/>
          <a:sy n="38" d="100"/>
        </p:scale>
        <p:origin x="-2028" y="-10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notesViewPr>
    <p:cSldViewPr>
      <p:cViewPr varScale="1">
        <p:scale>
          <a:sx n="55" d="100"/>
          <a:sy n="55" d="100"/>
        </p:scale>
        <p:origin x="-2904" y="-102"/>
      </p:cViewPr>
      <p:guideLst>
        <p:guide orient="horz" pos="2880"/>
        <p:guide pos="2160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notesMaster" Target="notesMasters/notesMaster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257031872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audio1.wav>
</file>

<file path=ppt/media/audio2.wav>
</file>

<file path=ppt/media/audio3.wav>
</file>

<file path=ppt/media/audio4.wav>
</file>

<file path=ppt/media/audio5.wav>
</file>

<file path=ppt/media/audio6.wav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0D5EAA-E045-449B-AE51-5A75EAE8DD56}" type="datetimeFigureOut">
              <a:rPr lang="en-US" smtClean="0"/>
              <a:pPr/>
              <a:t>1/11/2016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E8157378-7F40-41F9-9403-D7BAD5491CE9}" type="slidenum">
              <a:rPr lang="en-US" smtClean="0"/>
              <a:pPr/>
              <a:t>‹№›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814620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BLOOD AND BEHAVIOUR</a:t>
            </a:r>
          </a:p>
          <a:p>
            <a:r>
              <a:rPr lang="en-US" smtClean="0"/>
              <a:t>Blood  influences your behavior and character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BLOOD AND BEHAVIOUR</a:t>
            </a:r>
          </a:p>
          <a:p>
            <a:r>
              <a:rPr lang="en-US" smtClean="0"/>
              <a:t>Blood  influences your behavior and character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9948834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Thank       you</a:t>
            </a:r>
          </a:p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Thank       you</a:t>
            </a:r>
          </a:p>
          <a:p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1485703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mtClean="0"/>
              <a:t>BLOOD GROUP O</a:t>
            </a:r>
          </a:p>
          <a:p>
            <a:endParaRPr lang="en-US" smtClean="0"/>
          </a:p>
          <a:p>
            <a:r>
              <a:rPr lang="en-US" smtClean="0"/>
              <a:t>Personality ;    O:     Cannot stand people who hide the truth</a:t>
            </a:r>
          </a:p>
          <a:p>
            <a:r>
              <a:rPr lang="en-US" smtClean="0"/>
              <a:t>Behavior:       O:     Make objective clear .   Process great deal of confidence . Honest, optimistic and energetic</a:t>
            </a:r>
          </a:p>
          <a:p>
            <a:r>
              <a:rPr lang="en-US" smtClean="0"/>
              <a:t>Tolerance : O:    Strength and endurance depend on their aim . Give up easily if they find the job meaning less.</a:t>
            </a:r>
          </a:p>
          <a:p>
            <a:r>
              <a:rPr lang="en-US" smtClean="0"/>
              <a:t>Their future and past; O:   Positive about the past, this do not regret about the past . Seek financial stability for the future </a:t>
            </a:r>
          </a:p>
          <a:p>
            <a:r>
              <a:rPr lang="en-US" smtClean="0"/>
              <a:t> 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BLOOD GROUP O</a:t>
            </a:r>
          </a:p>
          <a:p>
            <a:endParaRPr lang="en-US" smtClean="0"/>
          </a:p>
          <a:p>
            <a:r>
              <a:rPr lang="en-US" smtClean="0"/>
              <a:t>Personality ;    O:     Cannot stand people who hide the truth</a:t>
            </a:r>
          </a:p>
          <a:p>
            <a:r>
              <a:rPr lang="en-US" smtClean="0"/>
              <a:t>Behavior:       O:     Make objective clear .   Process great deal of confidence . Honest, optimistic and energetic</a:t>
            </a:r>
          </a:p>
          <a:p>
            <a:r>
              <a:rPr lang="en-US" smtClean="0"/>
              <a:t>Tolerance : O:    Strength and endurance depend on their aim . Give up easily if they find the job meaning less.</a:t>
            </a:r>
          </a:p>
          <a:p>
            <a:r>
              <a:rPr lang="en-US" smtClean="0"/>
              <a:t>Their future and past; O:   Positive about the past, this do not regret about the past . Seek financial stability for the future </a:t>
            </a:r>
          </a:p>
          <a:p>
            <a:r>
              <a:rPr lang="en-US" smtClean="0"/>
              <a:t> 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mtClean="0"/>
              <a:t> BLOOD GROUP O CONTINUED</a:t>
            </a:r>
          </a:p>
          <a:p>
            <a:r>
              <a:rPr lang="en-US" smtClean="0"/>
              <a:t> How they work O:Ability to concentrate varies from time to time, depending on aim.</a:t>
            </a:r>
          </a:p>
          <a:p>
            <a:r>
              <a:rPr lang="en-US" smtClean="0"/>
              <a:t> Mostly prefer to lead. Can overlook details </a:t>
            </a:r>
          </a:p>
          <a:p>
            <a:r>
              <a:rPr lang="en-US" smtClean="0"/>
              <a:t> Emotions  O:Usually stable and clam . Sensitive towards sincerity . Give frank, direct opinions.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 BLOOD GROUP O CONTINUED</a:t>
            </a:r>
          </a:p>
          <a:p>
            <a:r>
              <a:rPr lang="en-US" smtClean="0"/>
              <a:t> How they work O:Ability to concentrate varies from time to time, depending on aim.</a:t>
            </a:r>
          </a:p>
          <a:p>
            <a:r>
              <a:rPr lang="en-US" smtClean="0"/>
              <a:t> Mostly prefer to lead. Can overlook details </a:t>
            </a:r>
          </a:p>
          <a:p>
            <a:r>
              <a:rPr lang="en-US" smtClean="0"/>
              <a:t> Emotions  O:Usually stable and clam . Sensitive towards sincerity . Give frank, direct opinions.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mtClean="0"/>
              <a:t>BLOOD GROUP A </a:t>
            </a:r>
          </a:p>
          <a:p>
            <a:endParaRPr lang="en-US" smtClean="0"/>
          </a:p>
          <a:p>
            <a:r>
              <a:rPr lang="en-US" smtClean="0"/>
              <a:t>personality A: Pessimistic and too sensitive</a:t>
            </a:r>
          </a:p>
          <a:p>
            <a:r>
              <a:rPr lang="en-US" smtClean="0"/>
              <a:t> Tolerance  A:     High tolerance for physical or repetitive work . Cannot take changes easily . Lose interest in a hobby easily.</a:t>
            </a:r>
          </a:p>
          <a:p>
            <a:r>
              <a:rPr lang="en-US" smtClean="0"/>
              <a:t>Their future  A:    Try hard to forget the past . Pessimistic about the future.</a:t>
            </a:r>
          </a:p>
          <a:p>
            <a:r>
              <a:rPr lang="en-US" smtClean="0"/>
              <a:t> About work     A:     Perfectionist Handle one thing at a time. Work a line between work and personnel affairs. Highly responsible . T ends to choose hobbies which helps them release stress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BLOOD GROUP A </a:t>
            </a:r>
          </a:p>
          <a:p>
            <a:endParaRPr lang="en-US" smtClean="0"/>
          </a:p>
          <a:p>
            <a:r>
              <a:rPr lang="en-US" smtClean="0"/>
              <a:t>personality A: Pessimistic and too sensitive</a:t>
            </a:r>
          </a:p>
          <a:p>
            <a:r>
              <a:rPr lang="en-US" smtClean="0"/>
              <a:t> Tolerance  A:     High tolerance for physical or repetitive work . Cannot take changes easily . Lose interest in a hobby easily.</a:t>
            </a:r>
          </a:p>
          <a:p>
            <a:r>
              <a:rPr lang="en-US" smtClean="0"/>
              <a:t>Their future  A:    Try hard to forget the past . Pessimistic about the future.</a:t>
            </a:r>
          </a:p>
          <a:p>
            <a:r>
              <a:rPr lang="en-US" smtClean="0"/>
              <a:t> About work     A:     Perfectionist Handle one thing at a time. Work a line between work and personnel affairs. Highly responsible . T ends to choose hobbies which helps them release stress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mtClean="0"/>
              <a:t>.</a:t>
            </a:r>
          </a:p>
          <a:p>
            <a:r>
              <a:rPr lang="en-US" smtClean="0"/>
              <a:t>BLOOD GROUP A CONTUED</a:t>
            </a:r>
          </a:p>
          <a:p>
            <a:endParaRPr lang="en-US" smtClean="0"/>
          </a:p>
          <a:p>
            <a:r>
              <a:rPr lang="en-US" smtClean="0"/>
              <a:t> Behavior  A:  Pessimistic and too sensitive. Careful about decision-making. Make things clear in black and white. Care much about social rules and standards</a:t>
            </a:r>
          </a:p>
          <a:p>
            <a:r>
              <a:rPr lang="en-US" smtClean="0"/>
              <a:t> Emotions    A:   Able to display cool outlook even though angry. Short tempered . Take longer to heal a broken heart . Sensitive to others’ opinions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.</a:t>
            </a:r>
          </a:p>
          <a:p>
            <a:r>
              <a:rPr lang="en-US" smtClean="0"/>
              <a:t>BLOOD GROUP A CONTUED</a:t>
            </a:r>
          </a:p>
          <a:p>
            <a:endParaRPr lang="en-US" smtClean="0"/>
          </a:p>
          <a:p>
            <a:r>
              <a:rPr lang="en-US" smtClean="0"/>
              <a:t> Behavior  A:  Pessimistic and too sensitive. Careful about decision-making. Make things clear in black and white. Care much about social rules and standards</a:t>
            </a:r>
          </a:p>
          <a:p>
            <a:r>
              <a:rPr lang="en-US" smtClean="0"/>
              <a:t> Emotions    A:   Able to display cool outlook even though angry. Short tempered . Take longer to heal a broken heart . Sensitive to others’ opinions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smtClean="0"/>
          </a:p>
          <a:p>
            <a:r>
              <a:rPr lang="en-US" smtClean="0"/>
              <a:t> Behavior  B:  Make decision  be flexible . Do not care about rules . Respect scientific and practical findings</a:t>
            </a:r>
          </a:p>
          <a:p>
            <a:r>
              <a:rPr lang="en-US" smtClean="0"/>
              <a:t>Tolerance  B:  Maintain the longest interest in what they do. Seem impatient . Dislike repetitious work</a:t>
            </a:r>
          </a:p>
          <a:p>
            <a:r>
              <a:rPr lang="en-US" smtClean="0"/>
              <a:t> About past  B:     Hard to forget recent affairs, but able to forget past and memories.</a:t>
            </a:r>
          </a:p>
          <a:p>
            <a:endParaRPr lang="en-US" smtClean="0"/>
          </a:p>
          <a:p>
            <a:endParaRPr lang="en-US" smtClean="0"/>
          </a:p>
          <a:p>
            <a:endParaRPr lang="en-US" smtClean="0"/>
          </a:p>
          <a:p>
            <a:r>
              <a:rPr lang="en-US" smtClean="0"/>
              <a:t>BLOOD GROUP B</a:t>
            </a:r>
          </a:p>
          <a:p>
            <a:endParaRPr lang="en-US" smtClean="0"/>
          </a:p>
          <a:p>
            <a:endParaRPr lang="en-US" smtClean="0"/>
          </a:p>
          <a:p>
            <a:r>
              <a:rPr lang="en-US" smtClean="0"/>
              <a:t>Personality  B: Cannot take orders easily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endParaRPr lang="en-US" smtClean="0"/>
          </a:p>
          <a:p>
            <a:r>
              <a:rPr lang="en-US" smtClean="0"/>
              <a:t> Behavior  B:  Make decision  be flexible . Do not care about rules . Respect scientific and practical findings</a:t>
            </a:r>
          </a:p>
          <a:p>
            <a:r>
              <a:rPr lang="en-US" smtClean="0"/>
              <a:t>Tolerance  B:  Maintain the longest interest in what they do. Seem impatient . Dislike repetitious work</a:t>
            </a:r>
          </a:p>
          <a:p>
            <a:r>
              <a:rPr lang="en-US" smtClean="0"/>
              <a:t> About past  B:     Hard to forget recent affairs, but able to forget past and memories.</a:t>
            </a:r>
          </a:p>
          <a:p>
            <a:endParaRPr lang="en-US" smtClean="0"/>
          </a:p>
          <a:p>
            <a:endParaRPr lang="en-US" smtClean="0"/>
          </a:p>
          <a:p>
            <a:endParaRPr lang="en-US" smtClean="0"/>
          </a:p>
          <a:p>
            <a:r>
              <a:rPr lang="en-US" smtClean="0"/>
              <a:t>BLOOD GROUP B</a:t>
            </a:r>
          </a:p>
          <a:p>
            <a:endParaRPr lang="en-US" smtClean="0"/>
          </a:p>
          <a:p>
            <a:endParaRPr lang="en-US" smtClean="0"/>
          </a:p>
          <a:p>
            <a:r>
              <a:rPr lang="en-US" smtClean="0"/>
              <a:t>Personality  B: Cannot take orders easily</a:t>
            </a:r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mtClean="0"/>
              <a:t>Working    B:     Creative and process new ideas . Cannot differentiate work and hobby. Cannot take orders . Do not hesitate to introduce innovative changes and are not worried about their criticisms</a:t>
            </a:r>
          </a:p>
          <a:p>
            <a:endParaRPr lang="en-US" smtClean="0"/>
          </a:p>
          <a:p>
            <a:r>
              <a:rPr lang="en-US" smtClean="0"/>
              <a:t> Emotions       B:     Expressive . Cool and objective . Although joke a lot, could actually be very shy . Change mood like weather . Cannot stop complaining when they are upset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Working    B:     Creative and process new ideas . Cannot differentiate work and hobby. Cannot take orders . Do not hesitate to introduce innovative changes and are not worried about their criticisms</a:t>
            </a:r>
          </a:p>
          <a:p>
            <a:endParaRPr lang="en-US" smtClean="0"/>
          </a:p>
          <a:p>
            <a:r>
              <a:rPr lang="en-US" smtClean="0"/>
              <a:t> Emotions       B:     Expressive . Cool and objective . Although joke a lot, could actually be very shy . Change mood like weather . Cannot stop complaining when they are upset</a:t>
            </a:r>
          </a:p>
          <a:p>
            <a:endParaRPr lang="en-US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smtClean="0"/>
          </a:p>
          <a:p>
            <a:r>
              <a:rPr lang="en-US" smtClean="0"/>
              <a:t>BLOOD TYPE AB </a:t>
            </a:r>
          </a:p>
          <a:p>
            <a:endParaRPr lang="en-US" smtClean="0"/>
          </a:p>
          <a:p>
            <a:r>
              <a:rPr lang="en-US" smtClean="0"/>
              <a:t> Personality   AB:  Romantic and sentimental</a:t>
            </a:r>
          </a:p>
          <a:p>
            <a:r>
              <a:rPr lang="en-US" smtClean="0"/>
              <a:t> Behavior   AB:       Extremely practical . Excellent in analyses. Give fair criticisms. Cannot decide when it comes to important issues.</a:t>
            </a:r>
          </a:p>
          <a:p>
            <a:r>
              <a:rPr lang="en-US" smtClean="0"/>
              <a:t> Tolerance   AB:      Try to be hardworking . Tend to be impatient.</a:t>
            </a:r>
          </a:p>
          <a:p>
            <a:r>
              <a:rPr lang="en-US" smtClean="0"/>
              <a:t>  About the past   AB:   Sentimental about the past . More concern about the immediate problems than anything else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endParaRPr lang="en-US" smtClean="0"/>
          </a:p>
          <a:p>
            <a:r>
              <a:rPr lang="en-US" smtClean="0"/>
              <a:t>BLOOD TYPE AB </a:t>
            </a:r>
          </a:p>
          <a:p>
            <a:endParaRPr lang="en-US" smtClean="0"/>
          </a:p>
          <a:p>
            <a:r>
              <a:rPr lang="en-US" smtClean="0"/>
              <a:t> Personality   AB:  Romantic and sentimental</a:t>
            </a:r>
          </a:p>
          <a:p>
            <a:r>
              <a:rPr lang="en-US" smtClean="0"/>
              <a:t> Behavior   AB:       Extremely practical . Excellent in analyses. Give fair criticisms. Cannot decide when it comes to important issues.</a:t>
            </a:r>
          </a:p>
          <a:p>
            <a:r>
              <a:rPr lang="en-US" smtClean="0"/>
              <a:t> Tolerance   AB:      Try to be hardworking . Tend to be impatient.</a:t>
            </a:r>
          </a:p>
          <a:p>
            <a:r>
              <a:rPr lang="en-US" smtClean="0"/>
              <a:t>  About the past   AB:   Sentimental about the past . More concern about the immediate problems than anything else</a:t>
            </a:r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>
          <a:xfrm>
            <a:off x="1143000" y="685800"/>
            <a:ext cx="4572000" cy="3429000"/>
          </a:xfrm>
        </p:spPr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smtClean="0"/>
              <a:t> Emotions AB   Usually cool and steady, but can get upset with an immediate, unsolved problem . Can get moody easily</a:t>
            </a:r>
          </a:p>
          <a:p>
            <a:r>
              <a:rPr lang="en-US" smtClean="0"/>
              <a:t> About working  AB:   Able to handle a wide scope of jobs . Value hard work. Quick understanding Not highly responsible and unable to follow-up on a project until its completion . Tend to be artistic in approach.</a:t>
            </a:r>
          </a:p>
          <a:p>
            <a:endParaRPr lang="en-US" dirty="0" smtClean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r>
              <a:rPr lang="en-US" smtClean="0"/>
              <a:t> Emotions AB   Usually cool and steady, but can get upset with an immediate, unsolved problem . Can get moody easily</a:t>
            </a:r>
          </a:p>
          <a:p>
            <a:r>
              <a:rPr lang="en-US" smtClean="0"/>
              <a:t> About working  AB:   Able to handle a wide scope of jobs . Value hard work. Quick understanding Not highly responsible and unable to follow-up on a project until its completion . Tend to be artistic in approach.</a:t>
            </a:r>
          </a:p>
          <a:p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2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4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7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slideMaster" Target="../slideMasters/slideMaster1.xml"/><Relationship Id="rId1" Type="http://schemas.openxmlformats.org/officeDocument/2006/relationships/audio" Target="../media/audio1.wav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286000" y="3124200"/>
            <a:ext cx="6172200" cy="1894362"/>
          </a:xfrm>
        </p:spPr>
        <p:txBody>
          <a:bodyPr/>
          <a:lstStyle>
            <a:lvl1pPr>
              <a:defRPr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286000" y="5003322"/>
            <a:ext cx="6172200" cy="1371600"/>
          </a:xfrm>
        </p:spPr>
        <p:txBody>
          <a:bodyPr/>
          <a:lstStyle>
            <a:lvl1pPr marL="0" indent="0" algn="l">
              <a:buNone/>
              <a:defRPr sz="1800" b="1">
                <a:solidFill>
                  <a:schemeClr val="tx2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4621" y="1174097"/>
            <a:ext cx="2286000" cy="381000"/>
          </a:xfrm>
        </p:spPr>
        <p:txBody>
          <a:bodyPr/>
          <a:lstStyle/>
          <a:p>
            <a:fld id="{9C8A4AF1-9CA9-4F9C-9C99-B9A1E089DA6B}" type="datetime1">
              <a:rPr lang="en-US" smtClean="0"/>
              <a:t>1/11/2016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269" y="4181669"/>
            <a:ext cx="3657600" cy="384048"/>
          </a:xfrm>
        </p:spPr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4" name="Rectangle 13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9" name="Rectangle 18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Straight Connector 17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2" name="Straight Connector 21"/>
          <p:cNvSpPr>
            <a:spLocks noChangeShapeType="1"/>
          </p:cNvSpPr>
          <p:nvPr/>
        </p:nvSpPr>
        <p:spPr bwMode="auto">
          <a:xfrm>
            <a:off x="9113856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7" name="Rectangle 26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309632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4" name="Oval 23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Oval 25"/>
          <p:cNvSpPr/>
          <p:nvPr/>
        </p:nvSpPr>
        <p:spPr bwMode="auto">
          <a:xfrm>
            <a:off x="1664208" y="5788152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5" name="Oval 24"/>
          <p:cNvSpPr/>
          <p:nvPr/>
        </p:nvSpPr>
        <p:spPr>
          <a:xfrm>
            <a:off x="1905000" y="4495800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 bwMode="auto">
          <a:xfrm>
            <a:off x="1325544" y="4928702"/>
            <a:ext cx="609600" cy="517524"/>
          </a:xfrm>
        </p:spPr>
        <p:txBody>
          <a:bodyPr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93B09-07DE-4BF3-B76B-8C6C63A5512A}" type="datetime1">
              <a:rPr lang="en-US" smtClean="0"/>
              <a:t>1/11/2016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40"/>
            <a:ext cx="1676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9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F03511B-3233-42AD-AFBD-A60F361FA5C2}" type="datetime1">
              <a:rPr lang="en-US" smtClean="0"/>
              <a:t>1/11/2016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7467600" cy="4873752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CA3C3C62-6384-4F31-BB3F-707EBE669962}" type="datetime1">
              <a:rPr lang="en-US" smtClean="0"/>
              <a:t>1/11/2016</a:t>
            </a:fld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10" name="Footer Placeholder 9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86000" y="2895600"/>
            <a:ext cx="6172200" cy="2053590"/>
          </a:xfrm>
        </p:spPr>
        <p:txBody>
          <a:bodyPr/>
          <a:lstStyle>
            <a:lvl1pPr algn="l">
              <a:buNone/>
              <a:defRPr sz="3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286000" y="5010150"/>
            <a:ext cx="6172200" cy="1371600"/>
          </a:xfrm>
        </p:spPr>
        <p:txBody>
          <a:bodyPr anchor="t"/>
          <a:lstStyle>
            <a:lvl1pPr marL="0" indent="0">
              <a:buNone/>
              <a:defRPr sz="1800" b="1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 bwMode="auto">
          <a:xfrm rot="5400000">
            <a:off x="7763256" y="1170432"/>
            <a:ext cx="2286000" cy="381000"/>
          </a:xfrm>
        </p:spPr>
        <p:txBody>
          <a:bodyPr/>
          <a:lstStyle/>
          <a:p>
            <a:fld id="{2ED32285-B5A3-454D-861F-F838C91F2D76}" type="datetime1">
              <a:rPr lang="en-US" smtClean="0"/>
              <a:t>1/11/2016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 bwMode="auto">
          <a:xfrm rot="5400000">
            <a:off x="7077456" y="4178808"/>
            <a:ext cx="3657600" cy="384048"/>
          </a:xfrm>
        </p:spPr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9" name="Rectangle 8"/>
          <p:cNvSpPr/>
          <p:nvPr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276336" y="0"/>
            <a:ext cx="104664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990600" y="0"/>
            <a:ext cx="181872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1141320" y="0"/>
            <a:ext cx="230280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106344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Straight Connector 13"/>
          <p:cNvSpPr>
            <a:spLocks noChangeShapeType="1"/>
          </p:cNvSpPr>
          <p:nvPr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5" name="Straight Connector 14"/>
          <p:cNvSpPr>
            <a:spLocks noChangeShapeType="1"/>
          </p:cNvSpPr>
          <p:nvPr/>
        </p:nvSpPr>
        <p:spPr bwMode="auto">
          <a:xfrm>
            <a:off x="854112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172664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7" name="Straight Connector 16"/>
          <p:cNvSpPr>
            <a:spLocks noChangeShapeType="1"/>
          </p:cNvSpPr>
          <p:nvPr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8" name="Rectangle 17"/>
          <p:cNvSpPr/>
          <p:nvPr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9" name="Oval 18"/>
          <p:cNvSpPr/>
          <p:nvPr/>
        </p:nvSpPr>
        <p:spPr bwMode="auto">
          <a:xfrm>
            <a:off x="609600" y="3429000"/>
            <a:ext cx="1295400" cy="129540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0" name="Oval 19"/>
          <p:cNvSpPr/>
          <p:nvPr/>
        </p:nvSpPr>
        <p:spPr bwMode="auto">
          <a:xfrm>
            <a:off x="1324704" y="4866752"/>
            <a:ext cx="641424" cy="641424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1" name="Oval 20"/>
          <p:cNvSpPr/>
          <p:nvPr/>
        </p:nvSpPr>
        <p:spPr bwMode="auto">
          <a:xfrm>
            <a:off x="1091080" y="5500632"/>
            <a:ext cx="137160" cy="13716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2" name="Oval 21"/>
          <p:cNvSpPr/>
          <p:nvPr/>
        </p:nvSpPr>
        <p:spPr bwMode="auto">
          <a:xfrm>
            <a:off x="1664208" y="5791200"/>
            <a:ext cx="274320" cy="274320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Oval 22"/>
          <p:cNvSpPr/>
          <p:nvPr/>
        </p:nvSpPr>
        <p:spPr bwMode="auto">
          <a:xfrm>
            <a:off x="1879040" y="4479888"/>
            <a:ext cx="365760" cy="36576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6" name="Straight Connector 25"/>
          <p:cNvSpPr>
            <a:spLocks noChangeShapeType="1"/>
          </p:cNvSpPr>
          <p:nvPr/>
        </p:nvSpPr>
        <p:spPr bwMode="auto">
          <a:xfrm>
            <a:off x="9097944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 bwMode="auto">
          <a:xfrm>
            <a:off x="1340616" y="4928702"/>
            <a:ext cx="609600" cy="517524"/>
          </a:xfrm>
        </p:spPr>
        <p:txBody>
          <a:bodyPr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49A8A05-5EBD-4E31-ABF7-3156900F0F6C}" type="datetime1">
              <a:rPr lang="en-US" smtClean="0"/>
              <a:t>1/11/2016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457200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270248" y="1600200"/>
            <a:ext cx="36576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 anchor="b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777D4FD-B4DB-4576-A2FA-9DA62691C367}" type="datetime1">
              <a:rPr lang="en-US" smtClean="0"/>
              <a:t>1/11/2016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2" name="Text Placeholder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4" name="Text Placeholder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6" name="Date Placeholder 5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7841C071-8F8B-4773-8D73-C04DC73CFD92}" type="datetime1">
              <a:rPr lang="en-US" smtClean="0"/>
              <a:t>1/11/2016</a:t>
            </a:fld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7F004-E854-4516-BF86-4EEEBEEE5C08}" type="datetime1">
              <a:rPr lang="en-US" smtClean="0"/>
              <a:t>1/11/2016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71851" y="3200400"/>
            <a:ext cx="6309360" cy="457200"/>
          </a:xfrm>
        </p:spPr>
        <p:txBody>
          <a:bodyPr anchor="b"/>
          <a:lstStyle>
            <a:lvl1pPr algn="l">
              <a:buNone/>
              <a:defRPr sz="2000" b="1" cap="sm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12280" y="274320"/>
            <a:ext cx="1527048" cy="4983480"/>
          </a:xfrm>
        </p:spPr>
        <p:txBody>
          <a:bodyPr/>
          <a:lstStyle>
            <a:lvl1pPr marL="0" indent="0">
              <a:spcBef>
                <a:spcPts val="400"/>
              </a:spcBef>
              <a:spcAft>
                <a:spcPts val="1000"/>
              </a:spcAft>
              <a:buNone/>
              <a:defRPr sz="12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Straight Connector 7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Rectangle 11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3" name="Straight Connector 12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4" name="Oval 13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18" name="Content Placeholder 17"/>
          <p:cNvSpPr>
            <a:spLocks noGrp="1"/>
          </p:cNvSpPr>
          <p:nvPr>
            <p:ph sz="quarter" idx="1"/>
          </p:nvPr>
        </p:nvSpPr>
        <p:spPr>
          <a:xfrm>
            <a:off x="304800" y="274320"/>
            <a:ext cx="5638800" cy="6327648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21" name="Date Placeholder 20"/>
          <p:cNvSpPr>
            <a:spLocks noGrp="1"/>
          </p:cNvSpPr>
          <p:nvPr>
            <p:ph type="dt" sz="half" idx="14"/>
          </p:nvPr>
        </p:nvSpPr>
        <p:spPr/>
        <p:txBody>
          <a:bodyPr rtlCol="0"/>
          <a:lstStyle/>
          <a:p>
            <a:fld id="{56FBDD0E-D98D-41F5-909C-19C53810056B}" type="datetime1">
              <a:rPr lang="en-US" smtClean="0"/>
              <a:t>1/11/2016</a:t>
            </a:fld>
            <a:endParaRPr lang="en-US"/>
          </a:p>
        </p:txBody>
      </p:sp>
      <p:sp>
        <p:nvSpPr>
          <p:cNvPr id="22" name="Slide Number Placeholder 21"/>
          <p:cNvSpPr>
            <a:spLocks noGrp="1"/>
          </p:cNvSpPr>
          <p:nvPr>
            <p:ph type="sldNum" sz="quarter" idx="15"/>
          </p:nvPr>
        </p:nvSpPr>
        <p:spPr/>
        <p:txBody>
          <a:bodyPr rtlCol="0"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23" name="Footer Placeholder 22"/>
          <p:cNvSpPr>
            <a:spLocks noGrp="1"/>
          </p:cNvSpPr>
          <p:nvPr>
            <p:ph type="ftr" sz="quarter" idx="16"/>
          </p:nvPr>
        </p:nvSpPr>
        <p:spPr/>
        <p:txBody>
          <a:bodyPr rtlCol="0"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3" name="Oval 12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 rot="5400000">
            <a:off x="3350133" y="3200400"/>
            <a:ext cx="6309360" cy="457200"/>
          </a:xfrm>
        </p:spPr>
        <p:txBody>
          <a:bodyPr anchor="b"/>
          <a:lstStyle>
            <a:lvl1pPr algn="l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0" y="0"/>
            <a:ext cx="6172200" cy="6858000"/>
          </a:xfrm>
          <a:solidFill>
            <a:schemeClr val="bg2"/>
          </a:solidFill>
          <a:ln w="1270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/>
          <a:lstStyle>
            <a:lvl1pPr marL="0" indent="0">
              <a:buNone/>
              <a:defRPr sz="3200"/>
            </a:lvl1pPr>
          </a:lstStyle>
          <a:p>
            <a:pPr algn="ctr" eaLnBrk="1" latinLnBrk="0" hangingPunct="1">
              <a:buFontTx/>
              <a:buNone/>
            </a:pPr>
            <a:r>
              <a:rPr kumimoji="0" lang="en-US" smtClean="0"/>
              <a:t>Click icon to add picture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65799" y="264795"/>
            <a:ext cx="1524000" cy="4956048"/>
          </a:xfrm>
        </p:spPr>
        <p:txBody>
          <a:bodyPr rot="0" spcFirstLastPara="0" vertOverflow="overflow" horzOverflow="overflow" vert="horz" wrap="square" lIns="91440" tIns="45720" rIns="91440" bIns="45720" numCol="1" spcCol="274320" rtlCol="0" fromWordArt="0" anchor="t" anchorCtr="0" forceAA="0" compatLnSpc="1">
            <a:normAutofit/>
          </a:bodyPr>
          <a:lstStyle>
            <a:lvl1pPr marL="0" indent="0">
              <a:spcBef>
                <a:spcPts val="100"/>
              </a:spcBef>
              <a:spcAft>
                <a:spcPts val="400"/>
              </a:spcAft>
              <a:buFontTx/>
              <a:buNone/>
              <a:defRPr sz="12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0" name="Straight Connector 9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tx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1" name="Rectangle 10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Straight Connector 11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9" name="Straight Connector 18"/>
          <p:cNvSpPr>
            <a:spLocks noChangeShapeType="1"/>
          </p:cNvSpPr>
          <p:nvPr/>
        </p:nvSpPr>
        <p:spPr bwMode="auto">
          <a:xfrm>
            <a:off x="62484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0" name="Straight Connector 19"/>
          <p:cNvSpPr>
            <a:spLocks noChangeShapeType="1"/>
          </p:cNvSpPr>
          <p:nvPr/>
        </p:nvSpPr>
        <p:spPr bwMode="auto">
          <a:xfrm>
            <a:off x="6192296" y="0"/>
            <a:ext cx="0" cy="6858000"/>
          </a:xfrm>
          <a:prstGeom prst="line">
            <a:avLst/>
          </a:prstGeom>
          <a:noFill/>
          <a:ln w="1270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17" name="Date Placeholder 16"/>
          <p:cNvSpPr>
            <a:spLocks noGrp="1"/>
          </p:cNvSpPr>
          <p:nvPr>
            <p:ph type="dt" sz="half" idx="10"/>
          </p:nvPr>
        </p:nvSpPr>
        <p:spPr/>
        <p:txBody>
          <a:bodyPr rtlCol="0"/>
          <a:lstStyle/>
          <a:p>
            <a:fld id="{DCDBDC12-C21B-4DB6-95A3-49CF673BFE8B}" type="datetime1">
              <a:rPr lang="en-US" smtClean="0"/>
              <a:t>1/11/2016</a:t>
            </a:fld>
            <a:endParaRPr lang="en-US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11"/>
          </p:nvPr>
        </p:nvSpPr>
        <p:spPr/>
        <p:txBody>
          <a:bodyPr rtlCol="0"/>
          <a:lstStyle/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  <p:sp>
        <p:nvSpPr>
          <p:cNvPr id="21" name="Footer Placeholder 20"/>
          <p:cNvSpPr>
            <a:spLocks noGrp="1"/>
          </p:cNvSpPr>
          <p:nvPr>
            <p:ph type="ftr" sz="quarter" idx="12"/>
          </p:nvPr>
        </p:nvSpPr>
        <p:spPr/>
        <p:txBody>
          <a:bodyPr rtlCol="0"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1" name="explode.wav"/>
      </p:stSnd>
    </p:sndAc>
  </p:transition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audio" Target="../media/audio1.wav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Straight Connector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 dirty="0"/>
          </a:p>
        </p:txBody>
      </p:sp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873752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 rot="5400000">
            <a:off x="7589520" y="1081851"/>
            <a:ext cx="2011680" cy="384048"/>
          </a:xfrm>
          <a:prstGeom prst="rect">
            <a:avLst/>
          </a:prstGeom>
        </p:spPr>
        <p:txBody>
          <a:bodyPr vert="horz" anchor="ctr" anchorCtr="0"/>
          <a:lstStyle>
            <a:lvl1pPr algn="r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fld id="{692BD17F-7A00-44DC-A775-B7E48B4702BE}" type="datetime1">
              <a:rPr lang="en-US" smtClean="0"/>
              <a:t>1/11/2016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 rot="5400000">
            <a:off x="6990187" y="3737240"/>
            <a:ext cx="3200400" cy="365760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200">
                <a:solidFill>
                  <a:schemeClr val="tx2"/>
                </a:solidFill>
              </a:defRPr>
            </a:lvl1pPr>
          </a:lstStyle>
          <a:p>
            <a:r>
              <a:rPr lang="en-US" smtClean="0"/>
              <a:t>www.sliderbase.com</a:t>
            </a:r>
            <a:endParaRPr lang="en-US"/>
          </a:p>
        </p:txBody>
      </p:sp>
      <p:sp>
        <p:nvSpPr>
          <p:cNvPr id="7" name="Straight Connector 6"/>
          <p:cNvSpPr>
            <a:spLocks noChangeShapeType="1"/>
          </p:cNvSpPr>
          <p:nvPr/>
        </p:nvSpPr>
        <p:spPr bwMode="auto">
          <a:xfrm>
            <a:off x="76200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0" name="Rectangle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Straight Connector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Oval 11"/>
          <p:cNvSpPr/>
          <p:nvPr/>
        </p:nvSpPr>
        <p:spPr>
          <a:xfrm>
            <a:off x="8156448" y="5715000"/>
            <a:ext cx="548640" cy="548640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 dirty="0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8129016" y="5734050"/>
            <a:ext cx="609600" cy="521208"/>
          </a:xfrm>
          <a:prstGeom prst="rect">
            <a:avLst/>
          </a:prstGeom>
        </p:spPr>
        <p:txBody>
          <a:bodyPr vert="horz" anchor="ctr"/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FAD89F83-4BA4-4246-B92C-3F8052382128}" type="slidenum">
              <a:rPr lang="en-US" smtClean="0"/>
              <a:pPr/>
              <a:t>‹№›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ransition spd="slow">
    <p:diamond/>
    <p:sndAc>
      <p:stSnd>
        <p:snd r:embed="rId13" name="explode.wav"/>
      </p:stSnd>
    </p:sndAc>
  </p:transition>
  <p:timing>
    <p:tnLst>
      <p:par>
        <p:cTn id="1" dur="indefinite" restart="never" nodeType="tmRoot"/>
      </p:par>
    </p:tnLst>
  </p:timing>
  <p:hf sldNum="0" hdr="0" dt="0"/>
  <p:txStyles>
    <p:titleStyle>
      <a:lvl1pPr algn="l" rtl="0" eaLnBrk="1" latinLnBrk="0" hangingPunct="1">
        <a:spcBef>
          <a:spcPct val="0"/>
        </a:spcBef>
        <a:buNone/>
        <a:defRPr kumimoji="0" sz="3000" b="0" kern="1200" cap="small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ts val="600"/>
        </a:spcBef>
        <a:buClr>
          <a:schemeClr val="accent1"/>
        </a:buClr>
        <a:buSzPct val="70000"/>
        <a:buFont typeface="Wingdings"/>
        <a:buChar char="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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182880" algn="l" rtl="0" eaLnBrk="1" latinLnBrk="0" hangingPunct="1">
        <a:spcBef>
          <a:spcPct val="20000"/>
        </a:spcBef>
        <a:buClr>
          <a:schemeClr val="accent2">
            <a:tint val="60000"/>
          </a:schemeClr>
        </a:buClr>
        <a:buSzPct val="68000"/>
        <a:buFont typeface="Wingdings 2"/>
        <a:buChar char="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0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audio" Target="../media/audio6.wav"/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audio" Target="../media/audio2.wav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audio" Target="../media/audio3.wav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audio" Target="../media/audio4.wav"/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audio" Target="../media/audio1.wav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7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audio" Target="../media/audio5.wav"/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BLOOD AND BEHAVIOUR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smtClean="0">
                <a:latin typeface="Comic Sans MS" pitchFamily="66" charset="0"/>
              </a:rPr>
              <a:t>Blood  </a:t>
            </a:r>
            <a:r>
              <a:rPr lang="en-US" dirty="0" smtClean="0">
                <a:latin typeface="Comic Sans MS" pitchFamily="66" charset="0"/>
              </a:rPr>
              <a:t>influences your behavior and character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bomb.wav"/>
      </p:stSnd>
    </p:sndAc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Picture 3" descr="Thank-You-Kids-.jpg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381000" y="1447800"/>
            <a:ext cx="8153400" cy="4001438"/>
          </a:xfrm>
          <a:prstGeom prst="rect">
            <a:avLst/>
          </a:prstGeom>
        </p:spPr>
        <p:style>
          <a:lnRef idx="2">
            <a:schemeClr val="accent4">
              <a:shade val="50000"/>
            </a:schemeClr>
          </a:lnRef>
          <a:fillRef idx="1">
            <a:schemeClr val="accent4"/>
          </a:fillRef>
          <a:effectRef idx="0">
            <a:schemeClr val="accent4"/>
          </a:effectRef>
          <a:fontRef idx="minor">
            <a:schemeClr val="lt1"/>
          </a:fontRef>
        </p:style>
      </p:pic>
      <p:sp>
        <p:nvSpPr>
          <p:cNvPr id="5" name="Rectangle 4"/>
          <p:cNvSpPr/>
          <p:nvPr/>
        </p:nvSpPr>
        <p:spPr>
          <a:xfrm>
            <a:off x="914400" y="533400"/>
            <a:ext cx="59436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5400" dirty="0" smtClean="0"/>
              <a:t>Thank       you</a:t>
            </a:r>
            <a:endParaRPr lang="en-US" sz="5400" dirty="0"/>
          </a:p>
        </p:txBody>
      </p:sp>
      <p:sp>
        <p:nvSpPr>
          <p:cNvPr id="6" name="Explosion 1 5"/>
          <p:cNvSpPr/>
          <p:nvPr/>
        </p:nvSpPr>
        <p:spPr>
          <a:xfrm>
            <a:off x="7391400" y="3505200"/>
            <a:ext cx="914400" cy="914400"/>
          </a:xfrm>
          <a:prstGeom prst="irregularSeal1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7" name="Explosion 1 6"/>
          <p:cNvSpPr/>
          <p:nvPr/>
        </p:nvSpPr>
        <p:spPr>
          <a:xfrm>
            <a:off x="609600" y="5105400"/>
            <a:ext cx="914400" cy="914400"/>
          </a:xfrm>
          <a:prstGeom prst="irregularSeal1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applause.wav"/>
      </p:stSnd>
    </p:sndAc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1066802" y="533401"/>
            <a:ext cx="6781799" cy="160043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4400" b="1" dirty="0" smtClean="0">
                <a:latin typeface="Comic Sans MS" pitchFamily="66" charset="0"/>
              </a:rPr>
              <a:t>BLOOD GROUP O</a:t>
            </a:r>
          </a:p>
          <a:p>
            <a:endParaRPr lang="en-US" b="1" dirty="0" smtClean="0">
              <a:latin typeface="Comic Sans MS" pitchFamily="66" charset="0"/>
            </a:endParaRPr>
          </a:p>
          <a:p>
            <a:r>
              <a:rPr lang="en-US" b="1" dirty="0" smtClean="0">
                <a:latin typeface="Comic Sans MS" pitchFamily="66" charset="0"/>
              </a:rPr>
              <a:t>Personality ;    O</a:t>
            </a:r>
            <a:r>
              <a:rPr lang="en-US" b="1" dirty="0">
                <a:latin typeface="Comic Sans MS" pitchFamily="66" charset="0"/>
              </a:rPr>
              <a:t>:</a:t>
            </a:r>
            <a:r>
              <a:rPr lang="en-US" dirty="0">
                <a:latin typeface="Comic Sans MS" pitchFamily="66" charset="0"/>
              </a:rPr>
              <a:t> </a:t>
            </a:r>
            <a:r>
              <a:rPr lang="en-US" dirty="0" smtClean="0">
                <a:latin typeface="Comic Sans MS" pitchFamily="66" charset="0"/>
              </a:rPr>
              <a:t>    Cannot </a:t>
            </a:r>
            <a:r>
              <a:rPr lang="en-US" dirty="0">
                <a:latin typeface="Comic Sans MS" pitchFamily="66" charset="0"/>
              </a:rPr>
              <a:t>stand people who hide the truth</a:t>
            </a:r>
          </a:p>
        </p:txBody>
      </p:sp>
      <p:sp>
        <p:nvSpPr>
          <p:cNvPr id="3" name="Rectangle 2"/>
          <p:cNvSpPr/>
          <p:nvPr/>
        </p:nvSpPr>
        <p:spPr>
          <a:xfrm>
            <a:off x="1066800" y="2362200"/>
            <a:ext cx="60960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>
                <a:latin typeface="Comic Sans MS" pitchFamily="66" charset="0"/>
              </a:rPr>
              <a:t>Behavior</a:t>
            </a:r>
            <a:r>
              <a:rPr lang="en-US" b="1" dirty="0" smtClean="0">
                <a:latin typeface="Comic Sans MS" pitchFamily="66" charset="0"/>
              </a:rPr>
              <a:t>:       O</a:t>
            </a:r>
            <a:r>
              <a:rPr lang="en-US" dirty="0" smtClean="0">
                <a:latin typeface="Comic Sans MS" pitchFamily="66" charset="0"/>
              </a:rPr>
              <a:t>:     Make </a:t>
            </a:r>
            <a:r>
              <a:rPr lang="en-US" dirty="0">
                <a:latin typeface="Comic Sans MS" pitchFamily="66" charset="0"/>
              </a:rPr>
              <a:t>objective </a:t>
            </a:r>
            <a:r>
              <a:rPr lang="en-US" dirty="0" smtClean="0">
                <a:latin typeface="Comic Sans MS" pitchFamily="66" charset="0"/>
              </a:rPr>
              <a:t>clear .   Process </a:t>
            </a:r>
            <a:r>
              <a:rPr lang="en-US" dirty="0">
                <a:latin typeface="Comic Sans MS" pitchFamily="66" charset="0"/>
              </a:rPr>
              <a:t>great deal of </a:t>
            </a:r>
            <a:r>
              <a:rPr lang="en-US" dirty="0" smtClean="0">
                <a:latin typeface="Comic Sans MS" pitchFamily="66" charset="0"/>
              </a:rPr>
              <a:t>confidence . Honest</a:t>
            </a:r>
            <a:r>
              <a:rPr lang="en-US" dirty="0">
                <a:latin typeface="Comic Sans MS" pitchFamily="66" charset="0"/>
              </a:rPr>
              <a:t>, optimistic and energetic</a:t>
            </a:r>
          </a:p>
        </p:txBody>
      </p:sp>
      <p:sp>
        <p:nvSpPr>
          <p:cNvPr id="4" name="Rectangle 3"/>
          <p:cNvSpPr/>
          <p:nvPr/>
        </p:nvSpPr>
        <p:spPr>
          <a:xfrm>
            <a:off x="1219200" y="3980260"/>
            <a:ext cx="56388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Tolerance : O:</a:t>
            </a:r>
            <a:r>
              <a:rPr lang="en-US" dirty="0" smtClean="0">
                <a:latin typeface="Comic Sans MS" pitchFamily="66" charset="0"/>
              </a:rPr>
              <a:t>    Strength </a:t>
            </a:r>
            <a:r>
              <a:rPr lang="en-US" dirty="0">
                <a:latin typeface="Comic Sans MS" pitchFamily="66" charset="0"/>
              </a:rPr>
              <a:t>and endurance depend on their </a:t>
            </a:r>
            <a:r>
              <a:rPr lang="en-US" dirty="0" smtClean="0">
                <a:latin typeface="Comic Sans MS" pitchFamily="66" charset="0"/>
              </a:rPr>
              <a:t>aim . Give </a:t>
            </a:r>
            <a:r>
              <a:rPr lang="en-US" dirty="0">
                <a:latin typeface="Comic Sans MS" pitchFamily="66" charset="0"/>
              </a:rPr>
              <a:t>up easily if they find the job meaning less</a:t>
            </a:r>
            <a:r>
              <a:rPr lang="en-US" b="1" dirty="0">
                <a:latin typeface="Comic Sans MS" pitchFamily="66" charset="0"/>
              </a:rPr>
              <a:t>.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371600" y="5334000"/>
            <a:ext cx="57150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Their </a:t>
            </a:r>
            <a:r>
              <a:rPr lang="en-US" b="1" dirty="0">
                <a:latin typeface="Comic Sans MS" pitchFamily="66" charset="0"/>
              </a:rPr>
              <a:t>future and </a:t>
            </a:r>
            <a:r>
              <a:rPr lang="en-US" b="1" dirty="0" smtClean="0">
                <a:latin typeface="Comic Sans MS" pitchFamily="66" charset="0"/>
              </a:rPr>
              <a:t>past; O</a:t>
            </a:r>
            <a:r>
              <a:rPr lang="en-US" dirty="0" smtClean="0">
                <a:latin typeface="Comic Sans MS" pitchFamily="66" charset="0"/>
              </a:rPr>
              <a:t>:   Positive </a:t>
            </a:r>
            <a:r>
              <a:rPr lang="en-US" dirty="0">
                <a:latin typeface="Comic Sans MS" pitchFamily="66" charset="0"/>
              </a:rPr>
              <a:t>about the past, this do not regret about the </a:t>
            </a:r>
            <a:r>
              <a:rPr lang="en-US" dirty="0" smtClean="0">
                <a:latin typeface="Comic Sans MS" pitchFamily="66" charset="0"/>
              </a:rPr>
              <a:t>past . Seek </a:t>
            </a:r>
            <a:r>
              <a:rPr lang="en-US" dirty="0">
                <a:latin typeface="Comic Sans MS" pitchFamily="66" charset="0"/>
              </a:rPr>
              <a:t>financial stability for the </a:t>
            </a:r>
            <a:r>
              <a:rPr lang="en-US" dirty="0" smtClean="0">
                <a:latin typeface="Comic Sans MS" pitchFamily="66" charset="0"/>
              </a:rPr>
              <a:t>future 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5121" name="Rectangle 1"/>
          <p:cNvSpPr>
            <a:spLocks noChangeArrowheads="1"/>
          </p:cNvSpPr>
          <p:nvPr/>
        </p:nvSpPr>
        <p:spPr bwMode="auto">
          <a:xfrm>
            <a:off x="990600" y="4191000"/>
            <a:ext cx="5715000" cy="36933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0" fontAlgn="t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0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Comic Sans MS" pitchFamily="66" charset="0"/>
                <a:cs typeface="Arial" pitchFamily="34" charset="0"/>
              </a:rPr>
              <a:t> </a:t>
            </a:r>
          </a:p>
        </p:txBody>
      </p:sp>
      <p:sp>
        <p:nvSpPr>
          <p:cNvPr id="7" name="Місце для нижнього колонтитула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explode.wav"/>
      </p:stSnd>
    </p:sndAc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1371600" y="228600"/>
            <a:ext cx="5715000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 </a:t>
            </a:r>
            <a:r>
              <a:rPr lang="en-US" sz="2400" b="1" dirty="0" smtClean="0">
                <a:latin typeface="Comic Sans MS" pitchFamily="66" charset="0"/>
              </a:rPr>
              <a:t>BLOOD GROUP O CONTINUED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5121" name="Rectangle 1"/>
          <p:cNvSpPr>
            <a:spLocks noChangeArrowheads="1"/>
          </p:cNvSpPr>
          <p:nvPr/>
        </p:nvSpPr>
        <p:spPr bwMode="auto">
          <a:xfrm>
            <a:off x="838200" y="2590800"/>
            <a:ext cx="5715000" cy="92333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t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b="1" i="0" u="none" strike="noStrike" cap="none" normalizeH="0" baseline="0" dirty="0" smtClean="0">
                <a:ln>
                  <a:noFill/>
                </a:ln>
                <a:solidFill>
                  <a:srgbClr val="365F91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 </a:t>
            </a:r>
            <a:r>
              <a:rPr kumimoji="0" lang="en-US" b="1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How they work O:Ab</a:t>
            </a:r>
            <a:r>
              <a:rPr kumimoji="0" lang="en-US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ility to concentrate varies from time to time, depending on aim.</a:t>
            </a:r>
            <a:endParaRPr kumimoji="0" lang="en-US" i="0" u="none" strike="noStrike" cap="none" normalizeH="0" baseline="0" dirty="0" smtClean="0">
              <a:ln>
                <a:noFill/>
              </a:ln>
              <a:solidFill>
                <a:schemeClr val="tx2"/>
              </a:solidFill>
              <a:effectLst/>
              <a:latin typeface="Comic Sans MS" pitchFamily="66" charset="0"/>
              <a:cs typeface="Arial" pitchFamily="34" charset="0"/>
            </a:endParaRPr>
          </a:p>
          <a:p>
            <a:pPr marL="0" marR="0" lvl="0" indent="0" algn="l" defTabSz="914400" rtl="0" eaLnBrk="0" fontAlgn="t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 Mostly prefer to lead. Can overlook details</a:t>
            </a:r>
            <a:r>
              <a:rPr kumimoji="0" lang="en-US" i="0" u="none" strike="noStrike" cap="none" normalizeH="0" baseline="0" dirty="0" smtClean="0">
                <a:ln>
                  <a:noFill/>
                </a:ln>
                <a:solidFill>
                  <a:schemeClr val="tx2"/>
                </a:solidFill>
                <a:effectLst/>
                <a:latin typeface="Comic Sans MS" pitchFamily="66" charset="0"/>
                <a:cs typeface="Arial" pitchFamily="34" charset="0"/>
              </a:rPr>
              <a:t> </a:t>
            </a:r>
          </a:p>
        </p:txBody>
      </p:sp>
      <p:sp>
        <p:nvSpPr>
          <p:cNvPr id="7" name="Rectangle 6"/>
          <p:cNvSpPr/>
          <p:nvPr/>
        </p:nvSpPr>
        <p:spPr>
          <a:xfrm>
            <a:off x="685800" y="4952999"/>
            <a:ext cx="61722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 Emotions  O:</a:t>
            </a:r>
            <a:r>
              <a:rPr lang="en-US" dirty="0" smtClean="0">
                <a:latin typeface="Comic Sans MS" pitchFamily="66" charset="0"/>
              </a:rPr>
              <a:t>Usually stable and clam . Sensitive towards sincerity . Give frank, direct opinions</a:t>
            </a:r>
            <a:r>
              <a:rPr lang="en-US" b="1" dirty="0" smtClean="0">
                <a:latin typeface="Comic Sans MS" pitchFamily="66" charset="0"/>
              </a:rPr>
              <a:t>.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explode.wav"/>
      </p:stSnd>
    </p:sndAc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90602" y="808672"/>
            <a:ext cx="5943599" cy="11387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3200" b="1" dirty="0" smtClean="0"/>
              <a:t>BLOOD GROUP A </a:t>
            </a:r>
          </a:p>
          <a:p>
            <a:endParaRPr lang="en-US" b="1" dirty="0" smtClean="0"/>
          </a:p>
          <a:p>
            <a:r>
              <a:rPr lang="en-US" b="1" dirty="0" smtClean="0">
                <a:latin typeface="Comic Sans MS" pitchFamily="66" charset="0"/>
              </a:rPr>
              <a:t>personality A</a:t>
            </a:r>
            <a:r>
              <a:rPr lang="en-US" b="1" dirty="0">
                <a:latin typeface="Comic Sans MS" pitchFamily="66" charset="0"/>
              </a:rPr>
              <a:t>: </a:t>
            </a:r>
            <a:r>
              <a:rPr lang="en-US" dirty="0">
                <a:latin typeface="Comic Sans MS" pitchFamily="66" charset="0"/>
              </a:rPr>
              <a:t>Pessimistic and too sensitive</a:t>
            </a:r>
          </a:p>
        </p:txBody>
      </p:sp>
      <p:sp>
        <p:nvSpPr>
          <p:cNvPr id="3" name="Rectangle 2"/>
          <p:cNvSpPr/>
          <p:nvPr/>
        </p:nvSpPr>
        <p:spPr>
          <a:xfrm>
            <a:off x="1143000" y="2637473"/>
            <a:ext cx="57150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/>
              <a:t> </a:t>
            </a:r>
            <a:r>
              <a:rPr lang="en-US" b="1" dirty="0" smtClean="0">
                <a:latin typeface="Comic Sans MS" pitchFamily="66" charset="0"/>
              </a:rPr>
              <a:t>Tolerance  A:     </a:t>
            </a:r>
            <a:r>
              <a:rPr lang="en-US" dirty="0" smtClean="0">
                <a:latin typeface="Comic Sans MS" pitchFamily="66" charset="0"/>
              </a:rPr>
              <a:t>High </a:t>
            </a:r>
            <a:r>
              <a:rPr lang="en-US" dirty="0">
                <a:latin typeface="Comic Sans MS" pitchFamily="66" charset="0"/>
              </a:rPr>
              <a:t>tolerance for physical or repetitive </a:t>
            </a:r>
            <a:r>
              <a:rPr lang="en-US" dirty="0" smtClean="0">
                <a:latin typeface="Comic Sans MS" pitchFamily="66" charset="0"/>
              </a:rPr>
              <a:t>work . Cannot </a:t>
            </a:r>
            <a:r>
              <a:rPr lang="en-US" dirty="0">
                <a:latin typeface="Comic Sans MS" pitchFamily="66" charset="0"/>
              </a:rPr>
              <a:t>take changes </a:t>
            </a:r>
            <a:r>
              <a:rPr lang="en-US" dirty="0" smtClean="0">
                <a:latin typeface="Comic Sans MS" pitchFamily="66" charset="0"/>
              </a:rPr>
              <a:t>easily . Lose </a:t>
            </a:r>
            <a:r>
              <a:rPr lang="en-US" dirty="0">
                <a:latin typeface="Comic Sans MS" pitchFamily="66" charset="0"/>
              </a:rPr>
              <a:t>interest in a hobby easily</a:t>
            </a:r>
            <a:r>
              <a:rPr lang="en-US" b="1" dirty="0"/>
              <a:t>.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1295400" y="4161473"/>
            <a:ext cx="55626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Their future  A:    </a:t>
            </a:r>
            <a:r>
              <a:rPr lang="en-US" dirty="0" smtClean="0">
                <a:latin typeface="Comic Sans MS" pitchFamily="66" charset="0"/>
              </a:rPr>
              <a:t>Try </a:t>
            </a:r>
            <a:r>
              <a:rPr lang="en-US" dirty="0">
                <a:latin typeface="Comic Sans MS" pitchFamily="66" charset="0"/>
              </a:rPr>
              <a:t>hard to forget the </a:t>
            </a:r>
            <a:r>
              <a:rPr lang="en-US" dirty="0" smtClean="0">
                <a:latin typeface="Comic Sans MS" pitchFamily="66" charset="0"/>
              </a:rPr>
              <a:t>past . Pessimistic </a:t>
            </a:r>
            <a:r>
              <a:rPr lang="en-US" dirty="0">
                <a:latin typeface="Comic Sans MS" pitchFamily="66" charset="0"/>
              </a:rPr>
              <a:t>about the </a:t>
            </a:r>
            <a:r>
              <a:rPr lang="en-US" dirty="0" smtClean="0">
                <a:latin typeface="Comic Sans MS" pitchFamily="66" charset="0"/>
              </a:rPr>
              <a:t>future.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219200" y="5075872"/>
            <a:ext cx="563880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/>
              <a:t> </a:t>
            </a:r>
            <a:r>
              <a:rPr lang="en-US" b="1" dirty="0" smtClean="0">
                <a:latin typeface="Comic Sans MS" pitchFamily="66" charset="0"/>
              </a:rPr>
              <a:t>About work     A:     </a:t>
            </a:r>
            <a:r>
              <a:rPr lang="en-US" dirty="0" smtClean="0">
                <a:latin typeface="Comic Sans MS" pitchFamily="66" charset="0"/>
              </a:rPr>
              <a:t>Perfectionist Handle </a:t>
            </a:r>
            <a:r>
              <a:rPr lang="en-US" dirty="0">
                <a:latin typeface="Comic Sans MS" pitchFamily="66" charset="0"/>
              </a:rPr>
              <a:t>one thing at a time</a:t>
            </a:r>
            <a:r>
              <a:rPr lang="en-US" dirty="0" smtClean="0">
                <a:latin typeface="Comic Sans MS" pitchFamily="66" charset="0"/>
              </a:rPr>
              <a:t>. Work </a:t>
            </a:r>
            <a:r>
              <a:rPr lang="en-US" dirty="0">
                <a:latin typeface="Comic Sans MS" pitchFamily="66" charset="0"/>
              </a:rPr>
              <a:t>a line between work and personnel affairs</a:t>
            </a:r>
            <a:r>
              <a:rPr lang="en-US" dirty="0" smtClean="0">
                <a:latin typeface="Comic Sans MS" pitchFamily="66" charset="0"/>
              </a:rPr>
              <a:t>. Highly responsible . T ends </a:t>
            </a:r>
            <a:r>
              <a:rPr lang="en-US" dirty="0">
                <a:latin typeface="Comic Sans MS" pitchFamily="66" charset="0"/>
              </a:rPr>
              <a:t>to choose hobbies which helps them </a:t>
            </a:r>
            <a:r>
              <a:rPr lang="en-US" dirty="0" smtClean="0">
                <a:latin typeface="Comic Sans MS" pitchFamily="66" charset="0"/>
              </a:rPr>
              <a:t>release </a:t>
            </a:r>
            <a:r>
              <a:rPr lang="en-US" dirty="0">
                <a:latin typeface="Comic Sans MS" pitchFamily="66" charset="0"/>
              </a:rPr>
              <a:t>stress</a:t>
            </a:r>
          </a:p>
        </p:txBody>
      </p:sp>
      <p:sp>
        <p:nvSpPr>
          <p:cNvPr id="7" name="Місце для нижнього колонтитула 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bomb.wav"/>
      </p:stSnd>
    </p:sndAc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Rectangle 2"/>
          <p:cNvSpPr/>
          <p:nvPr/>
        </p:nvSpPr>
        <p:spPr>
          <a:xfrm>
            <a:off x="1143000" y="1371601"/>
            <a:ext cx="5715000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/>
              <a:t>.</a:t>
            </a:r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1143000" y="1524001"/>
            <a:ext cx="5715000" cy="19082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b="1" dirty="0" smtClean="0"/>
              <a:t>BLOOD GROUP A CONTUED</a:t>
            </a:r>
          </a:p>
          <a:p>
            <a:endParaRPr lang="en-US" b="1" dirty="0" smtClean="0"/>
          </a:p>
          <a:p>
            <a:r>
              <a:rPr lang="en-US" b="1" dirty="0" smtClean="0"/>
              <a:t> </a:t>
            </a:r>
            <a:r>
              <a:rPr lang="en-US" b="1" dirty="0" smtClean="0">
                <a:latin typeface="Comic Sans MS" pitchFamily="66" charset="0"/>
              </a:rPr>
              <a:t>Behavior  A: </a:t>
            </a:r>
            <a:r>
              <a:rPr lang="en-US" dirty="0" smtClean="0">
                <a:latin typeface="Comic Sans MS" pitchFamily="66" charset="0"/>
              </a:rPr>
              <a:t> Pessimistic and too sensitive. Careful about decision-making. Make things clear in black and white. Care much about social rules and standards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533400" y="4343400"/>
            <a:ext cx="70866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 Emotions    A:   </a:t>
            </a:r>
            <a:r>
              <a:rPr lang="en-US" dirty="0" smtClean="0">
                <a:latin typeface="Comic Sans MS" pitchFamily="66" charset="0"/>
              </a:rPr>
              <a:t>Able to display cool outlook even though angry. Short tempered . Take longer to heal a broken heart . Sensitive to others’ opinions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camera.wav"/>
      </p:stSnd>
    </p:sndAc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914400" y="2934057"/>
            <a:ext cx="594360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en-US" b="1" dirty="0" smtClean="0"/>
          </a:p>
          <a:p>
            <a:r>
              <a:rPr lang="en-US" b="1" dirty="0" smtClean="0"/>
              <a:t> </a:t>
            </a:r>
            <a:r>
              <a:rPr lang="en-US" b="1" dirty="0" smtClean="0">
                <a:latin typeface="Comic Sans MS" pitchFamily="66" charset="0"/>
              </a:rPr>
              <a:t>Behavior  B</a:t>
            </a:r>
            <a:r>
              <a:rPr lang="en-US" dirty="0" smtClean="0">
                <a:latin typeface="Comic Sans MS" pitchFamily="66" charset="0"/>
              </a:rPr>
              <a:t>:  Make </a:t>
            </a:r>
            <a:r>
              <a:rPr lang="en-US" dirty="0">
                <a:latin typeface="Comic Sans MS" pitchFamily="66" charset="0"/>
              </a:rPr>
              <a:t>decision </a:t>
            </a:r>
            <a:r>
              <a:rPr lang="en-US" dirty="0" smtClean="0">
                <a:latin typeface="Comic Sans MS" pitchFamily="66" charset="0"/>
              </a:rPr>
              <a:t> </a:t>
            </a:r>
            <a:r>
              <a:rPr lang="en-US" dirty="0">
                <a:latin typeface="Comic Sans MS" pitchFamily="66" charset="0"/>
              </a:rPr>
              <a:t>be </a:t>
            </a:r>
            <a:r>
              <a:rPr lang="en-US" dirty="0" smtClean="0">
                <a:latin typeface="Comic Sans MS" pitchFamily="66" charset="0"/>
              </a:rPr>
              <a:t>flexible . Do </a:t>
            </a:r>
            <a:r>
              <a:rPr lang="en-US" dirty="0">
                <a:latin typeface="Comic Sans MS" pitchFamily="66" charset="0"/>
              </a:rPr>
              <a:t>not care about </a:t>
            </a:r>
            <a:r>
              <a:rPr lang="en-US" dirty="0" smtClean="0">
                <a:latin typeface="Comic Sans MS" pitchFamily="66" charset="0"/>
              </a:rPr>
              <a:t>rules . Respect </a:t>
            </a:r>
            <a:r>
              <a:rPr lang="en-US" dirty="0">
                <a:latin typeface="Comic Sans MS" pitchFamily="66" charset="0"/>
              </a:rPr>
              <a:t>scientific and practical </a:t>
            </a:r>
            <a:r>
              <a:rPr lang="en-US" dirty="0" smtClean="0">
                <a:latin typeface="Comic Sans MS" pitchFamily="66" charset="0"/>
              </a:rPr>
              <a:t>findings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1143000" y="4114800"/>
            <a:ext cx="57150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Tolerance  B:  </a:t>
            </a:r>
            <a:r>
              <a:rPr lang="en-US" dirty="0" smtClean="0">
                <a:latin typeface="Comic Sans MS" pitchFamily="66" charset="0"/>
              </a:rPr>
              <a:t>Maintain the longest interest in what they do. Seem impatient . Dislike repetitious work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4" name="Rectangle 3"/>
          <p:cNvSpPr/>
          <p:nvPr/>
        </p:nvSpPr>
        <p:spPr>
          <a:xfrm>
            <a:off x="1066800" y="5638800"/>
            <a:ext cx="57912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/>
              <a:t> </a:t>
            </a:r>
            <a:r>
              <a:rPr lang="en-US" b="1" dirty="0" smtClean="0">
                <a:latin typeface="Comic Sans MS" pitchFamily="66" charset="0"/>
              </a:rPr>
              <a:t>About past  B</a:t>
            </a:r>
            <a:r>
              <a:rPr lang="en-US" dirty="0" smtClean="0">
                <a:latin typeface="Comic Sans MS" pitchFamily="66" charset="0"/>
              </a:rPr>
              <a:t>:     Hard </a:t>
            </a:r>
            <a:r>
              <a:rPr lang="en-US" dirty="0">
                <a:latin typeface="Comic Sans MS" pitchFamily="66" charset="0"/>
              </a:rPr>
              <a:t>to forget recent affairs, but able to forget past </a:t>
            </a:r>
            <a:r>
              <a:rPr lang="en-US" dirty="0" smtClean="0">
                <a:latin typeface="Comic Sans MS" pitchFamily="66" charset="0"/>
              </a:rPr>
              <a:t>and memories</a:t>
            </a:r>
            <a:r>
              <a:rPr lang="en-US" b="1" dirty="0"/>
              <a:t>.</a:t>
            </a:r>
            <a:endParaRPr lang="en-US" dirty="0"/>
          </a:p>
        </p:txBody>
      </p:sp>
      <p:sp>
        <p:nvSpPr>
          <p:cNvPr id="5" name="Rectangle 4"/>
          <p:cNvSpPr/>
          <p:nvPr/>
        </p:nvSpPr>
        <p:spPr>
          <a:xfrm>
            <a:off x="838200" y="3429000"/>
            <a:ext cx="6934200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en-US" b="1" dirty="0" smtClean="0"/>
          </a:p>
          <a:p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685800" y="457200"/>
            <a:ext cx="5562600" cy="187743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en-US" b="1" dirty="0" smtClean="0"/>
          </a:p>
          <a:p>
            <a:r>
              <a:rPr lang="en-US" sz="4400" b="1" dirty="0" smtClean="0"/>
              <a:t>BLOOD GROUP B</a:t>
            </a:r>
          </a:p>
          <a:p>
            <a:endParaRPr lang="en-US" b="1" dirty="0" smtClean="0"/>
          </a:p>
          <a:p>
            <a:endParaRPr lang="en-US" b="1" dirty="0" smtClean="0"/>
          </a:p>
          <a:p>
            <a:r>
              <a:rPr lang="en-US" b="1" dirty="0" smtClean="0">
                <a:latin typeface="Comic Sans MS" pitchFamily="66" charset="0"/>
              </a:rPr>
              <a:t>Personality  B: </a:t>
            </a:r>
            <a:r>
              <a:rPr lang="en-US" dirty="0" smtClean="0">
                <a:latin typeface="Comic Sans MS" pitchFamily="66" charset="0"/>
              </a:rPr>
              <a:t>Cannot take orders easily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8" name="Місце для нижнього колонтитула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explode.wav"/>
      </p:stSnd>
    </p:sndAc>
  </p:transition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Rectangle 4"/>
          <p:cNvSpPr/>
          <p:nvPr/>
        </p:nvSpPr>
        <p:spPr>
          <a:xfrm>
            <a:off x="838200" y="914400"/>
            <a:ext cx="6934200" cy="147732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Working    B:     </a:t>
            </a:r>
            <a:r>
              <a:rPr lang="en-US" dirty="0" smtClean="0">
                <a:latin typeface="Comic Sans MS" pitchFamily="66" charset="0"/>
              </a:rPr>
              <a:t>Creative </a:t>
            </a:r>
            <a:r>
              <a:rPr lang="en-US" dirty="0">
                <a:latin typeface="Comic Sans MS" pitchFamily="66" charset="0"/>
              </a:rPr>
              <a:t>and process new </a:t>
            </a:r>
            <a:r>
              <a:rPr lang="en-US" dirty="0" smtClean="0">
                <a:latin typeface="Comic Sans MS" pitchFamily="66" charset="0"/>
              </a:rPr>
              <a:t>ideas . Cannot </a:t>
            </a:r>
            <a:r>
              <a:rPr lang="en-US" dirty="0">
                <a:latin typeface="Comic Sans MS" pitchFamily="66" charset="0"/>
              </a:rPr>
              <a:t>differentiate work and hobby</a:t>
            </a:r>
            <a:r>
              <a:rPr lang="en-US" dirty="0" smtClean="0">
                <a:latin typeface="Comic Sans MS" pitchFamily="66" charset="0"/>
              </a:rPr>
              <a:t>. Cannot </a:t>
            </a:r>
            <a:r>
              <a:rPr lang="en-US" dirty="0">
                <a:latin typeface="Comic Sans MS" pitchFamily="66" charset="0"/>
              </a:rPr>
              <a:t>take </a:t>
            </a:r>
            <a:r>
              <a:rPr lang="en-US" dirty="0" smtClean="0">
                <a:latin typeface="Comic Sans MS" pitchFamily="66" charset="0"/>
              </a:rPr>
              <a:t>orders . Do </a:t>
            </a:r>
            <a:r>
              <a:rPr lang="en-US" dirty="0">
                <a:latin typeface="Comic Sans MS" pitchFamily="66" charset="0"/>
              </a:rPr>
              <a:t>not hesitate to introduce innovative changes and are </a:t>
            </a:r>
            <a:r>
              <a:rPr lang="en-US" dirty="0" smtClean="0">
                <a:latin typeface="Comic Sans MS" pitchFamily="66" charset="0"/>
              </a:rPr>
              <a:t>not worried </a:t>
            </a:r>
            <a:r>
              <a:rPr lang="en-US" dirty="0">
                <a:latin typeface="Comic Sans MS" pitchFamily="66" charset="0"/>
              </a:rPr>
              <a:t>about their </a:t>
            </a:r>
            <a:r>
              <a:rPr lang="en-US" dirty="0" smtClean="0">
                <a:latin typeface="Comic Sans MS" pitchFamily="66" charset="0"/>
              </a:rPr>
              <a:t>criticisms</a:t>
            </a:r>
          </a:p>
          <a:p>
            <a:endParaRPr lang="en-US" dirty="0"/>
          </a:p>
        </p:txBody>
      </p:sp>
      <p:sp>
        <p:nvSpPr>
          <p:cNvPr id="6" name="Rectangle 5"/>
          <p:cNvSpPr/>
          <p:nvPr/>
        </p:nvSpPr>
        <p:spPr>
          <a:xfrm>
            <a:off x="838200" y="3810000"/>
            <a:ext cx="68580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/>
              <a:t> </a:t>
            </a:r>
            <a:r>
              <a:rPr lang="en-US" b="1" dirty="0" smtClean="0">
                <a:latin typeface="Comic Sans MS" pitchFamily="66" charset="0"/>
              </a:rPr>
              <a:t>Emotions       B:     </a:t>
            </a:r>
            <a:r>
              <a:rPr lang="en-US" dirty="0" smtClean="0">
                <a:latin typeface="Comic Sans MS" pitchFamily="66" charset="0"/>
              </a:rPr>
              <a:t>Expressive . Cool </a:t>
            </a:r>
            <a:r>
              <a:rPr lang="en-US" dirty="0">
                <a:latin typeface="Comic Sans MS" pitchFamily="66" charset="0"/>
              </a:rPr>
              <a:t>and </a:t>
            </a:r>
            <a:r>
              <a:rPr lang="en-US" dirty="0" smtClean="0">
                <a:latin typeface="Comic Sans MS" pitchFamily="66" charset="0"/>
              </a:rPr>
              <a:t>objective . Although </a:t>
            </a:r>
            <a:r>
              <a:rPr lang="en-US" dirty="0">
                <a:latin typeface="Comic Sans MS" pitchFamily="66" charset="0"/>
              </a:rPr>
              <a:t>joke a lot, could actually be very </a:t>
            </a:r>
            <a:r>
              <a:rPr lang="en-US" dirty="0" smtClean="0">
                <a:latin typeface="Comic Sans MS" pitchFamily="66" charset="0"/>
              </a:rPr>
              <a:t>shy . Change </a:t>
            </a:r>
            <a:r>
              <a:rPr lang="en-US" dirty="0">
                <a:latin typeface="Comic Sans MS" pitchFamily="66" charset="0"/>
              </a:rPr>
              <a:t>mood like </a:t>
            </a:r>
            <a:r>
              <a:rPr lang="en-US" dirty="0" smtClean="0">
                <a:latin typeface="Comic Sans MS" pitchFamily="66" charset="0"/>
              </a:rPr>
              <a:t>weather . Cannot </a:t>
            </a:r>
            <a:r>
              <a:rPr lang="en-US" dirty="0">
                <a:latin typeface="Comic Sans MS" pitchFamily="66" charset="0"/>
              </a:rPr>
              <a:t>stop complaining when they are upset</a:t>
            </a:r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breeze.wav"/>
      </p:stSnd>
    </p:sndAc>
  </p:transition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1"/>
          <p:cNvSpPr/>
          <p:nvPr/>
        </p:nvSpPr>
        <p:spPr>
          <a:xfrm>
            <a:off x="609601" y="609601"/>
            <a:ext cx="5501539" cy="153888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en-US" b="1" dirty="0" smtClean="0"/>
          </a:p>
          <a:p>
            <a:r>
              <a:rPr lang="en-US" sz="4000" b="1" dirty="0" smtClean="0"/>
              <a:t>BLOOD TYPE AB </a:t>
            </a:r>
          </a:p>
          <a:p>
            <a:endParaRPr lang="en-US" b="1" dirty="0" smtClean="0"/>
          </a:p>
          <a:p>
            <a:r>
              <a:rPr lang="en-US" b="1" dirty="0" smtClean="0"/>
              <a:t> </a:t>
            </a:r>
            <a:r>
              <a:rPr lang="en-US" b="1" dirty="0" smtClean="0">
                <a:latin typeface="Comic Sans MS" pitchFamily="66" charset="0"/>
              </a:rPr>
              <a:t>Personality   AB</a:t>
            </a:r>
            <a:r>
              <a:rPr lang="en-US" dirty="0" smtClean="0">
                <a:latin typeface="Comic Sans MS" pitchFamily="66" charset="0"/>
              </a:rPr>
              <a:t>:  Romantic and sentimental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3" name="Rectangle 2"/>
          <p:cNvSpPr/>
          <p:nvPr/>
        </p:nvSpPr>
        <p:spPr>
          <a:xfrm>
            <a:off x="533400" y="2667000"/>
            <a:ext cx="63246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/>
              <a:t> </a:t>
            </a:r>
            <a:r>
              <a:rPr lang="en-US" b="1" dirty="0" smtClean="0">
                <a:latin typeface="Comic Sans MS" pitchFamily="66" charset="0"/>
              </a:rPr>
              <a:t>Behavior   AB:       </a:t>
            </a:r>
            <a:r>
              <a:rPr lang="en-US" dirty="0" smtClean="0">
                <a:latin typeface="Comic Sans MS" pitchFamily="66" charset="0"/>
              </a:rPr>
              <a:t>Extremely practical . Excellent in analyses. Give fair criticisms. Cannot decide when it comes to important issues</a:t>
            </a:r>
            <a:r>
              <a:rPr lang="en-US" b="1" dirty="0" smtClean="0"/>
              <a:t>.</a:t>
            </a:r>
            <a:endParaRPr lang="en-US" dirty="0"/>
          </a:p>
        </p:txBody>
      </p:sp>
      <p:sp>
        <p:nvSpPr>
          <p:cNvPr id="2049" name="Rectangle 1"/>
          <p:cNvSpPr>
            <a:spLocks noChangeArrowheads="1"/>
          </p:cNvSpPr>
          <p:nvPr/>
        </p:nvSpPr>
        <p:spPr bwMode="auto">
          <a:xfrm>
            <a:off x="914400" y="4047702"/>
            <a:ext cx="6400800" cy="64633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t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Bookman Old Style" pitchFamily="18" charset="0"/>
                <a:ea typeface="Times New Roman" pitchFamily="18" charset="0"/>
                <a:cs typeface="Arial" pitchFamily="34" charset="0"/>
              </a:rPr>
              <a:t> </a:t>
            </a:r>
            <a:r>
              <a:rPr lang="en-US" b="1" dirty="0" smtClean="0">
                <a:latin typeface="Comic Sans MS" pitchFamily="66" charset="0"/>
                <a:ea typeface="Times New Roman" pitchFamily="18" charset="0"/>
                <a:cs typeface="Arial" pitchFamily="34" charset="0"/>
              </a:rPr>
              <a:t>T</a:t>
            </a:r>
            <a:r>
              <a:rPr kumimoji="0" lang="en-US" b="1" i="0" u="none" strike="noStrike" cap="none" normalizeH="0" baseline="0" dirty="0" smtClean="0">
                <a:ln>
                  <a:noFill/>
                </a:ln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olerance   AB</a:t>
            </a:r>
            <a:r>
              <a:rPr kumimoji="0" lang="en-US" b="1" i="0" u="none" strike="noStrike" cap="none" normalizeH="0" baseline="0" dirty="0" smtClean="0">
                <a:ln>
                  <a:noFill/>
                </a:ln>
                <a:solidFill>
                  <a:srgbClr val="4F6228"/>
                </a:solidFill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:      </a:t>
            </a:r>
            <a:r>
              <a:rPr kumimoji="0" lang="en-US" i="0" u="none" strike="noStrike" cap="none" normalizeH="0" baseline="0" dirty="0" smtClean="0">
                <a:ln>
                  <a:noFill/>
                </a:ln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Try to be hardworking . Tend to be impatient</a:t>
            </a:r>
            <a:r>
              <a:rPr kumimoji="0" lang="en-US" sz="1200" i="0" u="none" strike="noStrike" cap="none" normalizeH="0" baseline="0" dirty="0" smtClean="0">
                <a:ln>
                  <a:noFill/>
                </a:ln>
                <a:effectLst/>
                <a:latin typeface="Comic Sans MS" pitchFamily="66" charset="0"/>
                <a:ea typeface="Times New Roman" pitchFamily="18" charset="0"/>
                <a:cs typeface="Arial" pitchFamily="34" charset="0"/>
              </a:rPr>
              <a:t>.</a:t>
            </a:r>
            <a:endParaRPr kumimoji="0" lang="en-US" sz="1800" i="0" u="none" strike="noStrike" cap="none" normalizeH="0" baseline="0" dirty="0" smtClean="0">
              <a:ln>
                <a:noFill/>
              </a:ln>
              <a:effectLst/>
              <a:latin typeface="Comic Sans MS" pitchFamily="66" charset="0"/>
              <a:cs typeface="Arial" pitchFamily="34" charset="0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685800" y="4648200"/>
            <a:ext cx="6553200" cy="9233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  About the past   AB</a:t>
            </a:r>
            <a:r>
              <a:rPr lang="en-US" dirty="0" smtClean="0">
                <a:latin typeface="Comic Sans MS" pitchFamily="66" charset="0"/>
              </a:rPr>
              <a:t>:   Sentimental about the past . More concern about the immediate problems than anything else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explode.wav"/>
      </p:stSnd>
    </p:sndAc>
  </p:transition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/>
          <p:cNvSpPr/>
          <p:nvPr/>
        </p:nvSpPr>
        <p:spPr>
          <a:xfrm>
            <a:off x="609600" y="1143000"/>
            <a:ext cx="678180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 </a:t>
            </a:r>
            <a:r>
              <a:rPr lang="en-US" sz="2400" b="1" dirty="0" smtClean="0">
                <a:latin typeface="Comic Sans MS" pitchFamily="66" charset="0"/>
              </a:rPr>
              <a:t>Emotions </a:t>
            </a:r>
            <a:r>
              <a:rPr lang="en-US" sz="2400" dirty="0" smtClean="0">
                <a:latin typeface="Comic Sans MS" pitchFamily="66" charset="0"/>
              </a:rPr>
              <a:t>AB   Usually cool and steady, but can get upset with an immediate, unsolved problem . Can get moody easily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7" name="Rectangle 6"/>
          <p:cNvSpPr/>
          <p:nvPr/>
        </p:nvSpPr>
        <p:spPr>
          <a:xfrm>
            <a:off x="609600" y="3962400"/>
            <a:ext cx="7391400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b="1" dirty="0" smtClean="0">
                <a:latin typeface="Comic Sans MS" pitchFamily="66" charset="0"/>
              </a:rPr>
              <a:t> About working  AB:   </a:t>
            </a:r>
            <a:r>
              <a:rPr lang="en-US" dirty="0" smtClean="0">
                <a:latin typeface="Comic Sans MS" pitchFamily="66" charset="0"/>
              </a:rPr>
              <a:t>Able to handle a wide scope of jobs . Value hard work. Quick understanding Not highly responsible and unable to follow-up on a project until its completion . Tend to be artistic in approach.</a:t>
            </a:r>
            <a:endParaRPr lang="en-US" dirty="0">
              <a:latin typeface="Comic Sans MS" pitchFamily="66" charset="0"/>
            </a:endParaRPr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smtClean="0"/>
              <a:t>www.sliderbase.com</a:t>
            </a:r>
            <a:endParaRPr lang="en-US"/>
          </a:p>
        </p:txBody>
      </p:sp>
    </p:spTree>
  </p:cSld>
  <p:clrMapOvr>
    <a:masterClrMapping/>
  </p:clrMapOvr>
  <p:transition spd="slow">
    <p:diamond/>
    <p:sndAc>
      <p:stSnd>
        <p:snd r:embed="rId3" name="chimes.wav"/>
      </p:stSnd>
    </p:sndAc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riel">
  <a:themeElements>
    <a:clrScheme name="Technic">
      <a:dk1>
        <a:sysClr val="windowText" lastClr="000000"/>
      </a:dk1>
      <a:lt1>
        <a:sysClr val="window" lastClr="FFFFFF"/>
      </a:lt1>
      <a:dk2>
        <a:srgbClr val="3B3B3B"/>
      </a:dk2>
      <a:lt2>
        <a:srgbClr val="D4D2D0"/>
      </a:lt2>
      <a:accent1>
        <a:srgbClr val="6EA0B0"/>
      </a:accent1>
      <a:accent2>
        <a:srgbClr val="CCAF0A"/>
      </a:accent2>
      <a:accent3>
        <a:srgbClr val="8D89A4"/>
      </a:accent3>
      <a:accent4>
        <a:srgbClr val="748560"/>
      </a:accent4>
      <a:accent5>
        <a:srgbClr val="9E9273"/>
      </a:accent5>
      <a:accent6>
        <a:srgbClr val="7E848D"/>
      </a:accent6>
      <a:hlink>
        <a:srgbClr val="00C8C3"/>
      </a:hlink>
      <a:folHlink>
        <a:srgbClr val="A116E0"/>
      </a:folHlink>
    </a:clrScheme>
    <a:fontScheme name="Oriel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Oriel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Oriel</Template>
  <TotalTime>153</TotalTime>
  <Words>1326</Words>
  <Application>Microsoft Office PowerPoint</Application>
  <PresentationFormat>Екран (4:3)</PresentationFormat>
  <Paragraphs>151</Paragraphs>
  <Slides>10</Slides>
  <Notes>10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10</vt:i4>
      </vt:variant>
    </vt:vector>
  </HeadingPairs>
  <TitlesOfParts>
    <vt:vector size="11" baseType="lpstr">
      <vt:lpstr>Oriel</vt:lpstr>
      <vt:lpstr>BLOOD AND BEHAVIOUR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  <vt:lpstr>Презентація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BLOOD AND BEHAVIOUR</dc:title>
  <dc:creator>SAMSUNG</dc:creator>
  <cp:lastModifiedBy>LEGION2</cp:lastModifiedBy>
  <cp:revision>26</cp:revision>
  <dcterms:created xsi:type="dcterms:W3CDTF">2014-02-20T07:05:07Z</dcterms:created>
  <dcterms:modified xsi:type="dcterms:W3CDTF">2016-01-11T10:54:29Z</dcterms:modified>
</cp:coreProperties>
</file>

<file path=docProps/thumbnail.jpeg>
</file>