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13"/>
  </p:notesMasterIdLst>
  <p:sldIdLst>
    <p:sldId id="256" r:id="rId3"/>
    <p:sldId id="295" r:id="rId4"/>
    <p:sldId id="296" r:id="rId5"/>
    <p:sldId id="312" r:id="rId6"/>
    <p:sldId id="298" r:id="rId7"/>
    <p:sldId id="299" r:id="rId8"/>
    <p:sldId id="300" r:id="rId9"/>
    <p:sldId id="302" r:id="rId10"/>
    <p:sldId id="279" r:id="rId11"/>
    <p:sldId id="313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0E1"/>
    <a:srgbClr val="333333"/>
    <a:srgbClr val="99FF99"/>
    <a:srgbClr val="EFEFDD"/>
    <a:srgbClr val="4D4D4D"/>
    <a:srgbClr val="5F5F5F"/>
    <a:srgbClr val="FFFF00"/>
    <a:srgbClr val="FF33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0" autoAdjust="0"/>
    <p:restoredTop sz="86410"/>
  </p:normalViewPr>
  <p:slideViewPr>
    <p:cSldViewPr snapToGrid="0">
      <p:cViewPr varScale="1">
        <p:scale>
          <a:sx n="102" d="100"/>
          <a:sy n="102" d="100"/>
        </p:scale>
        <p:origin x="-188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1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370D3-D4C1-423B-97C6-BBA845925F9B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F76647-9391-4B37-84C4-8AEDC806569C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013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Colligative </a:t>
            </a:r>
            <a:br>
              <a:rPr lang="en-US" smtClean="0"/>
            </a:br>
            <a:r>
              <a:rPr lang="en-US" smtClean="0"/>
              <a:t>Properties </a:t>
            </a:r>
            <a:br>
              <a:rPr lang="en-US" smtClean="0"/>
            </a:br>
            <a:r>
              <a:rPr lang="en-US" smtClean="0"/>
              <a:t>of </a:t>
            </a:r>
            <a:br>
              <a:rPr lang="en-US" smtClean="0"/>
            </a:br>
            <a:r>
              <a:rPr lang="en-US" smtClean="0"/>
              <a:t>Solutions</a:t>
            </a:r>
          </a:p>
          <a:p>
            <a:r>
              <a:rPr lang="en-US" smtClean="0"/>
              <a:t>Jacobus Henricus van 't Hoff </a:t>
            </a:r>
          </a:p>
          <a:p>
            <a:r>
              <a:rPr lang="en-US" smtClean="0"/>
              <a:t>(1852-1911)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Colligative </a:t>
            </a:r>
            <a:br>
              <a:rPr lang="en-US" smtClean="0"/>
            </a:br>
            <a:r>
              <a:rPr lang="en-US" smtClean="0"/>
              <a:t>Properties </a:t>
            </a:r>
            <a:br>
              <a:rPr lang="en-US" smtClean="0"/>
            </a:br>
            <a:r>
              <a:rPr lang="en-US" smtClean="0"/>
              <a:t>of </a:t>
            </a:r>
            <a:br>
              <a:rPr lang="en-US" smtClean="0"/>
            </a:br>
            <a:r>
              <a:rPr lang="en-US" smtClean="0"/>
              <a:t>Solutions</a:t>
            </a:r>
          </a:p>
          <a:p>
            <a:r>
              <a:rPr lang="en-US" smtClean="0"/>
              <a:t>Jacobus Henricus van 't Hoff </a:t>
            </a:r>
          </a:p>
          <a:p>
            <a:r>
              <a:rPr lang="en-US" smtClean="0"/>
              <a:t>(1852-1911)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7736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Osmotic Pressure Calculations</a:t>
            </a:r>
          </a:p>
          <a:p>
            <a:r>
              <a:rPr lang="en-US" smtClean="0"/>
              <a:t> = Osmotic pressure</a:t>
            </a:r>
          </a:p>
          <a:p>
            <a:r>
              <a:rPr lang="en-US" smtClean="0"/>
              <a:t>M = Molarity of the solution</a:t>
            </a:r>
          </a:p>
          <a:p>
            <a:r>
              <a:rPr lang="en-US" smtClean="0"/>
              <a:t>R = Gas Constant = 0.08206 Latm/molK</a:t>
            </a:r>
          </a:p>
          <a:p>
            <a:r>
              <a:rPr lang="en-US" smtClean="0"/>
              <a:t>i = van’t Hoff Factor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Osmotic Pressure Calculations</a:t>
            </a:r>
          </a:p>
          <a:p>
            <a:r>
              <a:rPr lang="en-US" smtClean="0"/>
              <a:t> = Osmotic pressure</a:t>
            </a:r>
          </a:p>
          <a:p>
            <a:r>
              <a:rPr lang="en-US" smtClean="0"/>
              <a:t>M = Molarity of the solution</a:t>
            </a:r>
          </a:p>
          <a:p>
            <a:r>
              <a:rPr lang="en-US" smtClean="0"/>
              <a:t>R = Gas Constant = 0.08206 Latm/molK</a:t>
            </a:r>
          </a:p>
          <a:p>
            <a:r>
              <a:rPr lang="en-US" smtClean="0"/>
              <a:t>i = van’t Hoff Factor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575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Colligative Properties</a:t>
            </a:r>
          </a:p>
          <a:p>
            <a:r>
              <a:rPr lang="en-US" smtClean="0"/>
              <a:t>Colligative properties are those that depend on the concentration of particles in a solution, not upon the identity of those particles.</a:t>
            </a:r>
          </a:p>
          <a:p>
            <a:r>
              <a:rPr lang="en-US" smtClean="0"/>
              <a:t> Boiling Point Elevation</a:t>
            </a:r>
          </a:p>
          <a:p>
            <a:r>
              <a:rPr lang="en-US" smtClean="0"/>
              <a:t> Freezing Point Depression</a:t>
            </a:r>
          </a:p>
          <a:p>
            <a:r>
              <a:rPr lang="en-US" smtClean="0"/>
              <a:t> Osmotic Pressure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Colligative Properties</a:t>
            </a:r>
          </a:p>
          <a:p>
            <a:r>
              <a:rPr lang="en-US" smtClean="0"/>
              <a:t>Colligative properties are those that depend on the concentration of particles in a solution, not upon the identity of those particles.</a:t>
            </a:r>
          </a:p>
          <a:p>
            <a:r>
              <a:rPr lang="en-US" smtClean="0"/>
              <a:t> Boiling Point Elevation</a:t>
            </a:r>
          </a:p>
          <a:p>
            <a:r>
              <a:rPr lang="en-US" smtClean="0"/>
              <a:t> Freezing Point Depression</a:t>
            </a:r>
          </a:p>
          <a:p>
            <a:r>
              <a:rPr lang="en-US" smtClean="0"/>
              <a:t> Osmotic Pressure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943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Freezing Point Depression</a:t>
            </a:r>
          </a:p>
          <a:p>
            <a:r>
              <a:rPr lang="en-US" smtClean="0"/>
              <a:t>Each mole of solute particles lowers the freezing point of 1 kilogram of water by 1.86 degrees Celsius.</a:t>
            </a:r>
          </a:p>
          <a:p>
            <a:r>
              <a:rPr lang="en-US" smtClean="0"/>
              <a:t>Kf = 1.86 C  kilogram/mol</a:t>
            </a:r>
          </a:p>
          <a:p>
            <a:r>
              <a:rPr lang="en-US" smtClean="0"/>
              <a:t>m = molality of the solution</a:t>
            </a:r>
          </a:p>
          <a:p>
            <a:r>
              <a:rPr lang="en-US" smtClean="0"/>
              <a:t>i = van’t Hoff factor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Freezing Point Depression</a:t>
            </a:r>
          </a:p>
          <a:p>
            <a:r>
              <a:rPr lang="en-US" smtClean="0"/>
              <a:t>Each mole of solute particles lowers the freezing point of 1 kilogram of water by 1.86 degrees Celsius.</a:t>
            </a:r>
          </a:p>
          <a:p>
            <a:r>
              <a:rPr lang="en-US" smtClean="0"/>
              <a:t>Kf = 1.86 C  kilogram/mol</a:t>
            </a:r>
          </a:p>
          <a:p>
            <a:r>
              <a:rPr lang="en-US" smtClean="0"/>
              <a:t>m = molality of the solution</a:t>
            </a:r>
          </a:p>
          <a:p>
            <a:r>
              <a:rPr lang="en-US" smtClean="0"/>
              <a:t>i = van’t Hoff factor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0536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Boiling Point Elevation</a:t>
            </a:r>
          </a:p>
          <a:p>
            <a:r>
              <a:rPr lang="en-US" smtClean="0"/>
              <a:t>Each mole of solute particles raises the boiling point of 1 kilogram of water by 0.51 degrees Celsius.</a:t>
            </a:r>
          </a:p>
          <a:p>
            <a:r>
              <a:rPr lang="en-US" smtClean="0"/>
              <a:t>Kb = 0.51 C  kilogram/mol</a:t>
            </a:r>
          </a:p>
          <a:p>
            <a:r>
              <a:rPr lang="en-US" smtClean="0"/>
              <a:t>m = molality of the solution</a:t>
            </a:r>
          </a:p>
          <a:p>
            <a:r>
              <a:rPr lang="en-US" smtClean="0"/>
              <a:t>i = van’t Hoff factor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Boiling Point Elevation</a:t>
            </a:r>
          </a:p>
          <a:p>
            <a:r>
              <a:rPr lang="en-US" smtClean="0"/>
              <a:t>Each mole of solute particles raises the boiling point of 1 kilogram of water by 0.51 degrees Celsius.</a:t>
            </a:r>
          </a:p>
          <a:p>
            <a:r>
              <a:rPr lang="en-US" smtClean="0"/>
              <a:t>Kb = 0.51 C  kilogram/mol</a:t>
            </a:r>
          </a:p>
          <a:p>
            <a:r>
              <a:rPr lang="en-US" smtClean="0"/>
              <a:t>m = molality of the solution</a:t>
            </a:r>
          </a:p>
          <a:p>
            <a:r>
              <a:rPr lang="en-US" smtClean="0"/>
              <a:t>i = van’t Hoff factor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0546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Freezing Point Depression and Boiling Point Elevation Constants, C/m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Freezing Point Depression and Boiling Point Elevation Constants, C/m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7592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van’t Hoff Factor, i</a:t>
            </a:r>
          </a:p>
          <a:p>
            <a:r>
              <a:rPr lang="en-US" smtClean="0"/>
              <a:t>Electrolytes may have two, three or more times the effect on boiling point, freezing point, and osmotic pressure, depending on its dissociation.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van’t Hoff Factor, i</a:t>
            </a:r>
          </a:p>
          <a:p>
            <a:r>
              <a:rPr lang="en-US" smtClean="0"/>
              <a:t>Electrolytes may have two, three or more times the effect on boiling point, freezing point, and osmotic pressure, depending on its dissociation.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7252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Dissociation Equations and the Determination of i</a:t>
            </a:r>
          </a:p>
          <a:p>
            <a:r>
              <a:rPr lang="en-US" smtClean="0"/>
              <a:t>NaCl(s)   </a:t>
            </a:r>
          </a:p>
          <a:p>
            <a:r>
              <a:rPr lang="en-US" smtClean="0"/>
              <a:t>AgNO3(s)   </a:t>
            </a:r>
          </a:p>
          <a:p>
            <a:r>
              <a:rPr lang="en-US" smtClean="0"/>
              <a:t>MgCl2(s)   </a:t>
            </a:r>
          </a:p>
          <a:p>
            <a:r>
              <a:rPr lang="en-US" smtClean="0"/>
              <a:t>Na2SO4(s)   </a:t>
            </a:r>
          </a:p>
          <a:p>
            <a:r>
              <a:rPr lang="en-US" smtClean="0"/>
              <a:t>AlCl3(s)   </a:t>
            </a:r>
          </a:p>
          <a:p>
            <a:r>
              <a:rPr lang="en-US" smtClean="0"/>
              <a:t>Na+(aq) + Cl-(aq)</a:t>
            </a:r>
          </a:p>
          <a:p>
            <a:r>
              <a:rPr lang="en-US" smtClean="0"/>
              <a:t>Ag+(aq) + NO3-(aq)</a:t>
            </a:r>
          </a:p>
          <a:p>
            <a:r>
              <a:rPr lang="en-US" smtClean="0"/>
              <a:t>Mg2+(aq) + 2 Cl-(aq)</a:t>
            </a:r>
          </a:p>
          <a:p>
            <a:r>
              <a:rPr lang="en-US" smtClean="0"/>
              <a:t>2 Na+(aq) + SO42-(aq)</a:t>
            </a:r>
          </a:p>
          <a:p>
            <a:r>
              <a:rPr lang="en-US" smtClean="0"/>
              <a:t>Al3+(aq) + 3 Cl-(aq)</a:t>
            </a:r>
          </a:p>
          <a:p>
            <a:r>
              <a:rPr lang="en-US" smtClean="0"/>
              <a:t>i = 2</a:t>
            </a:r>
          </a:p>
          <a:p>
            <a:r>
              <a:rPr lang="en-US" smtClean="0"/>
              <a:t>i = 2</a:t>
            </a:r>
          </a:p>
          <a:p>
            <a:r>
              <a:rPr lang="en-US" smtClean="0"/>
              <a:t>i = 3</a:t>
            </a:r>
          </a:p>
          <a:p>
            <a:r>
              <a:rPr lang="en-US" smtClean="0"/>
              <a:t>i = 3</a:t>
            </a:r>
          </a:p>
          <a:p>
            <a:r>
              <a:rPr lang="en-US" smtClean="0"/>
              <a:t>i = 4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Dissociation Equations and the Determination of i</a:t>
            </a:r>
          </a:p>
          <a:p>
            <a:r>
              <a:rPr lang="en-US" smtClean="0"/>
              <a:t>NaCl(s)   </a:t>
            </a:r>
          </a:p>
          <a:p>
            <a:r>
              <a:rPr lang="en-US" smtClean="0"/>
              <a:t>AgNO3(s)   </a:t>
            </a:r>
          </a:p>
          <a:p>
            <a:r>
              <a:rPr lang="en-US" smtClean="0"/>
              <a:t>MgCl2(s)   </a:t>
            </a:r>
          </a:p>
          <a:p>
            <a:r>
              <a:rPr lang="en-US" smtClean="0"/>
              <a:t>Na2SO4(s)   </a:t>
            </a:r>
          </a:p>
          <a:p>
            <a:r>
              <a:rPr lang="en-US" smtClean="0"/>
              <a:t>AlCl3(s)   </a:t>
            </a:r>
          </a:p>
          <a:p>
            <a:r>
              <a:rPr lang="en-US" smtClean="0"/>
              <a:t>Na+(aq) + Cl-(aq)</a:t>
            </a:r>
          </a:p>
          <a:p>
            <a:r>
              <a:rPr lang="en-US" smtClean="0"/>
              <a:t>Ag+(aq) + NO3-(aq)</a:t>
            </a:r>
          </a:p>
          <a:p>
            <a:r>
              <a:rPr lang="en-US" smtClean="0"/>
              <a:t>Mg2+(aq) + 2 Cl-(aq)</a:t>
            </a:r>
          </a:p>
          <a:p>
            <a:r>
              <a:rPr lang="en-US" smtClean="0"/>
              <a:t>2 Na+(aq) + SO42-(aq)</a:t>
            </a:r>
          </a:p>
          <a:p>
            <a:r>
              <a:rPr lang="en-US" smtClean="0"/>
              <a:t>Al3+(aq) + 3 Cl-(aq)</a:t>
            </a:r>
          </a:p>
          <a:p>
            <a:r>
              <a:rPr lang="en-US" smtClean="0"/>
              <a:t>i = 2</a:t>
            </a:r>
          </a:p>
          <a:p>
            <a:r>
              <a:rPr lang="en-US" smtClean="0"/>
              <a:t>i = 2</a:t>
            </a:r>
          </a:p>
          <a:p>
            <a:r>
              <a:rPr lang="en-US" smtClean="0"/>
              <a:t>i = 3</a:t>
            </a:r>
          </a:p>
          <a:p>
            <a:r>
              <a:rPr lang="en-US" smtClean="0"/>
              <a:t>i = 3</a:t>
            </a:r>
          </a:p>
          <a:p>
            <a:r>
              <a:rPr lang="en-US" smtClean="0"/>
              <a:t>i = 4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4786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Ideal vs. Real van’t Hoff Factor</a:t>
            </a:r>
          </a:p>
          <a:p>
            <a:r>
              <a:rPr lang="en-US" smtClean="0"/>
              <a:t>The ideal van’t Hoff Factor is only achieved in VERY DILUTE solution.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Ideal vs. Real van’t Hoff Factor</a:t>
            </a:r>
          </a:p>
          <a:p>
            <a:r>
              <a:rPr lang="en-US" smtClean="0"/>
              <a:t>The ideal van’t Hoff Factor is only achieved in VERY DILUTE solution.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4529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Osmotic Pressure</a:t>
            </a:r>
          </a:p>
          <a:p>
            <a:r>
              <a:rPr lang="en-US" smtClean="0"/>
              <a:t>The minimum pressure that stops the osmosis is equal to the osmotic pressure of the solution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Osmotic Pressure</a:t>
            </a:r>
          </a:p>
          <a:p>
            <a:r>
              <a:rPr lang="en-US" smtClean="0"/>
              <a:t>The minimum pressure that stops the osmosis is equal to the osmotic pressure of the solution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032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3D3698-CB58-4178-9622-AAB5B0BBF9E0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13BB12-DBC9-4601-AE3A-E56A83755CB4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44159-EF61-4360-AF8B-96C6665255C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04A69C4-5A86-4F8B-A5E1-64B98C55C287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5597D3-82C1-4D43-A539-38F6FCC78507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6B4CEF-369B-454B-810B-11F26C05EC6E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1D8123-F907-4360-84AC-FE1AB63E847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A06A94-73F5-4A82-9566-B2FA070F3E2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5DD727-87C4-4FC1-8577-B35D9F59286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ECEFAF-173B-4CBF-8507-4684CC43262F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A80A10-BAEE-4418-B1B8-87C1EC8C31AF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9FEBB2-2E3F-43DD-A40C-1B438A2BBBA5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7D64A7-5205-471F-9A06-5F912EFA8A09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16B101-BE36-4B29-839E-5B169EF46DC6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D52E3D-DE15-4005-AF39-F2BB7D9FD630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A61F1A-3FDB-4793-AE04-5F1E6003AB7D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BE7A64-CFB1-4BDD-9901-F1AA98A3220A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31978B-DD4D-4546-B9B5-FFA71CC355B2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80F109-A10B-4961-8939-A85D3108827D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278BCE-06BA-4D03-84B4-134B02388790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2DD35B-4EB1-497F-A968-4C49C837E2F6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68EB81-3D00-483B-9F84-39C8D9607234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20000"/>
                <a:lumOff val="80000"/>
              </a:schemeClr>
            </a:gs>
            <a:gs pos="50000">
              <a:schemeClr val="accent5">
                <a:lumMod val="20000"/>
                <a:lumOff val="8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fld id="{9806663A-CD06-41B8-ACC5-7B55E54CEB98}" type="slidenum">
              <a:rPr lang="en-US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20000"/>
                <a:lumOff val="80000"/>
              </a:schemeClr>
            </a:gs>
            <a:gs pos="50000">
              <a:schemeClr val="accent5">
                <a:lumMod val="20000"/>
                <a:lumOff val="8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j-lt"/>
              </a:defRPr>
            </a:lvl1pPr>
          </a:lstStyle>
          <a:p>
            <a:fld id="{2AA3200B-45AE-4C31-886A-DFFC935F2350}" type="slidenum">
              <a:rPr lang="en-US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3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3464" y="1362329"/>
            <a:ext cx="3934968" cy="3075559"/>
          </a:xfrm>
        </p:spPr>
        <p:txBody>
          <a:bodyPr/>
          <a:lstStyle/>
          <a:p>
            <a:r>
              <a:rPr lang="en-US" b="1" u="sng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Colligative</a:t>
            </a:r>
            <a:r>
              <a:rPr lang="en-US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br>
              <a:rPr lang="en-US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en-US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Properties </a:t>
            </a:r>
            <a:br>
              <a:rPr lang="en-US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en-US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of </a:t>
            </a:r>
            <a:br>
              <a:rPr lang="en-US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en-US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Solutions</a:t>
            </a:r>
            <a:endParaRPr lang="en-US" b="1" u="sng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49154" name="Picture 2" descr="File:J.H. van 't Hoff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7447" y="1450530"/>
            <a:ext cx="2714625" cy="34385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4852416" y="5181600"/>
            <a:ext cx="36295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800" dirty="0" smtClean="0"/>
              <a:t>Jacobus Henricus van 't Hoff </a:t>
            </a:r>
          </a:p>
          <a:p>
            <a:pPr algn="ctr"/>
            <a:r>
              <a:rPr lang="nl-NL" sz="1800" dirty="0" smtClean="0"/>
              <a:t>(1852-1911)</a:t>
            </a:r>
            <a:endParaRPr lang="en-US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Прямокутник 1"/>
          <p:cNvSpPr/>
          <p:nvPr/>
        </p:nvSpPr>
        <p:spPr>
          <a:xfrm>
            <a:off x="2286000" y="2090172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0" dirty="0">
                <a:solidFill>
                  <a:prstClr val="black"/>
                </a:solidFill>
                <a:latin typeface="Calibri"/>
              </a:rPr>
              <a:t>Osmotic Pressure Calculations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0" dirty="0">
                <a:solidFill>
                  <a:prstClr val="black"/>
                </a:solidFill>
                <a:latin typeface="Calibri"/>
              </a:rPr>
              <a:t> = Osmotic pressure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0" dirty="0">
                <a:solidFill>
                  <a:prstClr val="black"/>
                </a:solidFill>
                <a:latin typeface="Calibri"/>
              </a:rPr>
              <a:t>M = Molarity of the solution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0" dirty="0">
                <a:solidFill>
                  <a:prstClr val="black"/>
                </a:solidFill>
                <a:latin typeface="Calibri"/>
              </a:rPr>
              <a:t>R = Gas Constant = 0.08206 </a:t>
            </a:r>
            <a:r>
              <a:rPr lang="en-US" b="0" dirty="0" err="1">
                <a:solidFill>
                  <a:prstClr val="black"/>
                </a:solidFill>
                <a:latin typeface="Calibri"/>
              </a:rPr>
              <a:t>Latm</a:t>
            </a:r>
            <a:r>
              <a:rPr lang="en-US" b="0" dirty="0">
                <a:solidFill>
                  <a:prstClr val="black"/>
                </a:solidFill>
                <a:latin typeface="Calibri"/>
              </a:rPr>
              <a:t>/</a:t>
            </a:r>
            <a:r>
              <a:rPr lang="en-US" b="0" dirty="0" err="1">
                <a:solidFill>
                  <a:prstClr val="black"/>
                </a:solidFill>
                <a:latin typeface="Calibri"/>
              </a:rPr>
              <a:t>molK</a:t>
            </a:r>
            <a:endParaRPr lang="en-US" b="0" dirty="0">
              <a:solidFill>
                <a:prstClr val="black"/>
              </a:solidFill>
              <a:latin typeface="Calibri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0" dirty="0" err="1">
                <a:solidFill>
                  <a:prstClr val="black"/>
                </a:solidFill>
                <a:latin typeface="Calibri"/>
              </a:rPr>
              <a:t>i</a:t>
            </a:r>
            <a:r>
              <a:rPr lang="en-US" b="0" dirty="0">
                <a:solidFill>
                  <a:prstClr val="black"/>
                </a:solidFill>
                <a:latin typeface="Calibri"/>
              </a:rPr>
              <a:t> = </a:t>
            </a:r>
            <a:r>
              <a:rPr lang="en-US" b="0" dirty="0" err="1">
                <a:solidFill>
                  <a:prstClr val="black"/>
                </a:solidFill>
                <a:latin typeface="Calibri"/>
              </a:rPr>
              <a:t>van’t</a:t>
            </a:r>
            <a:r>
              <a:rPr lang="en-US" b="0">
                <a:solidFill>
                  <a:prstClr val="black"/>
                </a:solidFill>
                <a:latin typeface="Calibri"/>
              </a:rPr>
              <a:t> Hoff Factor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737108" y="211963"/>
            <a:ext cx="7772400" cy="1143000"/>
          </a:xfrm>
        </p:spPr>
        <p:txBody>
          <a:bodyPr/>
          <a:lstStyle/>
          <a:p>
            <a:r>
              <a:rPr lang="en-US" sz="3600" b="1" u="sng" dirty="0">
                <a:solidFill>
                  <a:srgbClr val="3333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Osmotic Pressure Calculations</a:t>
            </a:r>
          </a:p>
        </p:txBody>
      </p:sp>
      <p:sp>
        <p:nvSpPr>
          <p:cNvPr id="74758" name="Text Box 6"/>
          <p:cNvSpPr txBox="1">
            <a:spLocks noChangeArrowheads="1"/>
          </p:cNvSpPr>
          <p:nvPr/>
        </p:nvSpPr>
        <p:spPr bwMode="auto">
          <a:xfrm>
            <a:off x="1449388" y="2973388"/>
            <a:ext cx="3968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</a:t>
            </a:r>
            <a:r>
              <a:rPr lang="en-US" sz="2800" dirty="0">
                <a:solidFill>
                  <a:srgbClr val="333333"/>
                </a:solidFill>
                <a:sym typeface="Symbol" pitchFamily="18" charset="2"/>
              </a:rPr>
              <a:t> = Osmotic pressure</a:t>
            </a:r>
          </a:p>
        </p:txBody>
      </p:sp>
      <p:sp>
        <p:nvSpPr>
          <p:cNvPr id="74759" name="Text Box 7"/>
          <p:cNvSpPr txBox="1">
            <a:spLocks noChangeArrowheads="1"/>
          </p:cNvSpPr>
          <p:nvPr/>
        </p:nvSpPr>
        <p:spPr bwMode="auto">
          <a:xfrm>
            <a:off x="1402779" y="4308539"/>
            <a:ext cx="51419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sym typeface="Symbol" pitchFamily="18" charset="2"/>
              </a:rPr>
              <a:t>M</a:t>
            </a:r>
            <a:r>
              <a:rPr lang="en-US" sz="2800" dirty="0">
                <a:solidFill>
                  <a:srgbClr val="333333"/>
                </a:solidFill>
                <a:sym typeface="Symbol" pitchFamily="18" charset="2"/>
              </a:rPr>
              <a:t> = </a:t>
            </a:r>
            <a:r>
              <a:rPr lang="en-US" sz="2800" dirty="0" err="1">
                <a:solidFill>
                  <a:srgbClr val="333333"/>
                </a:solidFill>
                <a:sym typeface="Symbol" pitchFamily="18" charset="2"/>
              </a:rPr>
              <a:t>Molarity</a:t>
            </a:r>
            <a:r>
              <a:rPr lang="en-US" sz="2800" dirty="0">
                <a:solidFill>
                  <a:srgbClr val="333333"/>
                </a:solidFill>
                <a:sym typeface="Symbol" pitchFamily="18" charset="2"/>
              </a:rPr>
              <a:t> of the solution</a:t>
            </a:r>
          </a:p>
        </p:txBody>
      </p:sp>
      <p:sp>
        <p:nvSpPr>
          <p:cNvPr id="74760" name="Text Box 8"/>
          <p:cNvSpPr txBox="1">
            <a:spLocks noChangeArrowheads="1"/>
          </p:cNvSpPr>
          <p:nvPr/>
        </p:nvSpPr>
        <p:spPr bwMode="auto">
          <a:xfrm>
            <a:off x="1494346" y="4996879"/>
            <a:ext cx="73104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sym typeface="Symbol" pitchFamily="18" charset="2"/>
              </a:rPr>
              <a:t>R</a:t>
            </a:r>
            <a:r>
              <a:rPr lang="en-US" sz="2800" dirty="0">
                <a:solidFill>
                  <a:srgbClr val="333333"/>
                </a:solidFill>
                <a:sym typeface="Symbol" pitchFamily="18" charset="2"/>
              </a:rPr>
              <a:t> = Gas Constant = 0.08206 </a:t>
            </a:r>
            <a:r>
              <a:rPr lang="en-US" sz="2800" dirty="0" err="1">
                <a:solidFill>
                  <a:srgbClr val="333333"/>
                </a:solidFill>
                <a:sym typeface="Symbol" pitchFamily="18" charset="2"/>
              </a:rPr>
              <a:t>Latm</a:t>
            </a:r>
            <a:r>
              <a:rPr lang="en-US" sz="2800" dirty="0">
                <a:solidFill>
                  <a:srgbClr val="333333"/>
                </a:solidFill>
                <a:sym typeface="Symbol" pitchFamily="18" charset="2"/>
              </a:rPr>
              <a:t>/</a:t>
            </a:r>
            <a:r>
              <a:rPr lang="en-US" sz="2800" dirty="0" err="1">
                <a:solidFill>
                  <a:srgbClr val="333333"/>
                </a:solidFill>
                <a:sym typeface="Symbol" pitchFamily="18" charset="2"/>
              </a:rPr>
              <a:t>molK</a:t>
            </a:r>
            <a:endParaRPr lang="en-US" sz="2800" dirty="0">
              <a:solidFill>
                <a:srgbClr val="333333"/>
              </a:solidFill>
              <a:sym typeface="Symbol" pitchFamily="18" charset="2"/>
            </a:endParaRPr>
          </a:p>
        </p:txBody>
      </p:sp>
      <p:sp>
        <p:nvSpPr>
          <p:cNvPr id="74761" name="Text Box 9"/>
          <p:cNvSpPr txBox="1">
            <a:spLocks noChangeArrowheads="1"/>
          </p:cNvSpPr>
          <p:nvPr/>
        </p:nvSpPr>
        <p:spPr bwMode="auto">
          <a:xfrm>
            <a:off x="1633284" y="3644964"/>
            <a:ext cx="390203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Symbol" pitchFamily="18" charset="2"/>
              </a:rPr>
              <a:t>i</a:t>
            </a:r>
            <a:r>
              <a:rPr lang="en-US" sz="2800" dirty="0" smtClean="0">
                <a:solidFill>
                  <a:srgbClr val="333333"/>
                </a:solidFill>
                <a:sym typeface="Symbol" pitchFamily="18" charset="2"/>
              </a:rPr>
              <a:t> = </a:t>
            </a:r>
            <a:r>
              <a:rPr lang="en-US" sz="2800" dirty="0" err="1" smtClean="0">
                <a:solidFill>
                  <a:srgbClr val="333333"/>
                </a:solidFill>
                <a:sym typeface="Symbol" pitchFamily="18" charset="2"/>
              </a:rPr>
              <a:t>van’t</a:t>
            </a:r>
            <a:r>
              <a:rPr lang="en-US" sz="2800" dirty="0" smtClean="0">
                <a:solidFill>
                  <a:srgbClr val="333333"/>
                </a:solidFill>
                <a:sym typeface="Symbol" pitchFamily="18" charset="2"/>
              </a:rPr>
              <a:t> Hoff Factor</a:t>
            </a:r>
            <a:endParaRPr lang="en-US" sz="2800" dirty="0">
              <a:solidFill>
                <a:srgbClr val="333333"/>
              </a:solidFill>
              <a:sym typeface="Symbol" pitchFamily="18" charset="2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2644648" y="1632712"/>
          <a:ext cx="3846830" cy="11836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64" name="Equation" r:id="rId4" imgW="660240" imgH="203040" progId="Equation.3">
                  <p:embed/>
                </p:oleObj>
              </mc:Choice>
              <mc:Fallback>
                <p:oleObj name="Equation" r:id="rId4" imgW="660240" imgH="2030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4648" y="1632712"/>
                        <a:ext cx="3846830" cy="11836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685800"/>
          </a:xfrm>
        </p:spPr>
        <p:txBody>
          <a:bodyPr/>
          <a:lstStyle/>
          <a:p>
            <a:r>
              <a:rPr lang="en-US" sz="3600" b="1">
                <a:solidFill>
                  <a:srgbClr val="3333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Colligative Properties</a:t>
            </a: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609600" y="1095375"/>
            <a:ext cx="79248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333333"/>
                </a:solidFill>
              </a:rPr>
              <a:t>Colligative properties are those that depend on the concentration of particles in a solution, not upon the identity of those </a:t>
            </a:r>
            <a:r>
              <a:rPr lang="en-US" sz="2800" dirty="0" smtClean="0">
                <a:solidFill>
                  <a:srgbClr val="333333"/>
                </a:solidFill>
              </a:rPr>
              <a:t>particles.</a:t>
            </a:r>
            <a:endParaRPr lang="en-US" sz="2800" dirty="0">
              <a:solidFill>
                <a:srgbClr val="333333"/>
              </a:solidFill>
            </a:endParaRPr>
          </a:p>
        </p:txBody>
      </p:sp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1752600" y="3289300"/>
            <a:ext cx="611187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rgbClr val="333333"/>
                </a:solidFill>
              </a:rPr>
              <a:t> Boiling Point Elevation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rgbClr val="333333"/>
                </a:solidFill>
              </a:rPr>
              <a:t> Freezing Point Depression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rgbClr val="333333"/>
                </a:solidFill>
              </a:rPr>
              <a:t> Osmotic Pressure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60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60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701675" y="0"/>
            <a:ext cx="7772400" cy="1143000"/>
          </a:xfrm>
        </p:spPr>
        <p:txBody>
          <a:bodyPr/>
          <a:lstStyle/>
          <a:p>
            <a:r>
              <a:rPr lang="en-US" sz="3600" b="1" dirty="0">
                <a:solidFill>
                  <a:srgbClr val="3333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Freezing Point Depression</a:t>
            </a: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822325" y="1222375"/>
            <a:ext cx="748347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rgbClr val="333333"/>
                </a:solidFill>
              </a:rPr>
              <a:t>Each mole of solute particles lowers the freezing point of 1 kilogram of water by 1.86 degrees Celsius.</a:t>
            </a:r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1852613" y="4037013"/>
            <a:ext cx="59594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K</a:t>
            </a:r>
            <a:r>
              <a:rPr lang="en-US" sz="2800" i="1" baseline="-25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f</a:t>
            </a:r>
            <a:r>
              <a:rPr lang="en-US" sz="2800" dirty="0">
                <a:solidFill>
                  <a:srgbClr val="333333"/>
                </a:solidFill>
              </a:rPr>
              <a:t> = 1.86 </a:t>
            </a:r>
            <a:r>
              <a:rPr lang="en-US" sz="2800" dirty="0">
                <a:solidFill>
                  <a:srgbClr val="333333"/>
                </a:solidFill>
                <a:sym typeface="Symbol" pitchFamily="18" charset="2"/>
              </a:rPr>
              <a:t>C  kilogram/mol</a:t>
            </a:r>
          </a:p>
        </p:txBody>
      </p:sp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1878013" y="4676775"/>
            <a:ext cx="59594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m</a:t>
            </a:r>
            <a:r>
              <a:rPr lang="en-US" sz="2800" dirty="0">
                <a:solidFill>
                  <a:srgbClr val="333333"/>
                </a:solidFill>
              </a:rPr>
              <a:t> = </a:t>
            </a:r>
            <a:r>
              <a:rPr lang="en-US" sz="2800" dirty="0" err="1">
                <a:solidFill>
                  <a:srgbClr val="333333"/>
                </a:solidFill>
              </a:rPr>
              <a:t>molality</a:t>
            </a:r>
            <a:r>
              <a:rPr lang="en-US" sz="2800" dirty="0">
                <a:solidFill>
                  <a:srgbClr val="333333"/>
                </a:solidFill>
              </a:rPr>
              <a:t> of the solution</a:t>
            </a:r>
            <a:endParaRPr lang="en-US" sz="2800" dirty="0">
              <a:solidFill>
                <a:srgbClr val="333333"/>
              </a:solidFill>
              <a:sym typeface="Symbol" pitchFamily="18" charset="2"/>
            </a:endParaRPr>
          </a:p>
        </p:txBody>
      </p:sp>
      <p:sp>
        <p:nvSpPr>
          <p:cNvPr id="47112" name="Text Box 8"/>
          <p:cNvSpPr txBox="1">
            <a:spLocks noChangeArrowheads="1"/>
          </p:cNvSpPr>
          <p:nvPr/>
        </p:nvSpPr>
        <p:spPr bwMode="auto">
          <a:xfrm>
            <a:off x="2063750" y="5332413"/>
            <a:ext cx="59594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i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>
                <a:solidFill>
                  <a:srgbClr val="333333"/>
                </a:solidFill>
              </a:rPr>
              <a:t>= </a:t>
            </a:r>
            <a:r>
              <a:rPr lang="en-US" sz="2800" dirty="0" err="1">
                <a:solidFill>
                  <a:srgbClr val="3333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van’t</a:t>
            </a:r>
            <a:r>
              <a:rPr lang="en-US" sz="2800" dirty="0">
                <a:solidFill>
                  <a:srgbClr val="3333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Hoff</a:t>
            </a:r>
            <a:r>
              <a:rPr lang="en-US" dirty="0">
                <a:solidFill>
                  <a:srgbClr val="333333"/>
                </a:solidFill>
              </a:rPr>
              <a:t> </a:t>
            </a:r>
            <a:r>
              <a:rPr lang="en-US" sz="2800" dirty="0">
                <a:solidFill>
                  <a:srgbClr val="333333"/>
                </a:solidFill>
              </a:rPr>
              <a:t>factor</a:t>
            </a: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2014727" y="2637790"/>
          <a:ext cx="5056633" cy="1143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18" name="Equation" r:id="rId4" imgW="1066680" imgH="241200" progId="Equation.3">
                  <p:embed/>
                </p:oleObj>
              </mc:Choice>
              <mc:Fallback>
                <p:oleObj name="Equation" r:id="rId4" imgW="1066680" imgH="2412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4727" y="2637790"/>
                        <a:ext cx="5056633" cy="11437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" dur="5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3" dur="500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8" grpId="0"/>
      <p:bldP spid="47111" grpId="0"/>
      <p:bldP spid="471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701675" y="0"/>
            <a:ext cx="7772400" cy="1143000"/>
          </a:xfrm>
        </p:spPr>
        <p:txBody>
          <a:bodyPr/>
          <a:lstStyle/>
          <a:p>
            <a:r>
              <a:rPr lang="en-US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Boiling Point Elevation</a:t>
            </a:r>
          </a:p>
        </p:txBody>
      </p:sp>
      <p:sp>
        <p:nvSpPr>
          <p:cNvPr id="72707" name="Text Box 3"/>
          <p:cNvSpPr txBox="1">
            <a:spLocks noChangeArrowheads="1"/>
          </p:cNvSpPr>
          <p:nvPr/>
        </p:nvSpPr>
        <p:spPr bwMode="auto">
          <a:xfrm>
            <a:off x="822325" y="1222375"/>
            <a:ext cx="748347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/>
              <a:t>Each mole of solute particles raises the boiling point of 1 kilogram of water by 0.51 degrees Celsius.</a:t>
            </a:r>
          </a:p>
        </p:txBody>
      </p:sp>
      <p:sp>
        <p:nvSpPr>
          <p:cNvPr id="72708" name="Text Box 4"/>
          <p:cNvSpPr txBox="1">
            <a:spLocks noChangeArrowheads="1"/>
          </p:cNvSpPr>
          <p:nvPr/>
        </p:nvSpPr>
        <p:spPr bwMode="auto">
          <a:xfrm>
            <a:off x="1852613" y="4037013"/>
            <a:ext cx="59594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K</a:t>
            </a:r>
            <a:r>
              <a:rPr lang="en-US" sz="2800" i="1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b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/>
              <a:t>= 0.51 </a:t>
            </a:r>
            <a:r>
              <a:rPr lang="en-US" sz="2800" dirty="0">
                <a:sym typeface="Symbol" pitchFamily="18" charset="2"/>
              </a:rPr>
              <a:t>C  kilogram/mol</a:t>
            </a:r>
          </a:p>
        </p:txBody>
      </p:sp>
      <p:sp>
        <p:nvSpPr>
          <p:cNvPr id="72710" name="Text Box 6"/>
          <p:cNvSpPr txBox="1">
            <a:spLocks noChangeArrowheads="1"/>
          </p:cNvSpPr>
          <p:nvPr/>
        </p:nvSpPr>
        <p:spPr bwMode="auto">
          <a:xfrm>
            <a:off x="1878013" y="4676775"/>
            <a:ext cx="59594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m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/>
              <a:t>= </a:t>
            </a:r>
            <a:r>
              <a:rPr lang="en-US" sz="2800" dirty="0" err="1"/>
              <a:t>molality</a:t>
            </a:r>
            <a:r>
              <a:rPr lang="en-US" sz="2800" dirty="0"/>
              <a:t> of the solution</a:t>
            </a:r>
            <a:endParaRPr lang="en-US" sz="2800" dirty="0">
              <a:sym typeface="Symbol" pitchFamily="18" charset="2"/>
            </a:endParaRPr>
          </a:p>
        </p:txBody>
      </p:sp>
      <p:sp>
        <p:nvSpPr>
          <p:cNvPr id="72711" name="Text Box 7"/>
          <p:cNvSpPr txBox="1">
            <a:spLocks noChangeArrowheads="1"/>
          </p:cNvSpPr>
          <p:nvPr/>
        </p:nvSpPr>
        <p:spPr bwMode="auto">
          <a:xfrm>
            <a:off x="2063750" y="5332413"/>
            <a:ext cx="59594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i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/>
              <a:t>=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van’t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Hoff</a:t>
            </a:r>
            <a:r>
              <a:rPr lang="en-US" dirty="0"/>
              <a:t> </a:t>
            </a:r>
            <a:r>
              <a:rPr lang="en-US" sz="2800" dirty="0"/>
              <a:t>factor</a:t>
            </a:r>
          </a:p>
        </p:txBody>
      </p:sp>
      <p:graphicFrame>
        <p:nvGraphicFramePr>
          <p:cNvPr id="2" name="Object 6"/>
          <p:cNvGraphicFramePr>
            <a:graphicFrameLocks noChangeAspect="1"/>
          </p:cNvGraphicFramePr>
          <p:nvPr/>
        </p:nvGraphicFramePr>
        <p:xfrm>
          <a:off x="2074863" y="2668588"/>
          <a:ext cx="4935537" cy="1082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17" name="Equation" r:id="rId4" imgW="1041120" imgH="228600" progId="Equation.3">
                  <p:embed/>
                </p:oleObj>
              </mc:Choice>
              <mc:Fallback>
                <p:oleObj name="Equation" r:id="rId4" imgW="1041120" imgH="2286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4863" y="2668588"/>
                        <a:ext cx="4935537" cy="1082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72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" dur="500"/>
                                        <p:tgtEl>
                                          <p:spTgt spid="72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3" dur="500"/>
                                        <p:tgtEl>
                                          <p:spTgt spid="72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8" grpId="0"/>
      <p:bldP spid="72710" grpId="0"/>
      <p:bldP spid="727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z="3200" b="1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Freezing Point Depression and Boiling Point Elevation Constants, </a:t>
            </a:r>
            <a:r>
              <a:rPr lang="en-US" sz="3200" b="1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  <a:sym typeface="Symbol" pitchFamily="18" charset="2"/>
              </a:rPr>
              <a:t>C/</a:t>
            </a:r>
            <a:r>
              <a:rPr lang="en-US" sz="3200" b="1" i="1" dirty="0">
                <a:solidFill>
                  <a:schemeClr val="accent4">
                    <a:lumMod val="95000"/>
                    <a:lumOff val="5000"/>
                  </a:schemeClr>
                </a:solidFill>
                <a:sym typeface="Symbol" pitchFamily="18" charset="2"/>
              </a:rPr>
              <a:t>m</a:t>
            </a:r>
          </a:p>
        </p:txBody>
      </p:sp>
      <p:graphicFrame>
        <p:nvGraphicFramePr>
          <p:cNvPr id="49306" name="Group 154"/>
          <p:cNvGraphicFramePr>
            <a:graphicFrameLocks noGrp="1"/>
          </p:cNvGraphicFramePr>
          <p:nvPr>
            <p:ph sz="half" idx="2"/>
          </p:nvPr>
        </p:nvGraphicFramePr>
        <p:xfrm>
          <a:off x="519113" y="1539875"/>
          <a:ext cx="7924800" cy="3346133"/>
        </p:xfrm>
        <a:graphic>
          <a:graphicData uri="http://schemas.openxmlformats.org/drawingml/2006/table">
            <a:tbl>
              <a:tblPr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641600"/>
                <a:gridCol w="2641600"/>
                <a:gridCol w="264160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Solvent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K</a:t>
                      </a:r>
                      <a:r>
                        <a:rPr kumimoji="0" lang="en-US" sz="2800" b="1" i="1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f</a:t>
                      </a:r>
                      <a:endParaRPr kumimoji="0" lang="en-US" sz="2800" b="1" i="1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K</a:t>
                      </a:r>
                      <a:r>
                        <a:rPr kumimoji="0" lang="en-US" sz="28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Acetic acid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3.90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3.07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Benzene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5.12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2.53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22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Nitrobenzene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8.1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5.24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36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Phenol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7.27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3.56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Water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1.86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0.512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853440" y="477838"/>
            <a:ext cx="7412736" cy="83820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The </a:t>
            </a:r>
            <a:r>
              <a:rPr lang="en-US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van’t</a:t>
            </a: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Hoff Factor, </a:t>
            </a:r>
            <a:r>
              <a:rPr lang="en-US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  <a:endParaRPr lang="en-US" b="1" i="1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648716" y="1839659"/>
            <a:ext cx="80772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dirty="0"/>
              <a:t>Electrolytes may have two, three or more times the effect on boiling point, freezing point, and osmotic pressure, depending on its dissociation.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1190625" y="303213"/>
            <a:ext cx="7010400" cy="609600"/>
          </a:xfrm>
        </p:spPr>
        <p:txBody>
          <a:bodyPr/>
          <a:lstStyle/>
          <a:p>
            <a:r>
              <a:rPr lang="en-US" sz="3200" b="1" u="sng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Dissociation Equations and the Determination of </a:t>
            </a:r>
            <a:r>
              <a:rPr lang="en-US" sz="3200" b="1" i="1" u="sng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</a:p>
        </p:txBody>
      </p:sp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1752600" y="1847850"/>
            <a:ext cx="2514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 err="1">
                <a:solidFill>
                  <a:schemeClr val="accent4">
                    <a:lumMod val="95000"/>
                    <a:lumOff val="5000"/>
                  </a:schemeClr>
                </a:solidFill>
              </a:rPr>
              <a:t>NaCl</a:t>
            </a:r>
            <a:r>
              <a:rPr lang="en-US" sz="2800" dirty="0">
                <a:solidFill>
                  <a:schemeClr val="accent4">
                    <a:lumMod val="95000"/>
                    <a:lumOff val="5000"/>
                  </a:schemeClr>
                </a:solidFill>
              </a:rPr>
              <a:t>(s) </a:t>
            </a:r>
            <a:r>
              <a:rPr lang="en-US" sz="2800" dirty="0">
                <a:solidFill>
                  <a:schemeClr val="accent4">
                    <a:lumMod val="95000"/>
                    <a:lumOff val="5000"/>
                  </a:schemeClr>
                </a:solidFill>
                <a:sym typeface="Wingdings" pitchFamily="2" charset="2"/>
              </a:rPr>
              <a:t>  </a:t>
            </a:r>
            <a:endParaRPr lang="en-US" sz="2800" dirty="0">
              <a:solidFill>
                <a:schemeClr val="accent4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1752600" y="2609850"/>
            <a:ext cx="2514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chemeClr val="accent4">
                    <a:lumMod val="95000"/>
                    <a:lumOff val="5000"/>
                  </a:schemeClr>
                </a:solidFill>
              </a:rPr>
              <a:t>AgNO</a:t>
            </a:r>
            <a:r>
              <a:rPr lang="en-US" sz="2800" baseline="-25000">
                <a:solidFill>
                  <a:schemeClr val="accent4">
                    <a:lumMod val="95000"/>
                    <a:lumOff val="5000"/>
                  </a:schemeClr>
                </a:solidFill>
              </a:rPr>
              <a:t>3</a:t>
            </a:r>
            <a:r>
              <a:rPr lang="en-US" sz="2800">
                <a:solidFill>
                  <a:schemeClr val="accent4">
                    <a:lumMod val="95000"/>
                    <a:lumOff val="5000"/>
                  </a:schemeClr>
                </a:solidFill>
              </a:rPr>
              <a:t>(s) </a:t>
            </a:r>
            <a:r>
              <a:rPr lang="en-US" sz="2800">
                <a:solidFill>
                  <a:schemeClr val="accent4">
                    <a:lumMod val="95000"/>
                    <a:lumOff val="5000"/>
                  </a:schemeClr>
                </a:solidFill>
                <a:sym typeface="Wingdings" pitchFamily="2" charset="2"/>
              </a:rPr>
              <a:t>  </a:t>
            </a:r>
            <a:endParaRPr lang="en-US" sz="2800">
              <a:solidFill>
                <a:schemeClr val="accent4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1205" name="Text Box 5"/>
          <p:cNvSpPr txBox="1">
            <a:spLocks noChangeArrowheads="1"/>
          </p:cNvSpPr>
          <p:nvPr/>
        </p:nvSpPr>
        <p:spPr bwMode="auto">
          <a:xfrm>
            <a:off x="1752600" y="3371850"/>
            <a:ext cx="2514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chemeClr val="accent4">
                    <a:lumMod val="95000"/>
                    <a:lumOff val="5000"/>
                  </a:schemeClr>
                </a:solidFill>
              </a:rPr>
              <a:t>MgCl</a:t>
            </a:r>
            <a:r>
              <a:rPr lang="en-US" sz="2800" baseline="-25000">
                <a:solidFill>
                  <a:schemeClr val="accent4">
                    <a:lumMod val="95000"/>
                    <a:lumOff val="5000"/>
                  </a:schemeClr>
                </a:solidFill>
              </a:rPr>
              <a:t>2</a:t>
            </a:r>
            <a:r>
              <a:rPr lang="en-US" sz="2800">
                <a:solidFill>
                  <a:schemeClr val="accent4">
                    <a:lumMod val="95000"/>
                    <a:lumOff val="5000"/>
                  </a:schemeClr>
                </a:solidFill>
              </a:rPr>
              <a:t>(s) </a:t>
            </a:r>
            <a:r>
              <a:rPr lang="en-US" sz="2800">
                <a:solidFill>
                  <a:schemeClr val="accent4">
                    <a:lumMod val="95000"/>
                    <a:lumOff val="5000"/>
                  </a:schemeClr>
                </a:solidFill>
                <a:sym typeface="Wingdings" pitchFamily="2" charset="2"/>
              </a:rPr>
              <a:t>  </a:t>
            </a:r>
            <a:endParaRPr lang="en-US" sz="2800">
              <a:solidFill>
                <a:schemeClr val="accent4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1206" name="Text Box 6"/>
          <p:cNvSpPr txBox="1">
            <a:spLocks noChangeArrowheads="1"/>
          </p:cNvSpPr>
          <p:nvPr/>
        </p:nvSpPr>
        <p:spPr bwMode="auto">
          <a:xfrm>
            <a:off x="1828800" y="4133850"/>
            <a:ext cx="297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chemeClr val="accent4">
                    <a:lumMod val="95000"/>
                    <a:lumOff val="5000"/>
                  </a:schemeClr>
                </a:solidFill>
              </a:rPr>
              <a:t>Na</a:t>
            </a:r>
            <a:r>
              <a:rPr lang="en-US" sz="2800" baseline="-25000">
                <a:solidFill>
                  <a:schemeClr val="accent4">
                    <a:lumMod val="95000"/>
                    <a:lumOff val="5000"/>
                  </a:schemeClr>
                </a:solidFill>
              </a:rPr>
              <a:t>2</a:t>
            </a:r>
            <a:r>
              <a:rPr lang="en-US" sz="2800">
                <a:solidFill>
                  <a:schemeClr val="accent4">
                    <a:lumMod val="95000"/>
                    <a:lumOff val="5000"/>
                  </a:schemeClr>
                </a:solidFill>
              </a:rPr>
              <a:t>SO</a:t>
            </a:r>
            <a:r>
              <a:rPr lang="en-US" sz="2800" baseline="-25000">
                <a:solidFill>
                  <a:schemeClr val="accent4">
                    <a:lumMod val="95000"/>
                    <a:lumOff val="5000"/>
                  </a:schemeClr>
                </a:solidFill>
              </a:rPr>
              <a:t>4</a:t>
            </a:r>
            <a:r>
              <a:rPr lang="en-US" sz="2800">
                <a:solidFill>
                  <a:schemeClr val="accent4">
                    <a:lumMod val="95000"/>
                    <a:lumOff val="5000"/>
                  </a:schemeClr>
                </a:solidFill>
              </a:rPr>
              <a:t>(s) </a:t>
            </a:r>
            <a:r>
              <a:rPr lang="en-US" sz="2800">
                <a:solidFill>
                  <a:schemeClr val="accent4">
                    <a:lumMod val="95000"/>
                    <a:lumOff val="5000"/>
                  </a:schemeClr>
                </a:solidFill>
                <a:sym typeface="Wingdings" pitchFamily="2" charset="2"/>
              </a:rPr>
              <a:t>  </a:t>
            </a:r>
            <a:endParaRPr lang="en-US" sz="2800">
              <a:solidFill>
                <a:schemeClr val="accent4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1207" name="Text Box 7"/>
          <p:cNvSpPr txBox="1">
            <a:spLocks noChangeArrowheads="1"/>
          </p:cNvSpPr>
          <p:nvPr/>
        </p:nvSpPr>
        <p:spPr bwMode="auto">
          <a:xfrm>
            <a:off x="1828800" y="4895850"/>
            <a:ext cx="2514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chemeClr val="accent4">
                    <a:lumMod val="95000"/>
                    <a:lumOff val="5000"/>
                  </a:schemeClr>
                </a:solidFill>
              </a:rPr>
              <a:t>AlCl</a:t>
            </a:r>
            <a:r>
              <a:rPr lang="en-US" sz="2800" baseline="-25000">
                <a:solidFill>
                  <a:schemeClr val="accent4">
                    <a:lumMod val="95000"/>
                    <a:lumOff val="5000"/>
                  </a:schemeClr>
                </a:solidFill>
              </a:rPr>
              <a:t>3</a:t>
            </a:r>
            <a:r>
              <a:rPr lang="en-US" sz="2800">
                <a:solidFill>
                  <a:schemeClr val="accent4">
                    <a:lumMod val="95000"/>
                    <a:lumOff val="5000"/>
                  </a:schemeClr>
                </a:solidFill>
              </a:rPr>
              <a:t>(s) </a:t>
            </a:r>
            <a:r>
              <a:rPr lang="en-US" sz="2800">
                <a:solidFill>
                  <a:schemeClr val="accent4">
                    <a:lumMod val="95000"/>
                    <a:lumOff val="5000"/>
                  </a:schemeClr>
                </a:solidFill>
                <a:sym typeface="Wingdings" pitchFamily="2" charset="2"/>
              </a:rPr>
              <a:t>  </a:t>
            </a:r>
            <a:endParaRPr lang="en-US" sz="2800">
              <a:solidFill>
                <a:schemeClr val="accent4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1208" name="Text Box 8"/>
          <p:cNvSpPr txBox="1">
            <a:spLocks noChangeArrowheads="1"/>
          </p:cNvSpPr>
          <p:nvPr/>
        </p:nvSpPr>
        <p:spPr bwMode="auto">
          <a:xfrm>
            <a:off x="3733800" y="1862138"/>
            <a:ext cx="42672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chemeClr val="accent4">
                    <a:lumMod val="95000"/>
                    <a:lumOff val="5000"/>
                  </a:schemeClr>
                </a:solidFill>
              </a:rPr>
              <a:t>Na</a:t>
            </a:r>
            <a:r>
              <a:rPr lang="en-US" sz="2800" baseline="30000">
                <a:solidFill>
                  <a:schemeClr val="accent4">
                    <a:lumMod val="95000"/>
                    <a:lumOff val="5000"/>
                  </a:schemeClr>
                </a:solidFill>
              </a:rPr>
              <a:t>+</a:t>
            </a:r>
            <a:r>
              <a:rPr lang="en-US" sz="2800">
                <a:solidFill>
                  <a:schemeClr val="accent4">
                    <a:lumMod val="95000"/>
                    <a:lumOff val="5000"/>
                  </a:schemeClr>
                </a:solidFill>
              </a:rPr>
              <a:t>(aq) + Cl</a:t>
            </a:r>
            <a:r>
              <a:rPr lang="en-US" sz="2800" baseline="30000">
                <a:solidFill>
                  <a:schemeClr val="accent4">
                    <a:lumMod val="95000"/>
                    <a:lumOff val="5000"/>
                  </a:schemeClr>
                </a:solidFill>
              </a:rPr>
              <a:t>-</a:t>
            </a:r>
            <a:r>
              <a:rPr lang="en-US" sz="2800">
                <a:solidFill>
                  <a:schemeClr val="accent4">
                    <a:lumMod val="95000"/>
                    <a:lumOff val="5000"/>
                  </a:schemeClr>
                </a:solidFill>
              </a:rPr>
              <a:t>(aq)</a:t>
            </a:r>
          </a:p>
        </p:txBody>
      </p:sp>
      <p:sp>
        <p:nvSpPr>
          <p:cNvPr id="51209" name="Text Box 9"/>
          <p:cNvSpPr txBox="1">
            <a:spLocks noChangeArrowheads="1"/>
          </p:cNvSpPr>
          <p:nvPr/>
        </p:nvSpPr>
        <p:spPr bwMode="auto">
          <a:xfrm>
            <a:off x="4038600" y="2609850"/>
            <a:ext cx="4267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chemeClr val="accent4">
                    <a:lumMod val="95000"/>
                    <a:lumOff val="5000"/>
                  </a:schemeClr>
                </a:solidFill>
              </a:rPr>
              <a:t>Ag</a:t>
            </a:r>
            <a:r>
              <a:rPr lang="en-US" sz="2800" baseline="30000">
                <a:solidFill>
                  <a:schemeClr val="accent4">
                    <a:lumMod val="95000"/>
                    <a:lumOff val="5000"/>
                  </a:schemeClr>
                </a:solidFill>
              </a:rPr>
              <a:t>+</a:t>
            </a:r>
            <a:r>
              <a:rPr lang="en-US" sz="2800">
                <a:solidFill>
                  <a:schemeClr val="accent4">
                    <a:lumMod val="95000"/>
                    <a:lumOff val="5000"/>
                  </a:schemeClr>
                </a:solidFill>
              </a:rPr>
              <a:t>(aq) + NO</a:t>
            </a:r>
            <a:r>
              <a:rPr lang="en-US" sz="2800" baseline="-25000">
                <a:solidFill>
                  <a:schemeClr val="accent4">
                    <a:lumMod val="95000"/>
                    <a:lumOff val="5000"/>
                  </a:schemeClr>
                </a:solidFill>
              </a:rPr>
              <a:t>3</a:t>
            </a:r>
            <a:r>
              <a:rPr lang="en-US" sz="2800" baseline="30000">
                <a:solidFill>
                  <a:schemeClr val="accent4">
                    <a:lumMod val="95000"/>
                    <a:lumOff val="5000"/>
                  </a:schemeClr>
                </a:solidFill>
              </a:rPr>
              <a:t>-</a:t>
            </a:r>
            <a:r>
              <a:rPr lang="en-US" sz="2800">
                <a:solidFill>
                  <a:schemeClr val="accent4">
                    <a:lumMod val="95000"/>
                    <a:lumOff val="5000"/>
                  </a:schemeClr>
                </a:solidFill>
              </a:rPr>
              <a:t>(aq)</a:t>
            </a:r>
          </a:p>
        </p:txBody>
      </p:sp>
      <p:sp>
        <p:nvSpPr>
          <p:cNvPr id="51210" name="Text Box 10"/>
          <p:cNvSpPr txBox="1">
            <a:spLocks noChangeArrowheads="1"/>
          </p:cNvSpPr>
          <p:nvPr/>
        </p:nvSpPr>
        <p:spPr bwMode="auto">
          <a:xfrm>
            <a:off x="3962400" y="3386138"/>
            <a:ext cx="42672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chemeClr val="accent4">
                    <a:lumMod val="95000"/>
                    <a:lumOff val="5000"/>
                  </a:schemeClr>
                </a:solidFill>
              </a:rPr>
              <a:t>Mg</a:t>
            </a:r>
            <a:r>
              <a:rPr lang="en-US" sz="2800" baseline="30000">
                <a:solidFill>
                  <a:schemeClr val="accent4">
                    <a:lumMod val="95000"/>
                    <a:lumOff val="5000"/>
                  </a:schemeClr>
                </a:solidFill>
              </a:rPr>
              <a:t>2+</a:t>
            </a:r>
            <a:r>
              <a:rPr lang="en-US" sz="2800">
                <a:solidFill>
                  <a:schemeClr val="accent4">
                    <a:lumMod val="95000"/>
                    <a:lumOff val="5000"/>
                  </a:schemeClr>
                </a:solidFill>
              </a:rPr>
              <a:t>(aq) + 2 Cl</a:t>
            </a:r>
            <a:r>
              <a:rPr lang="en-US" sz="2800" baseline="30000">
                <a:solidFill>
                  <a:schemeClr val="accent4">
                    <a:lumMod val="95000"/>
                    <a:lumOff val="5000"/>
                  </a:schemeClr>
                </a:solidFill>
              </a:rPr>
              <a:t>-</a:t>
            </a:r>
            <a:r>
              <a:rPr lang="en-US" sz="2800">
                <a:solidFill>
                  <a:schemeClr val="accent4">
                    <a:lumMod val="95000"/>
                    <a:lumOff val="5000"/>
                  </a:schemeClr>
                </a:solidFill>
              </a:rPr>
              <a:t>(aq)</a:t>
            </a:r>
          </a:p>
        </p:txBody>
      </p:sp>
      <p:sp>
        <p:nvSpPr>
          <p:cNvPr id="51211" name="Text Box 11"/>
          <p:cNvSpPr txBox="1">
            <a:spLocks noChangeArrowheads="1"/>
          </p:cNvSpPr>
          <p:nvPr/>
        </p:nvSpPr>
        <p:spPr bwMode="auto">
          <a:xfrm>
            <a:off x="4343400" y="4133850"/>
            <a:ext cx="4267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chemeClr val="accent4">
                    <a:lumMod val="95000"/>
                    <a:lumOff val="5000"/>
                  </a:schemeClr>
                </a:solidFill>
              </a:rPr>
              <a:t>2 Na</a:t>
            </a:r>
            <a:r>
              <a:rPr lang="en-US" sz="2800" baseline="30000">
                <a:solidFill>
                  <a:schemeClr val="accent4">
                    <a:lumMod val="95000"/>
                    <a:lumOff val="5000"/>
                  </a:schemeClr>
                </a:solidFill>
              </a:rPr>
              <a:t>+</a:t>
            </a:r>
            <a:r>
              <a:rPr lang="en-US" sz="2800">
                <a:solidFill>
                  <a:schemeClr val="accent4">
                    <a:lumMod val="95000"/>
                    <a:lumOff val="5000"/>
                  </a:schemeClr>
                </a:solidFill>
              </a:rPr>
              <a:t>(aq) + SO</a:t>
            </a:r>
            <a:r>
              <a:rPr lang="en-US" sz="2800" baseline="-25000">
                <a:solidFill>
                  <a:schemeClr val="accent4">
                    <a:lumMod val="95000"/>
                    <a:lumOff val="5000"/>
                  </a:schemeClr>
                </a:solidFill>
              </a:rPr>
              <a:t>4</a:t>
            </a:r>
            <a:r>
              <a:rPr lang="en-US" sz="2800" baseline="30000">
                <a:solidFill>
                  <a:schemeClr val="accent4">
                    <a:lumMod val="95000"/>
                    <a:lumOff val="5000"/>
                  </a:schemeClr>
                </a:solidFill>
              </a:rPr>
              <a:t>2-</a:t>
            </a:r>
            <a:r>
              <a:rPr lang="en-US" sz="2800">
                <a:solidFill>
                  <a:schemeClr val="accent4">
                    <a:lumMod val="95000"/>
                    <a:lumOff val="5000"/>
                  </a:schemeClr>
                </a:solidFill>
              </a:rPr>
              <a:t>(aq)</a:t>
            </a:r>
          </a:p>
        </p:txBody>
      </p:sp>
      <p:sp>
        <p:nvSpPr>
          <p:cNvPr id="51212" name="Text Box 12"/>
          <p:cNvSpPr txBox="1">
            <a:spLocks noChangeArrowheads="1"/>
          </p:cNvSpPr>
          <p:nvPr/>
        </p:nvSpPr>
        <p:spPr bwMode="auto">
          <a:xfrm>
            <a:off x="3886200" y="4895850"/>
            <a:ext cx="4267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chemeClr val="accent4">
                    <a:lumMod val="95000"/>
                    <a:lumOff val="5000"/>
                  </a:schemeClr>
                </a:solidFill>
              </a:rPr>
              <a:t>Al</a:t>
            </a:r>
            <a:r>
              <a:rPr lang="en-US" sz="2800" baseline="30000">
                <a:solidFill>
                  <a:schemeClr val="accent4">
                    <a:lumMod val="95000"/>
                    <a:lumOff val="5000"/>
                  </a:schemeClr>
                </a:solidFill>
              </a:rPr>
              <a:t>3+</a:t>
            </a:r>
            <a:r>
              <a:rPr lang="en-US" sz="2800">
                <a:solidFill>
                  <a:schemeClr val="accent4">
                    <a:lumMod val="95000"/>
                    <a:lumOff val="5000"/>
                  </a:schemeClr>
                </a:solidFill>
              </a:rPr>
              <a:t>(aq) + 3 Cl</a:t>
            </a:r>
            <a:r>
              <a:rPr lang="en-US" sz="2800" baseline="30000">
                <a:solidFill>
                  <a:schemeClr val="accent4">
                    <a:lumMod val="95000"/>
                    <a:lumOff val="5000"/>
                  </a:schemeClr>
                </a:solidFill>
              </a:rPr>
              <a:t>-</a:t>
            </a:r>
            <a:r>
              <a:rPr lang="en-US" sz="2800">
                <a:solidFill>
                  <a:schemeClr val="accent4">
                    <a:lumMod val="95000"/>
                    <a:lumOff val="5000"/>
                  </a:schemeClr>
                </a:solidFill>
              </a:rPr>
              <a:t>(aq)</a:t>
            </a:r>
          </a:p>
        </p:txBody>
      </p:sp>
      <p:sp>
        <p:nvSpPr>
          <p:cNvPr id="51213" name="Line 13"/>
          <p:cNvSpPr>
            <a:spLocks noChangeShapeType="1"/>
          </p:cNvSpPr>
          <p:nvPr/>
        </p:nvSpPr>
        <p:spPr bwMode="auto">
          <a:xfrm flipH="1">
            <a:off x="4419600" y="1543050"/>
            <a:ext cx="2743200" cy="3810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solidFill>
                <a:schemeClr val="accent4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1214" name="Line 14"/>
          <p:cNvSpPr>
            <a:spLocks noChangeShapeType="1"/>
          </p:cNvSpPr>
          <p:nvPr/>
        </p:nvSpPr>
        <p:spPr bwMode="auto">
          <a:xfrm flipH="1">
            <a:off x="6172200" y="1543050"/>
            <a:ext cx="990600" cy="3810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solidFill>
                <a:schemeClr val="accent4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1215" name="Line 15"/>
          <p:cNvSpPr>
            <a:spLocks noChangeShapeType="1"/>
          </p:cNvSpPr>
          <p:nvPr/>
        </p:nvSpPr>
        <p:spPr bwMode="auto">
          <a:xfrm flipH="1">
            <a:off x="4648200" y="2305050"/>
            <a:ext cx="2743200" cy="3810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solidFill>
                <a:schemeClr val="accent4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1216" name="Line 16"/>
          <p:cNvSpPr>
            <a:spLocks noChangeShapeType="1"/>
          </p:cNvSpPr>
          <p:nvPr/>
        </p:nvSpPr>
        <p:spPr bwMode="auto">
          <a:xfrm flipH="1">
            <a:off x="6477000" y="2305050"/>
            <a:ext cx="990600" cy="3810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solidFill>
                <a:schemeClr val="accent4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1217" name="Line 17"/>
          <p:cNvSpPr>
            <a:spLocks noChangeShapeType="1"/>
          </p:cNvSpPr>
          <p:nvPr/>
        </p:nvSpPr>
        <p:spPr bwMode="auto">
          <a:xfrm flipH="1">
            <a:off x="4800600" y="2990850"/>
            <a:ext cx="3200400" cy="4572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solidFill>
                <a:schemeClr val="accent4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1218" name="Line 18"/>
          <p:cNvSpPr>
            <a:spLocks noChangeShapeType="1"/>
          </p:cNvSpPr>
          <p:nvPr/>
        </p:nvSpPr>
        <p:spPr bwMode="auto">
          <a:xfrm flipH="1">
            <a:off x="6629400" y="3067050"/>
            <a:ext cx="1371600" cy="4572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solidFill>
                <a:schemeClr val="accent4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1219" name="Line 19"/>
          <p:cNvSpPr>
            <a:spLocks noChangeShapeType="1"/>
          </p:cNvSpPr>
          <p:nvPr/>
        </p:nvSpPr>
        <p:spPr bwMode="auto">
          <a:xfrm flipH="1">
            <a:off x="5105400" y="3752850"/>
            <a:ext cx="3200400" cy="4572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solidFill>
                <a:schemeClr val="accent4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1220" name="Line 20"/>
          <p:cNvSpPr>
            <a:spLocks noChangeShapeType="1"/>
          </p:cNvSpPr>
          <p:nvPr/>
        </p:nvSpPr>
        <p:spPr bwMode="auto">
          <a:xfrm flipH="1">
            <a:off x="7010400" y="3752850"/>
            <a:ext cx="1371600" cy="4572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solidFill>
                <a:schemeClr val="accent4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1221" name="Line 21"/>
          <p:cNvSpPr>
            <a:spLocks noChangeShapeType="1"/>
          </p:cNvSpPr>
          <p:nvPr/>
        </p:nvSpPr>
        <p:spPr bwMode="auto">
          <a:xfrm flipH="1" flipV="1">
            <a:off x="4343400" y="5353050"/>
            <a:ext cx="3505200" cy="8382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solidFill>
                <a:schemeClr val="accent4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1222" name="Line 22"/>
          <p:cNvSpPr>
            <a:spLocks noChangeShapeType="1"/>
          </p:cNvSpPr>
          <p:nvPr/>
        </p:nvSpPr>
        <p:spPr bwMode="auto">
          <a:xfrm flipH="1" flipV="1">
            <a:off x="6248400" y="5353050"/>
            <a:ext cx="1524000" cy="8382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solidFill>
                <a:schemeClr val="accent4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1223" name="Text Box 23"/>
          <p:cNvSpPr txBox="1">
            <a:spLocks noChangeArrowheads="1"/>
          </p:cNvSpPr>
          <p:nvPr/>
        </p:nvSpPr>
        <p:spPr bwMode="auto">
          <a:xfrm>
            <a:off x="7299325" y="1284288"/>
            <a:ext cx="904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i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2</a:t>
            </a:r>
          </a:p>
        </p:txBody>
      </p:sp>
      <p:sp>
        <p:nvSpPr>
          <p:cNvPr id="51224" name="Text Box 24"/>
          <p:cNvSpPr txBox="1">
            <a:spLocks noChangeArrowheads="1"/>
          </p:cNvSpPr>
          <p:nvPr/>
        </p:nvSpPr>
        <p:spPr bwMode="auto">
          <a:xfrm>
            <a:off x="7543800" y="2152650"/>
            <a:ext cx="904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i</a:t>
            </a:r>
            <a:r>
              <a:rPr lang="en-US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2</a:t>
            </a:r>
          </a:p>
        </p:txBody>
      </p:sp>
      <p:sp>
        <p:nvSpPr>
          <p:cNvPr id="51225" name="Text Box 25"/>
          <p:cNvSpPr txBox="1">
            <a:spLocks noChangeArrowheads="1"/>
          </p:cNvSpPr>
          <p:nvPr/>
        </p:nvSpPr>
        <p:spPr bwMode="auto">
          <a:xfrm>
            <a:off x="8077200" y="2838450"/>
            <a:ext cx="904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i</a:t>
            </a:r>
            <a:r>
              <a:rPr lang="en-US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3</a:t>
            </a:r>
          </a:p>
        </p:txBody>
      </p:sp>
      <p:sp>
        <p:nvSpPr>
          <p:cNvPr id="51226" name="Text Box 26"/>
          <p:cNvSpPr txBox="1">
            <a:spLocks noChangeArrowheads="1"/>
          </p:cNvSpPr>
          <p:nvPr/>
        </p:nvSpPr>
        <p:spPr bwMode="auto">
          <a:xfrm>
            <a:off x="8239125" y="3752850"/>
            <a:ext cx="904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i</a:t>
            </a:r>
            <a:r>
              <a:rPr lang="en-US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3</a:t>
            </a:r>
          </a:p>
        </p:txBody>
      </p:sp>
      <p:sp>
        <p:nvSpPr>
          <p:cNvPr id="51227" name="Text Box 27"/>
          <p:cNvSpPr txBox="1">
            <a:spLocks noChangeArrowheads="1"/>
          </p:cNvSpPr>
          <p:nvPr/>
        </p:nvSpPr>
        <p:spPr bwMode="auto">
          <a:xfrm>
            <a:off x="8001000" y="5886450"/>
            <a:ext cx="904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i</a:t>
            </a:r>
            <a:r>
              <a:rPr lang="en-US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1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500"/>
                                        <p:tgtEl>
                                          <p:spTgt spid="51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1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500"/>
                                        <p:tgtEl>
                                          <p:spTgt spid="51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1" dur="500"/>
                                        <p:tgtEl>
                                          <p:spTgt spid="51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51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9" dur="500"/>
                                        <p:tgtEl>
                                          <p:spTgt spid="51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51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51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0" dur="500"/>
                                        <p:tgtEl>
                                          <p:spTgt spid="51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3" dur="500"/>
                                        <p:tgtEl>
                                          <p:spTgt spid="51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51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1" dur="500"/>
                                        <p:tgtEl>
                                          <p:spTgt spid="51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4" dur="500"/>
                                        <p:tgtEl>
                                          <p:spTgt spid="51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51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3" grpId="0" animBg="1"/>
      <p:bldP spid="51214" grpId="0" animBg="1"/>
      <p:bldP spid="51215" grpId="0" animBg="1"/>
      <p:bldP spid="51216" grpId="0" animBg="1"/>
      <p:bldP spid="51217" grpId="0" animBg="1"/>
      <p:bldP spid="51218" grpId="0" animBg="1"/>
      <p:bldP spid="51219" grpId="0" animBg="1"/>
      <p:bldP spid="51220" grpId="0" animBg="1"/>
      <p:bldP spid="51221" grpId="0" animBg="1"/>
      <p:bldP spid="51222" grpId="0" animBg="1"/>
      <p:bldP spid="51223" grpId="0"/>
      <p:bldP spid="51224" grpId="0"/>
      <p:bldP spid="51225" grpId="0"/>
      <p:bldP spid="51226" grpId="0"/>
      <p:bldP spid="512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0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696200" cy="914400"/>
          </a:xfrm>
        </p:spPr>
        <p:txBody>
          <a:bodyPr/>
          <a:lstStyle/>
          <a:p>
            <a:r>
              <a:rPr lang="en-US" sz="32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Ideal vs. Real van’t Hoff Factor</a:t>
            </a:r>
          </a:p>
        </p:txBody>
      </p:sp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554038" y="1012825"/>
            <a:ext cx="81692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The ideal van’t Hoff Factor is only achieved in </a:t>
            </a:r>
            <a:r>
              <a:rPr lang="en-US" sz="2800" u="sng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VERY DILUTE</a:t>
            </a:r>
            <a:r>
              <a:rPr lang="en-U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 solution.</a:t>
            </a:r>
          </a:p>
        </p:txBody>
      </p:sp>
      <p:pic>
        <p:nvPicPr>
          <p:cNvPr id="5325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32025"/>
            <a:ext cx="9144000" cy="226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762000" y="0"/>
            <a:ext cx="7772400" cy="1143000"/>
          </a:xfrm>
        </p:spPr>
        <p:txBody>
          <a:bodyPr/>
          <a:lstStyle/>
          <a:p>
            <a:r>
              <a:rPr lang="en-US" sz="3600" b="1" u="sng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Osmotic Pressure</a:t>
            </a:r>
          </a:p>
        </p:txBody>
      </p:sp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554288"/>
            <a:ext cx="9144000" cy="332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806450" y="1352550"/>
            <a:ext cx="74374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The minimum pressure that stops the osmosis is equal to the osmotic pressure of the solution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Default Design">
      <a:majorFont>
        <a:latin typeface="Times New Roman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</TotalTime>
  <Words>995</Words>
  <Application>Microsoft Office PowerPoint</Application>
  <PresentationFormat>Екран (4:3)</PresentationFormat>
  <Paragraphs>161</Paragraphs>
  <Slides>10</Slides>
  <Notes>10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3" baseType="lpstr">
      <vt:lpstr>Default Design</vt:lpstr>
      <vt:lpstr>1_Default Design</vt:lpstr>
      <vt:lpstr>Equation</vt:lpstr>
      <vt:lpstr>Colligative  Properties  of  Solutions</vt:lpstr>
      <vt:lpstr>Colligative Properties</vt:lpstr>
      <vt:lpstr>Freezing Point Depression</vt:lpstr>
      <vt:lpstr>Boiling Point Elevation</vt:lpstr>
      <vt:lpstr>Freezing Point Depression and Boiling Point Elevation Constants, C/m</vt:lpstr>
      <vt:lpstr>The van’t Hoff Factor, i</vt:lpstr>
      <vt:lpstr>Dissociation Equations and the Determination of i</vt:lpstr>
      <vt:lpstr>Ideal vs. Real van’t Hoff Factor</vt:lpstr>
      <vt:lpstr>Osmotic Pressure</vt:lpstr>
      <vt:lpstr>Osmotic Pressure Calculations</vt:lpstr>
    </vt:vector>
  </TitlesOfParts>
  <Company>Visalia Unified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11_Colligative</dc:title>
  <dc:creator>Andy Allan</dc:creator>
  <cp:lastModifiedBy>LEGION</cp:lastModifiedBy>
  <cp:revision>91</cp:revision>
  <dcterms:created xsi:type="dcterms:W3CDTF">2006-06-08T16:43:21Z</dcterms:created>
  <dcterms:modified xsi:type="dcterms:W3CDTF">2015-09-04T11:22:08Z</dcterms:modified>
</cp:coreProperties>
</file>