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22"/>
  </p:notesMasterIdLst>
  <p:sldIdLst>
    <p:sldId id="256" r:id="rId3"/>
    <p:sldId id="257" r:id="rId4"/>
    <p:sldId id="264" r:id="rId5"/>
    <p:sldId id="281" r:id="rId6"/>
    <p:sldId id="265" r:id="rId7"/>
    <p:sldId id="279" r:id="rId8"/>
    <p:sldId id="280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4" r:id="rId19"/>
    <p:sldId id="276" r:id="rId20"/>
    <p:sldId id="277" r:id="rId21"/>
  </p:sldIdLst>
  <p:sldSz cx="9144000" cy="6858000" type="screen4x3"/>
  <p:notesSz cx="6858000" cy="9144000"/>
  <p:custDataLst>
    <p:tags r:id="rId2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D4D4D"/>
    <a:srgbClr val="FF0000"/>
    <a:srgbClr val="FF3300"/>
    <a:srgbClr val="5F5F5F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C41B9-44B0-455D-BF7F-7A31CFC78A5B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47AE4-95CD-4992-9E7C-6A17686AC35A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549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CHEMICAL EQUILIBRIUM</a:t>
            </a:r>
          </a:p>
          <a:p>
            <a:r>
              <a:rPr lang="en-US" smtClean="0"/>
              <a:t>Cato Maximilian Guldberg and his brother-in-law Peter Waage developed the Law of Mass Action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CHEMICAL EQUILIBRIUM</a:t>
            </a:r>
          </a:p>
          <a:p>
            <a:r>
              <a:rPr lang="en-US" smtClean="0"/>
              <a:t>Cato Maximilian Guldberg and his brother-in-law Peter Waage developed the Law of Mass Action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8626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Conclusions about Equilibrium Expressions</a:t>
            </a:r>
          </a:p>
          <a:p>
            <a:r>
              <a:rPr lang="en-US" smtClean="0"/>
              <a:t> When the balanced equation for a reaction is multiplied by a factor n, the equilibrium expression for the new reaction is the original expression, raised to the nth power.</a:t>
            </a:r>
          </a:p>
          <a:p>
            <a:r>
              <a:rPr lang="en-US" smtClean="0"/>
              <a:t>2NO2(g)  2NO(g) + O2(g)</a:t>
            </a:r>
          </a:p>
          <a:p>
            <a:r>
              <a:rPr lang="en-US" smtClean="0"/>
              <a:t>NO2(g)  NO(g) + ½O2(g)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Conclusions about Equilibrium Expressions</a:t>
            </a:r>
          </a:p>
          <a:p>
            <a:r>
              <a:rPr lang="en-US" smtClean="0"/>
              <a:t> When the balanced equation for a reaction is multiplied by a factor n, the equilibrium expression for the new reaction is the original expression, raised to the nth power.</a:t>
            </a:r>
          </a:p>
          <a:p>
            <a:r>
              <a:rPr lang="en-US" smtClean="0"/>
              <a:t>2NO2(g)  2NO(g) + O2(g)</a:t>
            </a:r>
          </a:p>
          <a:p>
            <a:r>
              <a:rPr lang="en-US" smtClean="0"/>
              <a:t>NO2(g)  NO(g) + ½O2(g)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2377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Equilibrium Expressions Involving Pressure</a:t>
            </a:r>
          </a:p>
          <a:p>
            <a:r>
              <a:rPr lang="en-US" smtClean="0"/>
              <a:t>For the gas phase reaction:</a:t>
            </a:r>
          </a:p>
          <a:p>
            <a:r>
              <a:rPr lang="en-US" smtClean="0"/>
              <a:t> 3H2(g) + N2(g)  2NH3(g)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Equilibrium Expressions Involving Pressure</a:t>
            </a:r>
          </a:p>
          <a:p>
            <a:r>
              <a:rPr lang="en-US" smtClean="0"/>
              <a:t>For the gas phase reaction:</a:t>
            </a:r>
          </a:p>
          <a:p>
            <a:r>
              <a:rPr lang="en-US" smtClean="0"/>
              <a:t> 3H2(g) + N2(g)  2NH3(g)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848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Heterogeneous Equilibria</a:t>
            </a:r>
          </a:p>
          <a:p>
            <a:r>
              <a:rPr lang="en-US" smtClean="0"/>
              <a:t> The position of a heterogeneous equilibrium does not depend on the amounts of pure solids or liquids present</a:t>
            </a:r>
          </a:p>
          <a:p>
            <a:r>
              <a:rPr lang="en-US" smtClean="0"/>
              <a:t>Write the equilibrium expression for the reaction:</a:t>
            </a:r>
          </a:p>
          <a:p>
            <a:r>
              <a:rPr lang="en-US" smtClean="0"/>
              <a:t>      PCl5(s)  PCl3(l) + Cl2(g)</a:t>
            </a:r>
          </a:p>
          <a:p>
            <a:r>
              <a:rPr lang="en-US" smtClean="0"/>
              <a:t>Pure </a:t>
            </a:r>
          </a:p>
          <a:p>
            <a:r>
              <a:rPr lang="en-US" smtClean="0"/>
              <a:t>solid</a:t>
            </a:r>
          </a:p>
          <a:p>
            <a:r>
              <a:rPr lang="en-US" smtClean="0"/>
              <a:t>Pure </a:t>
            </a:r>
          </a:p>
          <a:p>
            <a:r>
              <a:rPr lang="en-US" smtClean="0"/>
              <a:t>liquid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Heterogeneous Equilibria</a:t>
            </a:r>
          </a:p>
          <a:p>
            <a:r>
              <a:rPr lang="en-US" smtClean="0"/>
              <a:t> The position of a heterogeneous equilibrium does not depend on the amounts of pure solids or liquids present</a:t>
            </a:r>
          </a:p>
          <a:p>
            <a:r>
              <a:rPr lang="en-US" smtClean="0"/>
              <a:t>Write the equilibrium expression for the reaction:</a:t>
            </a:r>
          </a:p>
          <a:p>
            <a:r>
              <a:rPr lang="en-US" smtClean="0"/>
              <a:t>      PCl5(s)  PCl3(l) + Cl2(g)</a:t>
            </a:r>
          </a:p>
          <a:p>
            <a:r>
              <a:rPr lang="en-US" smtClean="0"/>
              <a:t>Pure </a:t>
            </a:r>
          </a:p>
          <a:p>
            <a:r>
              <a:rPr lang="en-US" smtClean="0"/>
              <a:t>solid</a:t>
            </a:r>
          </a:p>
          <a:p>
            <a:r>
              <a:rPr lang="en-US" smtClean="0"/>
              <a:t>Pure </a:t>
            </a:r>
          </a:p>
          <a:p>
            <a:r>
              <a:rPr lang="en-US" smtClean="0"/>
              <a:t>liquid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6081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Reaction Quotient</a:t>
            </a:r>
          </a:p>
          <a:p>
            <a:r>
              <a:rPr lang="en-US" smtClean="0"/>
              <a:t>For some time, t, when the system is not at equilibrium, the reaction quotient, Q takes the place of K, the equilibrium constant, in the law of mass action.</a:t>
            </a:r>
          </a:p>
          <a:p>
            <a:r>
              <a:rPr lang="en-US" smtClean="0"/>
              <a:t>jA + kB  lC + mD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Reaction Quotient</a:t>
            </a:r>
          </a:p>
          <a:p>
            <a:r>
              <a:rPr lang="en-US" smtClean="0"/>
              <a:t>For some time, t, when the system is not at equilibrium, the reaction quotient, Q takes the place of K, the equilibrium constant, in the law of mass action.</a:t>
            </a:r>
          </a:p>
          <a:p>
            <a:r>
              <a:rPr lang="en-US" smtClean="0"/>
              <a:t>jA + kB  lC + mD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5116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Significance of the Reaction Quotient</a:t>
            </a:r>
          </a:p>
          <a:p>
            <a:r>
              <a:rPr lang="en-US" smtClean="0"/>
              <a:t> If Q = K, the system is at equilibrium</a:t>
            </a:r>
          </a:p>
          <a:p>
            <a:r>
              <a:rPr lang="en-US" smtClean="0"/>
              <a:t> If Q &gt; K, the system shifts to the left, consuming products and forming reactants until equilibrium is achieved</a:t>
            </a:r>
          </a:p>
          <a:p>
            <a:r>
              <a:rPr lang="en-US" smtClean="0"/>
              <a:t> If Q &lt; K, the system shifts to the right, consuming reactants and forming products until equilibrium is achieved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Significance of the Reaction Quotient</a:t>
            </a:r>
          </a:p>
          <a:p>
            <a:r>
              <a:rPr lang="en-US" smtClean="0"/>
              <a:t> If Q = K, the system is at equilibrium</a:t>
            </a:r>
          </a:p>
          <a:p>
            <a:r>
              <a:rPr lang="en-US" smtClean="0"/>
              <a:t> If Q &gt; K, the system shifts to the left, consuming products and forming reactants until equilibrium is achieved</a:t>
            </a:r>
          </a:p>
          <a:p>
            <a:r>
              <a:rPr lang="en-US" smtClean="0"/>
              <a:t> If Q &lt; K, the system shifts to the right, consuming reactants and forming products until equilibrium is achieved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4150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Solving for Equilibrium Concentration</a:t>
            </a:r>
          </a:p>
          <a:p>
            <a:r>
              <a:rPr lang="en-US" smtClean="0"/>
              <a:t>Consider this reaction at some temperature:</a:t>
            </a:r>
          </a:p>
          <a:p>
            <a:r>
              <a:rPr lang="en-US" smtClean="0"/>
              <a:t>H2O(g) + CO(g)  H2(g) + CO2(g)    K = 2.0</a:t>
            </a:r>
          </a:p>
          <a:p>
            <a:r>
              <a:rPr lang="en-US" smtClean="0"/>
              <a:t>Assume you start with 8 molecules of H2O and 6 molecules of CO. How many molecules of H2O, CO, H2, and CO2 are present at equilibrium?</a:t>
            </a:r>
          </a:p>
          <a:p>
            <a:r>
              <a:rPr lang="en-US" smtClean="0"/>
              <a:t>Here, we learn about “ICE” – the most important problem solving technique in the second semester. You will use it for the next 4 chapters!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Solving for Equilibrium Concentration</a:t>
            </a:r>
          </a:p>
          <a:p>
            <a:r>
              <a:rPr lang="en-US" smtClean="0"/>
              <a:t>Consider this reaction at some temperature:</a:t>
            </a:r>
          </a:p>
          <a:p>
            <a:r>
              <a:rPr lang="en-US" smtClean="0"/>
              <a:t>H2O(g) + CO(g)  H2(g) + CO2(g)    K = 2.0</a:t>
            </a:r>
          </a:p>
          <a:p>
            <a:r>
              <a:rPr lang="en-US" smtClean="0"/>
              <a:t>Assume you start with 8 molecules of H2O and 6 molecules of CO. How many molecules of H2O, CO, H2, and CO2 are present at equilibrium?</a:t>
            </a:r>
          </a:p>
          <a:p>
            <a:r>
              <a:rPr lang="en-US" smtClean="0"/>
              <a:t>Here, we learn about “ICE” – the most important problem solving technique in the second semester. You will use it for the next 4 chapters!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7573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Solving for Equilibrium Concentration</a:t>
            </a:r>
          </a:p>
          <a:p>
            <a:r>
              <a:rPr lang="en-US" smtClean="0"/>
              <a:t>H2O(g) + CO(g)  H2(g) + CO2(g)    K = 2.0</a:t>
            </a:r>
          </a:p>
          <a:p>
            <a:r>
              <a:rPr lang="en-US" smtClean="0"/>
              <a:t>Step #1: We write the law of mass action for the reaction: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Solving for Equilibrium Concentration</a:t>
            </a:r>
          </a:p>
          <a:p>
            <a:r>
              <a:rPr lang="en-US" smtClean="0"/>
              <a:t>H2O(g) + CO(g)  H2(g) + CO2(g)    K = 2.0</a:t>
            </a:r>
          </a:p>
          <a:p>
            <a:r>
              <a:rPr lang="en-US" smtClean="0"/>
              <a:t>Step #1: We write the law of mass action for the reaction: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2371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Solving for Equilibrium Concentration</a:t>
            </a:r>
          </a:p>
          <a:p>
            <a:r>
              <a:rPr lang="en-US" smtClean="0"/>
              <a:t>H2O(g) + CO(g)   H2(g) +  CO2(g)</a:t>
            </a:r>
          </a:p>
          <a:p>
            <a:r>
              <a:rPr lang="en-US" smtClean="0"/>
              <a:t>Step #2: We “ICE” the problem, beginning with the Initial concentrations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-x</a:t>
            </a:r>
          </a:p>
          <a:p>
            <a:r>
              <a:rPr lang="en-US" smtClean="0"/>
              <a:t>-x</a:t>
            </a:r>
          </a:p>
          <a:p>
            <a:r>
              <a:rPr lang="en-US" smtClean="0"/>
              <a:t>+x</a:t>
            </a:r>
          </a:p>
          <a:p>
            <a:r>
              <a:rPr lang="en-US" smtClean="0"/>
              <a:t>+x</a:t>
            </a:r>
          </a:p>
          <a:p>
            <a:r>
              <a:rPr lang="en-US" smtClean="0"/>
              <a:t>8-x</a:t>
            </a:r>
          </a:p>
          <a:p>
            <a:r>
              <a:rPr lang="en-US" smtClean="0"/>
              <a:t>6-x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x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Solving for Equilibrium Concentration</a:t>
            </a:r>
          </a:p>
          <a:p>
            <a:r>
              <a:rPr lang="en-US" smtClean="0"/>
              <a:t>H2O(g) + CO(g)   H2(g) +  CO2(g)</a:t>
            </a:r>
          </a:p>
          <a:p>
            <a:r>
              <a:rPr lang="en-US" smtClean="0"/>
              <a:t>Step #2: We “ICE” the problem, beginning with the Initial concentrations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6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0</a:t>
            </a:r>
          </a:p>
          <a:p>
            <a:r>
              <a:rPr lang="en-US" smtClean="0"/>
              <a:t>-x</a:t>
            </a:r>
          </a:p>
          <a:p>
            <a:r>
              <a:rPr lang="en-US" smtClean="0"/>
              <a:t>-x</a:t>
            </a:r>
          </a:p>
          <a:p>
            <a:r>
              <a:rPr lang="en-US" smtClean="0"/>
              <a:t>+x</a:t>
            </a:r>
          </a:p>
          <a:p>
            <a:r>
              <a:rPr lang="en-US" smtClean="0"/>
              <a:t>+x</a:t>
            </a:r>
          </a:p>
          <a:p>
            <a:r>
              <a:rPr lang="en-US" smtClean="0"/>
              <a:t>8-x</a:t>
            </a:r>
          </a:p>
          <a:p>
            <a:r>
              <a:rPr lang="en-US" smtClean="0"/>
              <a:t>6-x</a:t>
            </a:r>
          </a:p>
          <a:p>
            <a:r>
              <a:rPr lang="en-US" smtClean="0"/>
              <a:t>x</a:t>
            </a:r>
          </a:p>
          <a:p>
            <a:r>
              <a:rPr lang="en-US" smtClean="0"/>
              <a:t>x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889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Solving for Equilibrium Concentration</a:t>
            </a:r>
          </a:p>
          <a:p>
            <a:r>
              <a:rPr lang="en-US" smtClean="0"/>
              <a:t>Step #3: We plug equilibrium concentrations into our equilibrium expression, and solve for x</a:t>
            </a:r>
          </a:p>
          <a:p>
            <a:r>
              <a:rPr lang="en-US" smtClean="0"/>
              <a:t>H2O(g) + CO(g)   H2(g) +  CO2(g)</a:t>
            </a:r>
          </a:p>
          <a:p>
            <a:r>
              <a:rPr lang="en-US" smtClean="0"/>
              <a:t>x = 4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Solving for Equilibrium Concentration</a:t>
            </a:r>
          </a:p>
          <a:p>
            <a:r>
              <a:rPr lang="en-US" smtClean="0"/>
              <a:t>Step #3: We plug equilibrium concentrations into our equilibrium expression, and solve for x</a:t>
            </a:r>
          </a:p>
          <a:p>
            <a:r>
              <a:rPr lang="en-US" smtClean="0"/>
              <a:t>H2O(g) + CO(g)   H2(g) +  CO2(g)</a:t>
            </a:r>
          </a:p>
          <a:p>
            <a:r>
              <a:rPr lang="en-US" smtClean="0"/>
              <a:t>x = 4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9812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Solving for Equilibrium Concentration</a:t>
            </a:r>
          </a:p>
          <a:p>
            <a:r>
              <a:rPr lang="en-US" smtClean="0"/>
              <a:t>Step #4: Substitute x into our equilibrium concentrations to find the actual concentrations</a:t>
            </a:r>
          </a:p>
          <a:p>
            <a:r>
              <a:rPr lang="en-US" smtClean="0"/>
              <a:t>H2O(g) + CO(g)   H2(g) +  CO2(g)</a:t>
            </a:r>
          </a:p>
          <a:p>
            <a:r>
              <a:rPr lang="en-US" smtClean="0"/>
              <a:t>x = 4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Solving for Equilibrium Concentration</a:t>
            </a:r>
          </a:p>
          <a:p>
            <a:r>
              <a:rPr lang="en-US" smtClean="0"/>
              <a:t>Step #4: Substitute x into our equilibrium concentrations to find the actual concentrations</a:t>
            </a:r>
          </a:p>
          <a:p>
            <a:r>
              <a:rPr lang="en-US" smtClean="0"/>
              <a:t>H2O(g) + CO(g)   H2(g) +  CO2(g)</a:t>
            </a:r>
          </a:p>
          <a:p>
            <a:r>
              <a:rPr lang="en-US" smtClean="0"/>
              <a:t>x = 4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311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Chemical Equilibrium</a:t>
            </a:r>
          </a:p>
          <a:p>
            <a:r>
              <a:rPr lang="en-US" smtClean="0"/>
              <a:t>Reversible Reactions: </a:t>
            </a:r>
          </a:p>
          <a:p>
            <a:r>
              <a:rPr lang="en-US" smtClean="0"/>
              <a:t>A chemical reaction in which the products</a:t>
            </a:r>
          </a:p>
          <a:p>
            <a:r>
              <a:rPr lang="en-US" smtClean="0"/>
              <a:t>can react to re-form the reactants</a:t>
            </a:r>
          </a:p>
          <a:p>
            <a:r>
              <a:rPr lang="en-US" smtClean="0"/>
              <a:t>Chemical Equilibrium: </a:t>
            </a:r>
          </a:p>
          <a:p>
            <a:r>
              <a:rPr lang="en-US" smtClean="0"/>
              <a:t>When the rate of the forward reaction</a:t>
            </a:r>
          </a:p>
          <a:p>
            <a:r>
              <a:rPr lang="en-US" smtClean="0"/>
              <a:t>equals the rate of the reverse reaction</a:t>
            </a:r>
          </a:p>
          <a:p>
            <a:r>
              <a:rPr lang="en-US" smtClean="0"/>
              <a:t>and the concentration of products and</a:t>
            </a:r>
          </a:p>
          <a:p>
            <a:r>
              <a:rPr lang="en-US" smtClean="0"/>
              <a:t>reactants remains unchanged</a:t>
            </a:r>
          </a:p>
          <a:p>
            <a:r>
              <a:rPr lang="en-US" smtClean="0"/>
              <a:t>2HgO(s)  2Hg(l) + O2(g) </a:t>
            </a:r>
          </a:p>
          <a:p>
            <a:r>
              <a:rPr lang="en-US" smtClean="0"/>
              <a:t>Arrows going both directions (  ) indicates equilibrium in a chemical equation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Chemical Equilibrium</a:t>
            </a:r>
          </a:p>
          <a:p>
            <a:r>
              <a:rPr lang="en-US" smtClean="0"/>
              <a:t>Reversible Reactions: </a:t>
            </a:r>
          </a:p>
          <a:p>
            <a:r>
              <a:rPr lang="en-US" smtClean="0"/>
              <a:t>A chemical reaction in which the products</a:t>
            </a:r>
          </a:p>
          <a:p>
            <a:r>
              <a:rPr lang="en-US" smtClean="0"/>
              <a:t>can react to re-form the reactants</a:t>
            </a:r>
          </a:p>
          <a:p>
            <a:r>
              <a:rPr lang="en-US" smtClean="0"/>
              <a:t>Chemical Equilibrium: </a:t>
            </a:r>
          </a:p>
          <a:p>
            <a:r>
              <a:rPr lang="en-US" smtClean="0"/>
              <a:t>When the rate of the forward reaction</a:t>
            </a:r>
          </a:p>
          <a:p>
            <a:r>
              <a:rPr lang="en-US" smtClean="0"/>
              <a:t>equals the rate of the reverse reaction</a:t>
            </a:r>
          </a:p>
          <a:p>
            <a:r>
              <a:rPr lang="en-US" smtClean="0"/>
              <a:t>and the concentration of products and</a:t>
            </a:r>
          </a:p>
          <a:p>
            <a:r>
              <a:rPr lang="en-US" smtClean="0"/>
              <a:t>reactants remains unchanged</a:t>
            </a:r>
          </a:p>
          <a:p>
            <a:r>
              <a:rPr lang="en-US" smtClean="0"/>
              <a:t>2HgO(s)  2Hg(l) + O2(g) </a:t>
            </a:r>
          </a:p>
          <a:p>
            <a:r>
              <a:rPr lang="en-US" smtClean="0"/>
              <a:t>Arrows going both directions (  ) indicates equilibrium in a chemical equation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9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2NO2(g)  2NO(g) + O2(g)</a:t>
            </a:r>
          </a:p>
          <a:p>
            <a:r>
              <a:rPr lang="en-US" smtClean="0"/>
              <a:t>    Remember this from   </a:t>
            </a:r>
          </a:p>
          <a:p>
            <a:r>
              <a:rPr lang="en-US" smtClean="0"/>
              <a:t>          Chapter 12?</a:t>
            </a:r>
          </a:p>
          <a:p>
            <a:r>
              <a:rPr lang="en-US" smtClean="0"/>
              <a:t>Why was it so important to measure reaction rate at the start of the reaction</a:t>
            </a:r>
          </a:p>
          <a:p>
            <a:r>
              <a:rPr lang="en-US" smtClean="0"/>
              <a:t>(method of initial rates?)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2NO2(g)  2NO(g) + O2(g)</a:t>
            </a:r>
          </a:p>
          <a:p>
            <a:r>
              <a:rPr lang="en-US" smtClean="0"/>
              <a:t>    Remember this from   </a:t>
            </a:r>
          </a:p>
          <a:p>
            <a:r>
              <a:rPr lang="en-US" smtClean="0"/>
              <a:t>          Chapter 12?</a:t>
            </a:r>
          </a:p>
          <a:p>
            <a:r>
              <a:rPr lang="en-US" smtClean="0"/>
              <a:t>Why was it so important to measure reaction rate at the start of the reaction</a:t>
            </a:r>
          </a:p>
          <a:p>
            <a:r>
              <a:rPr lang="en-US" smtClean="0"/>
              <a:t>(method of initial rates?)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980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2NO2(g)  2NO(g) + O2(g)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2NO2(g)  2NO(g) + O2(g)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827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Law of Mass Action</a:t>
            </a:r>
          </a:p>
          <a:p>
            <a:r>
              <a:rPr lang="en-US" smtClean="0"/>
              <a:t>For the reaction:</a:t>
            </a:r>
          </a:p>
          <a:p>
            <a:r>
              <a:rPr lang="en-US" smtClean="0"/>
              <a:t>Where K is the equilibrium constant, and is unitless</a:t>
            </a:r>
          </a:p>
          <a:p>
            <a:r>
              <a:rPr lang="en-US" smtClean="0"/>
              <a:t>jA + kB  lC + mD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Law of Mass Action</a:t>
            </a:r>
          </a:p>
          <a:p>
            <a:r>
              <a:rPr lang="en-US" smtClean="0"/>
              <a:t>For the reaction:</a:t>
            </a:r>
          </a:p>
          <a:p>
            <a:r>
              <a:rPr lang="en-US" smtClean="0"/>
              <a:t>Where K is the equilibrium constant, and is unitless</a:t>
            </a:r>
          </a:p>
          <a:p>
            <a:r>
              <a:rPr lang="en-US" smtClean="0"/>
              <a:t>jA + kB  lC + mD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633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Favored Equilibrium</a:t>
            </a:r>
          </a:p>
          <a:p>
            <a:r>
              <a:rPr lang="en-US" smtClean="0"/>
              <a:t>Large values for K signify the reaction is “product favored”</a:t>
            </a:r>
          </a:p>
          <a:p>
            <a:r>
              <a:rPr lang="en-US" smtClean="0"/>
              <a:t>When equilibrium is achieved, most reactant has been converted to product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Product Favored Equilibrium</a:t>
            </a:r>
          </a:p>
          <a:p>
            <a:r>
              <a:rPr lang="en-US" smtClean="0"/>
              <a:t>Large values for K signify the reaction is “product favored”</a:t>
            </a:r>
          </a:p>
          <a:p>
            <a:r>
              <a:rPr lang="en-US" smtClean="0"/>
              <a:t>When equilibrium is achieved, most reactant has been converted to product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86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Reactant Favored Equilibrium</a:t>
            </a:r>
          </a:p>
          <a:p>
            <a:r>
              <a:rPr lang="en-US" smtClean="0"/>
              <a:t>Small values for K signify the reaction is “reactant favored”</a:t>
            </a:r>
          </a:p>
          <a:p>
            <a:r>
              <a:rPr lang="en-US" smtClean="0"/>
              <a:t>When equilibrium is achieved, very little reactant has been converted to product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Reactant Favored Equilibrium</a:t>
            </a:r>
          </a:p>
          <a:p>
            <a:r>
              <a:rPr lang="en-US" smtClean="0"/>
              <a:t>Small values for K signify the reaction is “reactant favored”</a:t>
            </a:r>
          </a:p>
          <a:p>
            <a:r>
              <a:rPr lang="en-US" smtClean="0"/>
              <a:t>When equilibrium is achieved, very little reactant has been converted to product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50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Writing an Equilibrium Expression</a:t>
            </a:r>
          </a:p>
          <a:p>
            <a:r>
              <a:rPr lang="en-US" smtClean="0"/>
              <a:t>2NO2(g)  2NO(g) + O2(g)</a:t>
            </a:r>
          </a:p>
          <a:p>
            <a:r>
              <a:rPr lang="en-US" smtClean="0"/>
              <a:t>K = ???</a:t>
            </a:r>
          </a:p>
          <a:p>
            <a:r>
              <a:rPr lang="en-US" smtClean="0"/>
              <a:t>Write the equilibrium expression for the reaction: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Writing an Equilibrium Expression</a:t>
            </a:r>
          </a:p>
          <a:p>
            <a:r>
              <a:rPr lang="en-US" smtClean="0"/>
              <a:t>2NO2(g)  2NO(g) + O2(g)</a:t>
            </a:r>
          </a:p>
          <a:p>
            <a:r>
              <a:rPr lang="en-US" smtClean="0"/>
              <a:t>K = ???</a:t>
            </a:r>
          </a:p>
          <a:p>
            <a:r>
              <a:rPr lang="en-US" smtClean="0"/>
              <a:t>Write the equilibrium expression for the reaction: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24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Conclusions about Equilibrium Expressions</a:t>
            </a:r>
          </a:p>
          <a:p>
            <a:r>
              <a:rPr lang="en-US" smtClean="0"/>
              <a:t> The equilibrium expression for a reaction is the reciprocal for a reaction written in reverse</a:t>
            </a:r>
          </a:p>
          <a:p>
            <a:r>
              <a:rPr lang="en-US" smtClean="0"/>
              <a:t>2NO2(g)  2NO(g) + O2(g)</a:t>
            </a:r>
          </a:p>
          <a:p>
            <a:r>
              <a:rPr lang="en-US" smtClean="0"/>
              <a:t>2NO(g) + O2(g)  2NO2(g)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Conclusions about Equilibrium Expressions</a:t>
            </a:r>
          </a:p>
          <a:p>
            <a:r>
              <a:rPr lang="en-US" smtClean="0"/>
              <a:t> The equilibrium expression for a reaction is the reciprocal for a reaction written in reverse</a:t>
            </a:r>
          </a:p>
          <a:p>
            <a:r>
              <a:rPr lang="en-US" smtClean="0"/>
              <a:t>2NO2(g)  2NO(g) + O2(g)</a:t>
            </a:r>
          </a:p>
          <a:p>
            <a:r>
              <a:rPr lang="en-US" smtClean="0"/>
              <a:t>2NO(g) + O2(g)  2NO2(g)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879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01B10-6DC1-412B-91C9-79524622D99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27178-84F5-4E21-9DD2-8C7EE4D0760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369E2-2414-4655-B35E-6A76603C252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7EABD-411F-4B9F-AD77-2B0DB5663EB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C2C11-043A-4BE7-9632-765DAD39AEA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531252-324B-485E-98DF-DDF9DF5F59F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C3C6E-4F54-4EF1-BE1A-9B5610331FF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01841-95B4-4AA7-A0F0-E7C5D0FAB70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DB14E2-86A9-4FB3-B0CC-5F7313A5706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F2C56-6786-49AE-8B47-5DE6E900441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53047-5881-4110-BF4D-DCF16CA82DE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9F017DD9-1A1B-4E04-922F-2C4F0B910FF9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2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3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4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152400"/>
            <a:ext cx="5715000" cy="1755775"/>
          </a:xfrm>
        </p:spPr>
        <p:txBody>
          <a:bodyPr/>
          <a:lstStyle/>
          <a:p>
            <a:r>
              <a:rPr lang="en-US" sz="48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CHEMICAL EQUILIBRIUM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38600" y="32766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Cato Maximilian </a:t>
            </a:r>
            <a:r>
              <a:rPr lang="en-US" sz="2400" dirty="0" err="1" smtClean="0"/>
              <a:t>Guldberg</a:t>
            </a:r>
            <a:r>
              <a:rPr lang="en-US" sz="2400" dirty="0" smtClean="0"/>
              <a:t> and his brother-in-law Peter </a:t>
            </a:r>
            <a:r>
              <a:rPr lang="en-US" sz="2400" dirty="0" err="1" smtClean="0"/>
              <a:t>Waage</a:t>
            </a:r>
            <a:r>
              <a:rPr lang="en-US" sz="2400" dirty="0" smtClean="0"/>
              <a:t> developed the Law of Mass Action</a:t>
            </a:r>
          </a:p>
        </p:txBody>
      </p:sp>
      <p:pic>
        <p:nvPicPr>
          <p:cNvPr id="49154" name="Picture 2" descr="http://upload.wikimedia.org/wikipedia/commons/9/91/Guldberg_Wa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828800"/>
            <a:ext cx="3124200" cy="4773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838200"/>
          </a:xfrm>
        </p:spPr>
        <p:txBody>
          <a:bodyPr/>
          <a:lstStyle/>
          <a:p>
            <a:r>
              <a:rPr lang="en-US" sz="3200" u="sng" dirty="0">
                <a:solidFill>
                  <a:srgbClr val="000000"/>
                </a:solidFill>
              </a:rPr>
              <a:t>Conclusions about Equilibrium Expressions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81000" y="838200"/>
            <a:ext cx="81692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When the balanced equation for a reaction is multiplied by a factor </a:t>
            </a:r>
            <a:r>
              <a:rPr lang="en-US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the equilibrium expression for the new reaction is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original expression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raised to the </a:t>
            </a:r>
            <a:r>
              <a:rPr lang="en-US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nth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power.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828800" y="2590800"/>
            <a:ext cx="5638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2NO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(g)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 3" pitchFamily="18" charset="2"/>
              </a:rPr>
              <a:t>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 2NO(g) + O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(g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)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1295400" y="4572000"/>
            <a:ext cx="6858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(g)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 3" pitchFamily="18" charset="2"/>
              </a:rPr>
              <a:t>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 NO(g) + ½O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(g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)</a:t>
            </a:r>
          </a:p>
        </p:txBody>
      </p:sp>
      <p:graphicFrame>
        <p:nvGraphicFramePr>
          <p:cNvPr id="17418" name="Object 10"/>
          <p:cNvGraphicFramePr>
            <a:graphicFrameLocks noChangeAspect="1"/>
          </p:cNvGraphicFramePr>
          <p:nvPr/>
        </p:nvGraphicFramePr>
        <p:xfrm>
          <a:off x="3200400" y="3352800"/>
          <a:ext cx="2895600" cy="1390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2" name="Equation" r:id="rId4" imgW="952200" imgH="457200" progId="Equation.3">
                  <p:embed/>
                </p:oleObj>
              </mc:Choice>
              <mc:Fallback>
                <p:oleObj name="Equation" r:id="rId4" imgW="952200" imgH="4572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352800"/>
                        <a:ext cx="2895600" cy="13902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9" name="Object 11"/>
          <p:cNvGraphicFramePr>
            <a:graphicFrameLocks noChangeAspect="1"/>
          </p:cNvGraphicFramePr>
          <p:nvPr/>
        </p:nvGraphicFramePr>
        <p:xfrm>
          <a:off x="3048000" y="5258968"/>
          <a:ext cx="3886200" cy="1599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3" name="Equation" r:id="rId6" imgW="1358640" imgH="558720" progId="Equation.3">
                  <p:embed/>
                </p:oleObj>
              </mc:Choice>
              <mc:Fallback>
                <p:oleObj name="Equation" r:id="rId6" imgW="1358640" imgH="55872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5258968"/>
                        <a:ext cx="3886200" cy="15990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86800" cy="838200"/>
          </a:xfrm>
        </p:spPr>
        <p:txBody>
          <a:bodyPr/>
          <a:lstStyle/>
          <a:p>
            <a:r>
              <a:rPr lang="en-US" sz="3200" u="sng" dirty="0">
                <a:solidFill>
                  <a:srgbClr val="000000"/>
                </a:solidFill>
              </a:rPr>
              <a:t>Equilibrium Expressions Involving Pressure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905000" y="990600"/>
            <a:ext cx="50133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For the gas phase reaction:</a:t>
            </a:r>
          </a:p>
          <a:p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3H</a:t>
            </a:r>
            <a:r>
              <a:rPr lang="en-US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(g) + N</a:t>
            </a:r>
            <a:r>
              <a:rPr lang="en-US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(g)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 2NH</a:t>
            </a:r>
            <a:r>
              <a:rPr lang="en-US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3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(g)</a:t>
            </a:r>
          </a:p>
        </p:txBody>
      </p:sp>
      <p:graphicFrame>
        <p:nvGraphicFramePr>
          <p:cNvPr id="18441" name="Object 9"/>
          <p:cNvGraphicFramePr>
            <a:graphicFrameLocks noChangeAspect="1"/>
          </p:cNvGraphicFramePr>
          <p:nvPr/>
        </p:nvGraphicFramePr>
        <p:xfrm>
          <a:off x="2438400" y="2057400"/>
          <a:ext cx="3836021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2" name="Equation" r:id="rId4" imgW="1066680" imgH="507960" progId="Equation.3">
                  <p:embed/>
                </p:oleObj>
              </mc:Choice>
              <mc:Fallback>
                <p:oleObj name="Equation" r:id="rId4" imgW="1066680" imgH="50796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057400"/>
                        <a:ext cx="3836021" cy="182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81000" y="4038600"/>
          <a:ext cx="844616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3" name="Equation" r:id="rId6" imgW="2971800" imgH="241200" progId="Equation.3">
                  <p:embed/>
                </p:oleObj>
              </mc:Choice>
              <mc:Fallback>
                <p:oleObj name="Equation" r:id="rId6" imgW="2971800" imgH="2412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038600"/>
                        <a:ext cx="8446168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819400" y="4876800"/>
          <a:ext cx="3581400" cy="1008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4" name="Equation" r:id="rId8" imgW="901440" imgH="253800" progId="Equation.3">
                  <p:embed/>
                </p:oleObj>
              </mc:Choice>
              <mc:Fallback>
                <p:oleObj name="Equation" r:id="rId8" imgW="901440" imgH="2538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4876800"/>
                        <a:ext cx="3581400" cy="100884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9906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Heterogeneous </a:t>
            </a:r>
            <a:r>
              <a:rPr lang="en-US" u="sng" dirty="0" err="1">
                <a:solidFill>
                  <a:srgbClr val="000000"/>
                </a:solidFill>
              </a:rPr>
              <a:t>Equilibria</a:t>
            </a:r>
            <a:endParaRPr lang="en-US" u="sng" dirty="0">
              <a:solidFill>
                <a:srgbClr val="000000"/>
              </a:solidFill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57200" y="1066800"/>
            <a:ext cx="83978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en-US" dirty="0">
                <a:solidFill>
                  <a:srgbClr val="000000"/>
                </a:solidFill>
              </a:rPr>
              <a:t> The position of a heterogeneous equilibrium does not depend on the amounts of pure solids or liquids present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295400" y="2590800"/>
            <a:ext cx="66452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Write the equilibrium expression for the reaction:</a:t>
            </a:r>
          </a:p>
          <a:p>
            <a:r>
              <a:rPr lang="en-US">
                <a:solidFill>
                  <a:srgbClr val="000000"/>
                </a:solidFill>
              </a:rPr>
              <a:t>      PCl</a:t>
            </a:r>
            <a:r>
              <a:rPr lang="en-US" baseline="-25000">
                <a:solidFill>
                  <a:srgbClr val="000000"/>
                </a:solidFill>
              </a:rPr>
              <a:t>5</a:t>
            </a:r>
            <a:r>
              <a:rPr lang="en-US">
                <a:solidFill>
                  <a:srgbClr val="000000"/>
                </a:solidFill>
              </a:rPr>
              <a:t>(s) </a:t>
            </a:r>
            <a:r>
              <a:rPr lang="en-US">
                <a:solidFill>
                  <a:srgbClr val="000000"/>
                </a:solidFill>
                <a:sym typeface="Wingdings 3" pitchFamily="18" charset="2"/>
              </a:rPr>
              <a:t> PCl</a:t>
            </a:r>
            <a:r>
              <a:rPr lang="en-US" baseline="-25000">
                <a:solidFill>
                  <a:srgbClr val="000000"/>
                </a:solidFill>
                <a:sym typeface="Wingdings 3" pitchFamily="18" charset="2"/>
              </a:rPr>
              <a:t>3</a:t>
            </a:r>
            <a:r>
              <a:rPr lang="en-US">
                <a:solidFill>
                  <a:srgbClr val="000000"/>
                </a:solidFill>
                <a:sym typeface="Wingdings 3" pitchFamily="18" charset="2"/>
              </a:rPr>
              <a:t>(l) + Cl</a:t>
            </a:r>
            <a:r>
              <a:rPr lang="en-US" baseline="-2500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>
                <a:solidFill>
                  <a:srgbClr val="000000"/>
                </a:solidFill>
                <a:sym typeface="Wingdings 3" pitchFamily="18" charset="2"/>
              </a:rPr>
              <a:t>(g)</a:t>
            </a: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 flipV="1">
            <a:off x="2667000" y="3962400"/>
            <a:ext cx="0" cy="685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 flipV="1">
            <a:off x="4419600" y="3962400"/>
            <a:ext cx="0" cy="685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2133600" y="4495800"/>
            <a:ext cx="10810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3300"/>
                </a:solidFill>
              </a:rPr>
              <a:t>Pure </a:t>
            </a:r>
          </a:p>
          <a:p>
            <a:pPr algn="ctr"/>
            <a:r>
              <a:rPr lang="en-US">
                <a:solidFill>
                  <a:srgbClr val="FF3300"/>
                </a:solidFill>
              </a:rPr>
              <a:t>solid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3962400" y="4495800"/>
            <a:ext cx="10810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FF3300"/>
                </a:solidFill>
              </a:rPr>
              <a:t>Pure </a:t>
            </a:r>
          </a:p>
          <a:p>
            <a:pPr algn="ctr"/>
            <a:r>
              <a:rPr lang="en-US">
                <a:solidFill>
                  <a:srgbClr val="FF3300"/>
                </a:solidFill>
              </a:rPr>
              <a:t>liquid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715000" y="4191000"/>
          <a:ext cx="2810436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3" name="Equation" r:id="rId4" imgW="723600" imgH="215640" progId="Equation.3">
                  <p:embed/>
                </p:oleObj>
              </mc:Choice>
              <mc:Fallback>
                <p:oleObj name="Equation" r:id="rId4" imgW="723600" imgH="2156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191000"/>
                        <a:ext cx="2810436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0" name="Object 14"/>
          <p:cNvGraphicFramePr>
            <a:graphicFrameLocks noChangeAspect="1"/>
          </p:cNvGraphicFramePr>
          <p:nvPr/>
        </p:nvGraphicFramePr>
        <p:xfrm>
          <a:off x="5791200" y="5410200"/>
          <a:ext cx="271145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4" name="Equation" r:id="rId6" imgW="698400" imgH="241200" progId="Equation.3">
                  <p:embed/>
                </p:oleObj>
              </mc:Choice>
              <mc:Fallback>
                <p:oleObj name="Equation" r:id="rId6" imgW="698400" imgH="24120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5410200"/>
                        <a:ext cx="2711450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3" grpId="0" animBg="1"/>
      <p:bldP spid="19464" grpId="0" animBg="1"/>
      <p:bldP spid="19465" grpId="0"/>
      <p:bldP spid="1946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696200" cy="8382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The Reaction Quotient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533400" y="1066800"/>
            <a:ext cx="83216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For some time, t, when the system is not at equilibrium, the reaction quotient, </a:t>
            </a:r>
            <a:r>
              <a:rPr lang="en-US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Q</a:t>
            </a:r>
            <a:r>
              <a:rPr lang="en-US" dirty="0">
                <a:solidFill>
                  <a:srgbClr val="000000"/>
                </a:solidFill>
              </a:rPr>
              <a:t> takes the place of </a:t>
            </a:r>
            <a:r>
              <a:rPr lang="en-US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</a:t>
            </a:r>
            <a:r>
              <a:rPr lang="en-US" dirty="0">
                <a:solidFill>
                  <a:srgbClr val="000000"/>
                </a:solidFill>
              </a:rPr>
              <a:t>, the equilibrium constant, in the law of mass action.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981200" y="2971800"/>
            <a:ext cx="5257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8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jA</a:t>
            </a:r>
            <a:r>
              <a:rPr lang="en-US" sz="4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+ </a:t>
            </a:r>
            <a:r>
              <a:rPr lang="en-US" sz="48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kB</a:t>
            </a:r>
            <a:r>
              <a:rPr lang="en-US" sz="4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en-US" sz="4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sym typeface="Wingdings 3" pitchFamily="18" charset="2"/>
              </a:rPr>
              <a:t> </a:t>
            </a:r>
            <a:r>
              <a:rPr lang="en-US" sz="48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sym typeface="Wingdings 3" pitchFamily="18" charset="2"/>
              </a:rPr>
              <a:t>lC</a:t>
            </a:r>
            <a:r>
              <a:rPr lang="en-US" sz="48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sym typeface="Wingdings 3" pitchFamily="18" charset="2"/>
              </a:rPr>
              <a:t> + </a:t>
            </a:r>
            <a:r>
              <a:rPr lang="en-US" sz="48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sym typeface="Wingdings 3" pitchFamily="18" charset="2"/>
              </a:rPr>
              <a:t>mD</a:t>
            </a:r>
            <a:endParaRPr lang="en-US" sz="48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sym typeface="Wingdings 3" pitchFamily="18" charset="2"/>
            </a:endParaRPr>
          </a:p>
        </p:txBody>
      </p:sp>
      <p:graphicFrame>
        <p:nvGraphicFramePr>
          <p:cNvPr id="2" name="Object 7"/>
          <p:cNvGraphicFramePr>
            <a:graphicFrameLocks noChangeAspect="1"/>
          </p:cNvGraphicFramePr>
          <p:nvPr/>
        </p:nvGraphicFramePr>
        <p:xfrm>
          <a:off x="2438400" y="4114800"/>
          <a:ext cx="3500438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4" name="Equation" r:id="rId4" imgW="850680" imgH="444240" progId="Equation.3">
                  <p:embed/>
                </p:oleObj>
              </mc:Choice>
              <mc:Fallback>
                <p:oleObj name="Equation" r:id="rId4" imgW="850680" imgH="4442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4114800"/>
                        <a:ext cx="3500438" cy="182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Significance of the Reaction Quotient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685800" y="1520825"/>
            <a:ext cx="7940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en-US" dirty="0">
                <a:solidFill>
                  <a:srgbClr val="000000"/>
                </a:solidFill>
              </a:rPr>
              <a:t> If </a:t>
            </a:r>
            <a:r>
              <a:rPr lang="en-US" i="1" dirty="0">
                <a:solidFill>
                  <a:srgbClr val="C00000"/>
                </a:solidFill>
                <a:latin typeface="Times New Roman" pitchFamily="18" charset="0"/>
              </a:rPr>
              <a:t>Q</a:t>
            </a:r>
            <a:r>
              <a:rPr lang="en-US" dirty="0">
                <a:solidFill>
                  <a:srgbClr val="C00000"/>
                </a:solidFill>
              </a:rPr>
              <a:t> = </a:t>
            </a:r>
            <a:r>
              <a:rPr lang="en-US" i="1" dirty="0">
                <a:solidFill>
                  <a:srgbClr val="C00000"/>
                </a:solidFill>
                <a:latin typeface="Times New Roman" pitchFamily="18" charset="0"/>
              </a:rPr>
              <a:t>K</a:t>
            </a:r>
            <a:r>
              <a:rPr lang="en-US" dirty="0">
                <a:solidFill>
                  <a:srgbClr val="000000"/>
                </a:solidFill>
              </a:rPr>
              <a:t>, the system is at equilibrium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669925" y="2362200"/>
            <a:ext cx="79406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en-US" dirty="0">
                <a:solidFill>
                  <a:srgbClr val="000000"/>
                </a:solidFill>
              </a:rPr>
              <a:t> If </a:t>
            </a:r>
            <a:r>
              <a:rPr lang="en-US" i="1" dirty="0">
                <a:solidFill>
                  <a:srgbClr val="C00000"/>
                </a:solidFill>
                <a:latin typeface="Times New Roman" pitchFamily="18" charset="0"/>
              </a:rPr>
              <a:t>Q &gt; K</a:t>
            </a:r>
            <a:r>
              <a:rPr lang="en-US" dirty="0">
                <a:solidFill>
                  <a:srgbClr val="000000"/>
                </a:solidFill>
              </a:rPr>
              <a:t>, the system shifts to the left, consuming products and forming reactants until equilibrium is achieved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669925" y="4038600"/>
            <a:ext cx="79406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en-US" dirty="0">
                <a:solidFill>
                  <a:srgbClr val="000000"/>
                </a:solidFill>
              </a:rPr>
              <a:t> If </a:t>
            </a:r>
            <a:r>
              <a:rPr lang="en-US" i="1" dirty="0">
                <a:solidFill>
                  <a:srgbClr val="C00000"/>
                </a:solidFill>
                <a:latin typeface="Times New Roman" pitchFamily="18" charset="0"/>
              </a:rPr>
              <a:t>Q &lt; K</a:t>
            </a:r>
            <a:r>
              <a:rPr lang="en-US" dirty="0">
                <a:solidFill>
                  <a:srgbClr val="000000"/>
                </a:solidFill>
              </a:rPr>
              <a:t>, the system shifts to the right, consuming reactants and forming products until equilibrium is achieved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533400" y="1447800"/>
            <a:ext cx="7924800" cy="6858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533400" y="2362200"/>
            <a:ext cx="7924800" cy="13716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533400" y="4038600"/>
            <a:ext cx="7924800" cy="13716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21510" grpId="0"/>
      <p:bldP spid="21512" grpId="0" animBg="1"/>
      <p:bldP spid="215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/>
          <a:lstStyle/>
          <a:p>
            <a:r>
              <a:rPr lang="en-US" u="sng">
                <a:solidFill>
                  <a:srgbClr val="000000"/>
                </a:solidFill>
              </a:rPr>
              <a:t>Solving for Equilibrium Concentration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762000" y="1143000"/>
            <a:ext cx="8077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Consider this reaction at some temperature: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O(g) + CO(g)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 3" pitchFamily="18" charset="2"/>
              </a:rPr>
              <a:t> H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  <a:sym typeface="Wingdings 3" pitchFamily="18" charset="2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 3" pitchFamily="18" charset="2"/>
              </a:rPr>
              <a:t>(g) + CO</a:t>
            </a:r>
            <a:r>
              <a:rPr lang="en-US" baseline="-25000" dirty="0">
                <a:solidFill>
                  <a:schemeClr val="bg1">
                    <a:lumMod val="50000"/>
                  </a:schemeClr>
                </a:solidFill>
                <a:sym typeface="Wingdings 3" pitchFamily="18" charset="2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sym typeface="Wingdings 3" pitchFamily="18" charset="2"/>
              </a:rPr>
              <a:t>(g)    </a:t>
            </a:r>
            <a:r>
              <a:rPr lang="en-US" i="1" dirty="0">
                <a:solidFill>
                  <a:srgbClr val="C00000"/>
                </a:solidFill>
                <a:latin typeface="Times New Roman" pitchFamily="18" charset="0"/>
                <a:sym typeface="Wingdings 3" pitchFamily="18" charset="2"/>
              </a:rPr>
              <a:t>K</a:t>
            </a:r>
            <a:r>
              <a:rPr lang="en-US" dirty="0">
                <a:solidFill>
                  <a:srgbClr val="C00000"/>
                </a:solidFill>
                <a:sym typeface="Wingdings 3" pitchFamily="18" charset="2"/>
              </a:rPr>
              <a:t> = 2.0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762000" y="2362200"/>
            <a:ext cx="78644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Assume you start with </a:t>
            </a:r>
            <a:r>
              <a:rPr lang="en-US" u="sng" dirty="0">
                <a:solidFill>
                  <a:srgbClr val="000000"/>
                </a:solidFill>
              </a:rPr>
              <a:t>8 molecules of H</a:t>
            </a:r>
            <a:r>
              <a:rPr lang="en-US" u="sng" baseline="-25000" dirty="0">
                <a:solidFill>
                  <a:srgbClr val="000000"/>
                </a:solidFill>
              </a:rPr>
              <a:t>2</a:t>
            </a:r>
            <a:r>
              <a:rPr lang="en-US" u="sng" dirty="0">
                <a:solidFill>
                  <a:srgbClr val="000000"/>
                </a:solidFill>
              </a:rPr>
              <a:t>O</a:t>
            </a:r>
            <a:r>
              <a:rPr lang="en-US" dirty="0">
                <a:solidFill>
                  <a:srgbClr val="000000"/>
                </a:solidFill>
              </a:rPr>
              <a:t> and </a:t>
            </a:r>
            <a:r>
              <a:rPr lang="en-US" u="sng" dirty="0">
                <a:solidFill>
                  <a:srgbClr val="000000"/>
                </a:solidFill>
              </a:rPr>
              <a:t>6 molecules of CO</a:t>
            </a:r>
            <a:r>
              <a:rPr lang="en-US" dirty="0">
                <a:solidFill>
                  <a:srgbClr val="000000"/>
                </a:solidFill>
              </a:rPr>
              <a:t>. How many molecules of H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O, CO, H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, and CO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 are present at equilibrium?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762000" y="4343400"/>
            <a:ext cx="75596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Here, we learn about </a:t>
            </a:r>
            <a:r>
              <a:rPr lang="en-US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“ICE”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– the most important problem solving technique in the second semester. You will use it for the next 4 chapters!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Solving for Equilibrium Concentration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762000" y="1143000"/>
            <a:ext cx="807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H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O(g) + CO(g) </a:t>
            </a:r>
            <a:r>
              <a:rPr lang="en-US" dirty="0">
                <a:solidFill>
                  <a:srgbClr val="000000"/>
                </a:solidFill>
                <a:sym typeface="Wingdings 3" pitchFamily="18" charset="2"/>
              </a:rPr>
              <a:t> H</a:t>
            </a:r>
            <a:r>
              <a:rPr lang="en-US" baseline="-25000" dirty="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 3" pitchFamily="18" charset="2"/>
              </a:rPr>
              <a:t>(g) + CO</a:t>
            </a:r>
            <a:r>
              <a:rPr lang="en-US" baseline="-25000" dirty="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 3" pitchFamily="18" charset="2"/>
              </a:rPr>
              <a:t>(g)    </a:t>
            </a:r>
            <a:r>
              <a:rPr lang="en-US" i="1" dirty="0">
                <a:solidFill>
                  <a:srgbClr val="C00000"/>
                </a:solidFill>
                <a:latin typeface="Times New Roman" pitchFamily="18" charset="0"/>
                <a:sym typeface="Wingdings 3" pitchFamily="18" charset="2"/>
              </a:rPr>
              <a:t>K</a:t>
            </a:r>
            <a:r>
              <a:rPr lang="en-US" dirty="0">
                <a:solidFill>
                  <a:srgbClr val="C00000"/>
                </a:solidFill>
                <a:sym typeface="Wingdings 3" pitchFamily="18" charset="2"/>
              </a:rPr>
              <a:t> = 2.0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669925" y="2282825"/>
            <a:ext cx="7712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 dirty="0">
                <a:solidFill>
                  <a:srgbClr val="FF3300"/>
                </a:solidFill>
              </a:rPr>
              <a:t>Step #1: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We write the law of mass action for the reaction:</a:t>
            </a:r>
          </a:p>
        </p:txBody>
      </p:sp>
      <p:graphicFrame>
        <p:nvGraphicFramePr>
          <p:cNvPr id="25608" name="Object 8"/>
          <p:cNvGraphicFramePr>
            <a:graphicFrameLocks noChangeAspect="1"/>
          </p:cNvGraphicFramePr>
          <p:nvPr/>
        </p:nvGraphicFramePr>
        <p:xfrm>
          <a:off x="2286000" y="3505200"/>
          <a:ext cx="4441825" cy="177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5" name="Equation" r:id="rId4" imgW="1079280" imgH="431640" progId="Equation.3">
                  <p:embed/>
                </p:oleObj>
              </mc:Choice>
              <mc:Fallback>
                <p:oleObj name="Equation" r:id="rId4" imgW="1079280" imgH="431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505200"/>
                        <a:ext cx="4441825" cy="1776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Solving for Equilibrium Concentration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514600" y="2514600"/>
            <a:ext cx="632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O(g) + CO(g)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  H</a:t>
            </a:r>
            <a:r>
              <a:rPr lang="en-US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2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(g) +  CO</a:t>
            </a:r>
            <a:r>
              <a:rPr lang="en-US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2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(g)</a:t>
            </a:r>
          </a:p>
        </p:txBody>
      </p:sp>
      <p:graphicFrame>
        <p:nvGraphicFramePr>
          <p:cNvPr id="23598" name="Group 46"/>
          <p:cNvGraphicFramePr>
            <a:graphicFrameLocks noGrp="1"/>
          </p:cNvGraphicFramePr>
          <p:nvPr/>
        </p:nvGraphicFramePr>
        <p:xfrm>
          <a:off x="304800" y="3200400"/>
          <a:ext cx="8458200" cy="1981201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209800"/>
                <a:gridCol w="1524000"/>
                <a:gridCol w="1600200"/>
                <a:gridCol w="1524000"/>
                <a:gridCol w="1600200"/>
              </a:tblGrid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I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</a:rPr>
                        <a:t>nitial: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C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hange: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E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quilibrium: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599" name="Text Box 47"/>
          <p:cNvSpPr txBox="1">
            <a:spLocks noChangeArrowheads="1"/>
          </p:cNvSpPr>
          <p:nvPr/>
        </p:nvSpPr>
        <p:spPr bwMode="auto">
          <a:xfrm>
            <a:off x="593725" y="1063625"/>
            <a:ext cx="8016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 dirty="0">
                <a:solidFill>
                  <a:srgbClr val="FF3300"/>
                </a:solidFill>
              </a:rPr>
              <a:t>Step #2: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We “</a:t>
            </a:r>
            <a:r>
              <a:rPr lang="en-US" u="sng" dirty="0">
                <a:solidFill>
                  <a:schemeClr val="bg1">
                    <a:lumMod val="50000"/>
                  </a:schemeClr>
                </a:solidFill>
              </a:rPr>
              <a:t>ICE</a:t>
            </a:r>
            <a:r>
              <a:rPr lang="en-US" dirty="0">
                <a:solidFill>
                  <a:srgbClr val="000000"/>
                </a:solidFill>
              </a:rPr>
              <a:t>” the problem, beginning with the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n-US" dirty="0">
                <a:solidFill>
                  <a:srgbClr val="000000"/>
                </a:solidFill>
              </a:rPr>
              <a:t>nitial concentrations</a:t>
            </a:r>
          </a:p>
        </p:txBody>
      </p:sp>
      <p:sp>
        <p:nvSpPr>
          <p:cNvPr id="23600" name="Text Box 48"/>
          <p:cNvSpPr txBox="1">
            <a:spLocks noChangeArrowheads="1"/>
          </p:cNvSpPr>
          <p:nvPr/>
        </p:nvSpPr>
        <p:spPr bwMode="auto">
          <a:xfrm>
            <a:off x="3048000" y="3276600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23601" name="Text Box 49"/>
          <p:cNvSpPr txBox="1">
            <a:spLocks noChangeArrowheads="1"/>
          </p:cNvSpPr>
          <p:nvPr/>
        </p:nvSpPr>
        <p:spPr bwMode="auto">
          <a:xfrm>
            <a:off x="4627563" y="3276600"/>
            <a:ext cx="4016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23602" name="Text Box 50"/>
          <p:cNvSpPr txBox="1">
            <a:spLocks noChangeArrowheads="1"/>
          </p:cNvSpPr>
          <p:nvPr/>
        </p:nvSpPr>
        <p:spPr bwMode="auto">
          <a:xfrm>
            <a:off x="6172200" y="3276600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3603" name="Text Box 51"/>
          <p:cNvSpPr txBox="1">
            <a:spLocks noChangeArrowheads="1"/>
          </p:cNvSpPr>
          <p:nvPr/>
        </p:nvSpPr>
        <p:spPr bwMode="auto">
          <a:xfrm>
            <a:off x="7772400" y="3276600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3604" name="Text Box 52"/>
          <p:cNvSpPr txBox="1">
            <a:spLocks noChangeArrowheads="1"/>
          </p:cNvSpPr>
          <p:nvPr/>
        </p:nvSpPr>
        <p:spPr bwMode="auto">
          <a:xfrm>
            <a:off x="2819400" y="3886200"/>
            <a:ext cx="611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-x</a:t>
            </a:r>
          </a:p>
        </p:txBody>
      </p:sp>
      <p:sp>
        <p:nvSpPr>
          <p:cNvPr id="23605" name="Text Box 53"/>
          <p:cNvSpPr txBox="1">
            <a:spLocks noChangeArrowheads="1"/>
          </p:cNvSpPr>
          <p:nvPr/>
        </p:nvSpPr>
        <p:spPr bwMode="auto">
          <a:xfrm>
            <a:off x="4419600" y="3886200"/>
            <a:ext cx="611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-x</a:t>
            </a:r>
          </a:p>
        </p:txBody>
      </p:sp>
      <p:sp>
        <p:nvSpPr>
          <p:cNvPr id="23606" name="Text Box 54"/>
          <p:cNvSpPr txBox="1">
            <a:spLocks noChangeArrowheads="1"/>
          </p:cNvSpPr>
          <p:nvPr/>
        </p:nvSpPr>
        <p:spPr bwMode="auto">
          <a:xfrm>
            <a:off x="6096000" y="3886200"/>
            <a:ext cx="611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+x</a:t>
            </a:r>
          </a:p>
        </p:txBody>
      </p:sp>
      <p:sp>
        <p:nvSpPr>
          <p:cNvPr id="23607" name="Text Box 55"/>
          <p:cNvSpPr txBox="1">
            <a:spLocks noChangeArrowheads="1"/>
          </p:cNvSpPr>
          <p:nvPr/>
        </p:nvSpPr>
        <p:spPr bwMode="auto">
          <a:xfrm>
            <a:off x="7620000" y="3886200"/>
            <a:ext cx="611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+x</a:t>
            </a:r>
          </a:p>
        </p:txBody>
      </p:sp>
      <p:sp>
        <p:nvSpPr>
          <p:cNvPr id="23608" name="Text Box 56"/>
          <p:cNvSpPr txBox="1">
            <a:spLocks noChangeArrowheads="1"/>
          </p:cNvSpPr>
          <p:nvPr/>
        </p:nvSpPr>
        <p:spPr bwMode="auto">
          <a:xfrm>
            <a:off x="2819400" y="4572000"/>
            <a:ext cx="828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8-x</a:t>
            </a:r>
          </a:p>
        </p:txBody>
      </p:sp>
      <p:sp>
        <p:nvSpPr>
          <p:cNvPr id="23609" name="Text Box 57"/>
          <p:cNvSpPr txBox="1">
            <a:spLocks noChangeArrowheads="1"/>
          </p:cNvSpPr>
          <p:nvPr/>
        </p:nvSpPr>
        <p:spPr bwMode="auto">
          <a:xfrm>
            <a:off x="4419600" y="4572000"/>
            <a:ext cx="828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6-x</a:t>
            </a:r>
          </a:p>
        </p:txBody>
      </p:sp>
      <p:sp>
        <p:nvSpPr>
          <p:cNvPr id="23610" name="Text Box 58"/>
          <p:cNvSpPr txBox="1">
            <a:spLocks noChangeArrowheads="1"/>
          </p:cNvSpPr>
          <p:nvPr/>
        </p:nvSpPr>
        <p:spPr bwMode="auto">
          <a:xfrm>
            <a:off x="6248400" y="4586288"/>
            <a:ext cx="393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23611" name="Text Box 59"/>
          <p:cNvSpPr txBox="1">
            <a:spLocks noChangeArrowheads="1"/>
          </p:cNvSpPr>
          <p:nvPr/>
        </p:nvSpPr>
        <p:spPr bwMode="auto">
          <a:xfrm>
            <a:off x="7772400" y="4572000"/>
            <a:ext cx="39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3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3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3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3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3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3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3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3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3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00" grpId="0"/>
      <p:bldP spid="23601" grpId="0"/>
      <p:bldP spid="23602" grpId="0"/>
      <p:bldP spid="23603" grpId="0"/>
      <p:bldP spid="23604" grpId="0"/>
      <p:bldP spid="23605" grpId="0"/>
      <p:bldP spid="23606" grpId="0"/>
      <p:bldP spid="23607" grpId="0"/>
      <p:bldP spid="23608" grpId="0"/>
      <p:bldP spid="23609" grpId="0"/>
      <p:bldP spid="23610" grpId="0"/>
      <p:bldP spid="236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Solving for Equilibrium Concentration</a:t>
            </a:r>
          </a:p>
        </p:txBody>
      </p:sp>
      <p:graphicFrame>
        <p:nvGraphicFramePr>
          <p:cNvPr id="27691" name="Group 43"/>
          <p:cNvGraphicFramePr>
            <a:graphicFrameLocks noGrp="1"/>
          </p:cNvGraphicFramePr>
          <p:nvPr/>
        </p:nvGraphicFramePr>
        <p:xfrm>
          <a:off x="304800" y="2819400"/>
          <a:ext cx="8458200" cy="6858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209800"/>
                <a:gridCol w="1524000"/>
                <a:gridCol w="1600200"/>
                <a:gridCol w="1524000"/>
                <a:gridCol w="16002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E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quilibrium: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8-x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6-x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78" name="Text Box 30"/>
          <p:cNvSpPr txBox="1">
            <a:spLocks noChangeArrowheads="1"/>
          </p:cNvSpPr>
          <p:nvPr/>
        </p:nvSpPr>
        <p:spPr bwMode="auto">
          <a:xfrm>
            <a:off x="381000" y="1063625"/>
            <a:ext cx="8534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 dirty="0">
                <a:solidFill>
                  <a:srgbClr val="FF3300"/>
                </a:solidFill>
              </a:rPr>
              <a:t>Step #3: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We plug equilibrium concentrations into our equilibrium expression, and solve for </a:t>
            </a:r>
            <a:r>
              <a:rPr lang="en-US" dirty="0">
                <a:solidFill>
                  <a:srgbClr val="C00000"/>
                </a:solidFill>
              </a:rPr>
              <a:t>x</a:t>
            </a:r>
          </a:p>
        </p:txBody>
      </p:sp>
      <p:sp>
        <p:nvSpPr>
          <p:cNvPr id="27692" name="Text Box 44"/>
          <p:cNvSpPr txBox="1">
            <a:spLocks noChangeArrowheads="1"/>
          </p:cNvSpPr>
          <p:nvPr/>
        </p:nvSpPr>
        <p:spPr bwMode="auto">
          <a:xfrm>
            <a:off x="2590800" y="2209800"/>
            <a:ext cx="632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H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O(g) + CO(g) </a:t>
            </a:r>
            <a:r>
              <a:rPr lang="en-US" dirty="0">
                <a:solidFill>
                  <a:srgbClr val="000000"/>
                </a:solidFill>
                <a:sym typeface="Wingdings 3" pitchFamily="18" charset="2"/>
              </a:rPr>
              <a:t>  H</a:t>
            </a:r>
            <a:r>
              <a:rPr lang="en-US" baseline="-25000" dirty="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 3" pitchFamily="18" charset="2"/>
              </a:rPr>
              <a:t>(g) +  CO</a:t>
            </a:r>
            <a:r>
              <a:rPr lang="en-US" baseline="-25000" dirty="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 3" pitchFamily="18" charset="2"/>
              </a:rPr>
              <a:t>(g)</a:t>
            </a:r>
          </a:p>
        </p:txBody>
      </p:sp>
      <p:sp>
        <p:nvSpPr>
          <p:cNvPr id="27695" name="Rectangle 47"/>
          <p:cNvSpPr>
            <a:spLocks noChangeArrowheads="1"/>
          </p:cNvSpPr>
          <p:nvPr/>
        </p:nvSpPr>
        <p:spPr bwMode="auto">
          <a:xfrm>
            <a:off x="3429000" y="5334000"/>
            <a:ext cx="2438400" cy="121920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" name="Object 47"/>
          <p:cNvGraphicFramePr>
            <a:graphicFrameLocks noChangeAspect="1"/>
          </p:cNvGraphicFramePr>
          <p:nvPr/>
        </p:nvGraphicFramePr>
        <p:xfrm>
          <a:off x="2438400" y="3657600"/>
          <a:ext cx="4191000" cy="1607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2" name="Equation" r:id="rId4" imgW="1091880" imgH="419040" progId="Equation.3">
                  <p:embed/>
                </p:oleObj>
              </mc:Choice>
              <mc:Fallback>
                <p:oleObj name="Equation" r:id="rId4" imgW="1091880" imgH="419040" progId="Equation.3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657600"/>
                        <a:ext cx="4191000" cy="16077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657600" y="5334000"/>
            <a:ext cx="19367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 = 4</a:t>
            </a:r>
            <a:endParaRPr lang="en-US" sz="66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27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5" grpId="0" animBg="1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8382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Solving for Equilibrium Concentration</a:t>
            </a:r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381000" y="1063625"/>
            <a:ext cx="8534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 dirty="0">
                <a:solidFill>
                  <a:srgbClr val="FF3300"/>
                </a:solidFill>
              </a:rPr>
              <a:t>Step #4: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Substitute x into our equilibrium concentrations to find the actual concentrations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2590800" y="2209800"/>
            <a:ext cx="632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H</a:t>
            </a:r>
            <a:r>
              <a:rPr lang="en-US" baseline="-25000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O(g) + CO(g) </a:t>
            </a:r>
            <a:r>
              <a:rPr lang="en-US" dirty="0">
                <a:solidFill>
                  <a:srgbClr val="000000"/>
                </a:solidFill>
                <a:sym typeface="Wingdings 3" pitchFamily="18" charset="2"/>
              </a:rPr>
              <a:t>  H</a:t>
            </a:r>
            <a:r>
              <a:rPr lang="en-US" baseline="-25000" dirty="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 3" pitchFamily="18" charset="2"/>
              </a:rPr>
              <a:t>(g) +  CO</a:t>
            </a:r>
            <a:r>
              <a:rPr lang="en-US" baseline="-25000" dirty="0">
                <a:solidFill>
                  <a:srgbClr val="000000"/>
                </a:solidFill>
                <a:sym typeface="Wingdings 3" pitchFamily="18" charset="2"/>
              </a:rPr>
              <a:t>2</a:t>
            </a:r>
            <a:r>
              <a:rPr lang="en-US" dirty="0">
                <a:solidFill>
                  <a:srgbClr val="000000"/>
                </a:solidFill>
                <a:sym typeface="Wingdings 3" pitchFamily="18" charset="2"/>
              </a:rPr>
              <a:t>(g)</a:t>
            </a:r>
          </a:p>
        </p:txBody>
      </p:sp>
      <p:graphicFrame>
        <p:nvGraphicFramePr>
          <p:cNvPr id="29718" name="Group 22"/>
          <p:cNvGraphicFramePr>
            <a:graphicFrameLocks noGrp="1"/>
          </p:cNvGraphicFramePr>
          <p:nvPr/>
        </p:nvGraphicFramePr>
        <p:xfrm>
          <a:off x="304800" y="2819400"/>
          <a:ext cx="8458200" cy="6858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209800"/>
                <a:gridCol w="1524000"/>
                <a:gridCol w="1600200"/>
                <a:gridCol w="1524000"/>
                <a:gridCol w="16002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E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quilibrium: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8-x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6-x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9747" name="Group 51"/>
          <p:cNvGraphicFramePr>
            <a:graphicFrameLocks noGrp="1"/>
          </p:cNvGraphicFramePr>
          <p:nvPr/>
        </p:nvGraphicFramePr>
        <p:xfrm>
          <a:off x="304800" y="4572000"/>
          <a:ext cx="8458200" cy="6858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209800"/>
                <a:gridCol w="1524000"/>
                <a:gridCol w="1600200"/>
                <a:gridCol w="1524000"/>
                <a:gridCol w="16002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E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quilibrium: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8-4=4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6-4=2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mic Sans MS" pitchFamily="66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581400" y="3581400"/>
            <a:ext cx="14590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 = 4</a:t>
            </a:r>
            <a:endParaRPr lang="en-US" sz="4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4800600" cy="762000"/>
          </a:xfrm>
        </p:spPr>
        <p:txBody>
          <a:bodyPr/>
          <a:lstStyle/>
          <a:p>
            <a:r>
              <a:rPr lang="en-US" sz="3200" u="sng" dirty="0">
                <a:solidFill>
                  <a:srgbClr val="000000"/>
                </a:solidFill>
              </a:rPr>
              <a:t>Chemical Equilibrium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609600" y="990600"/>
            <a:ext cx="3465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Reversible Reactions: 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660525" y="1493838"/>
            <a:ext cx="64928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sz="2400" dirty="0">
                <a:solidFill>
                  <a:srgbClr val="000000"/>
                </a:solidFill>
              </a:rPr>
              <a:t>A chemical reaction in which the products</a:t>
            </a:r>
          </a:p>
          <a:p>
            <a:pPr marL="457200" indent="-457200"/>
            <a:r>
              <a:rPr lang="en-US" sz="2400" dirty="0">
                <a:solidFill>
                  <a:srgbClr val="000000"/>
                </a:solidFill>
              </a:rPr>
              <a:t>can react to re-form the reactants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09600" y="2667000"/>
            <a:ext cx="341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Chemical Equilibrium: 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676400" y="3200400"/>
            <a:ext cx="67214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sz="2400" dirty="0">
                <a:solidFill>
                  <a:srgbClr val="000000"/>
                </a:solidFill>
              </a:rPr>
              <a:t>When the rate of the forward reaction</a:t>
            </a:r>
          </a:p>
          <a:p>
            <a:pPr marL="457200" indent="-457200"/>
            <a:r>
              <a:rPr lang="en-US" sz="2400" dirty="0">
                <a:solidFill>
                  <a:srgbClr val="000000"/>
                </a:solidFill>
              </a:rPr>
              <a:t>equals the rate of the reverse reaction</a:t>
            </a:r>
          </a:p>
          <a:p>
            <a:pPr marL="457200" indent="-457200"/>
            <a:r>
              <a:rPr lang="en-US" sz="2400" dirty="0">
                <a:solidFill>
                  <a:srgbClr val="000000"/>
                </a:solidFill>
              </a:rPr>
              <a:t>and the concentration of products and</a:t>
            </a:r>
          </a:p>
          <a:p>
            <a:pPr marL="457200" indent="-457200"/>
            <a:r>
              <a:rPr lang="en-US" sz="2400" dirty="0">
                <a:solidFill>
                  <a:srgbClr val="000000"/>
                </a:solidFill>
              </a:rPr>
              <a:t>reactants remains unchanged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438400" y="4876800"/>
            <a:ext cx="4194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2HgO(s) </a:t>
            </a:r>
            <a:r>
              <a:rPr lang="en-US" sz="2400" dirty="0">
                <a:solidFill>
                  <a:srgbClr val="C00000"/>
                </a:solidFill>
                <a:sym typeface="Wingdings 3" pitchFamily="18" charset="2"/>
              </a:rPr>
              <a:t></a:t>
            </a:r>
            <a:r>
              <a:rPr lang="en-US" sz="2400" dirty="0">
                <a:solidFill>
                  <a:srgbClr val="000000"/>
                </a:solidFill>
              </a:rPr>
              <a:t> 2Hg(l) + O</a:t>
            </a:r>
            <a:r>
              <a:rPr lang="en-US" sz="2400" baseline="-25000" dirty="0">
                <a:solidFill>
                  <a:srgbClr val="000000"/>
                </a:solidFill>
              </a:rPr>
              <a:t>2</a:t>
            </a:r>
            <a:r>
              <a:rPr lang="en-US" sz="2400" dirty="0">
                <a:solidFill>
                  <a:srgbClr val="000000"/>
                </a:solidFill>
              </a:rPr>
              <a:t>(g) 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85800" y="54102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sz="1600" dirty="0">
                <a:solidFill>
                  <a:srgbClr val="000000"/>
                </a:solidFill>
              </a:rPr>
              <a:t>Arrows going both directions ( </a:t>
            </a:r>
            <a:r>
              <a:rPr lang="en-US" sz="2400" dirty="0">
                <a:solidFill>
                  <a:srgbClr val="C00000"/>
                </a:solidFill>
                <a:sym typeface="Wingdings 3" pitchFamily="18" charset="2"/>
              </a:rPr>
              <a:t></a:t>
            </a:r>
            <a:r>
              <a:rPr lang="en-US" sz="2400" dirty="0">
                <a:solidFill>
                  <a:srgbClr val="000000"/>
                </a:solidFill>
                <a:sym typeface="Wingdings 3" pitchFamily="18" charset="2"/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) indicates equilibrium in a chemical equation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2" grpId="0"/>
      <p:bldP spid="4103" grpId="0"/>
      <p:bldP spid="410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Equilbrium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066800"/>
            <a:ext cx="6553200" cy="5160963"/>
          </a:xfrm>
          <a:prstGeom prst="rect">
            <a:avLst/>
          </a:prstGeom>
          <a:noFill/>
        </p:spPr>
      </p:pic>
      <p:sp>
        <p:nvSpPr>
          <p:cNvPr id="12293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914400"/>
          </a:xfrm>
          <a:noFill/>
          <a:ln/>
        </p:spPr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2NO</a:t>
            </a:r>
            <a:r>
              <a:rPr lang="en-US" baseline="-25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(g) 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 3" pitchFamily="18" charset="2"/>
              </a:rPr>
              <a:t> 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2NO(g) + O</a:t>
            </a:r>
            <a:r>
              <a:rPr lang="en-US" baseline="-25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2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(g)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4648200" y="1087438"/>
            <a:ext cx="4114800" cy="4918075"/>
          </a:xfrm>
          <a:prstGeom prst="rect">
            <a:avLst/>
          </a:prstGeom>
          <a:solidFill>
            <a:schemeClr val="tx1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latin typeface="Arial" charset="0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724400" y="1560513"/>
            <a:ext cx="4191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0">
                <a:solidFill>
                  <a:srgbClr val="000000"/>
                </a:solidFill>
              </a:rPr>
              <a:t>    Remember this from   </a:t>
            </a:r>
          </a:p>
          <a:p>
            <a:r>
              <a:rPr lang="en-US" sz="2400" b="0">
                <a:solidFill>
                  <a:srgbClr val="000000"/>
                </a:solidFill>
              </a:rPr>
              <a:t>          Chapter 12?</a:t>
            </a:r>
          </a:p>
          <a:p>
            <a:r>
              <a:rPr lang="en-US" sz="2400" b="0">
                <a:solidFill>
                  <a:srgbClr val="000000"/>
                </a:solidFill>
              </a:rPr>
              <a:t>Why was it so important to measure reaction rate at the start of the reaction</a:t>
            </a:r>
          </a:p>
          <a:p>
            <a:r>
              <a:rPr lang="en-US" sz="2400" b="0">
                <a:solidFill>
                  <a:srgbClr val="000000"/>
                </a:solidFill>
              </a:rPr>
              <a:t>(method of initial rates?)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Equilbrium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066800"/>
            <a:ext cx="6553200" cy="5160963"/>
          </a:xfrm>
          <a:prstGeom prst="rect">
            <a:avLst/>
          </a:prstGeom>
          <a:noFill/>
        </p:spPr>
      </p:pic>
      <p:sp>
        <p:nvSpPr>
          <p:cNvPr id="35847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2NO</a:t>
            </a:r>
            <a:r>
              <a:rPr lang="en-US" baseline="-25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(g) 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 3" pitchFamily="18" charset="2"/>
              </a:rPr>
              <a:t>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2NO(g) + O</a:t>
            </a:r>
            <a:r>
              <a:rPr lang="en-US" baseline="-25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2</a:t>
            </a:r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(g)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5257800" cy="1143000"/>
          </a:xfrm>
        </p:spPr>
        <p:txBody>
          <a:bodyPr/>
          <a:lstStyle/>
          <a:p>
            <a:r>
              <a:rPr lang="en-US" sz="4000" u="sng" dirty="0">
                <a:solidFill>
                  <a:srgbClr val="000000"/>
                </a:solidFill>
              </a:rPr>
              <a:t>Law of Mass Action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898525" y="1016000"/>
            <a:ext cx="3613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 the reaction</a:t>
            </a:r>
            <a:r>
              <a:rPr lang="en-US" sz="3200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990600" y="51054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Where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K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is the equilibrium constant, and is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unitless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860925" y="10636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2133600" y="1752600"/>
            <a:ext cx="5257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800" i="1" dirty="0" err="1">
                <a:solidFill>
                  <a:srgbClr val="C00000"/>
                </a:solidFill>
                <a:latin typeface="Times New Roman" pitchFamily="18" charset="0"/>
              </a:rPr>
              <a:t>jA</a:t>
            </a:r>
            <a:r>
              <a:rPr lang="en-US" sz="4800" i="1" dirty="0">
                <a:solidFill>
                  <a:srgbClr val="C00000"/>
                </a:solidFill>
                <a:latin typeface="Times New Roman" pitchFamily="18" charset="0"/>
              </a:rPr>
              <a:t> + </a:t>
            </a:r>
            <a:r>
              <a:rPr lang="en-US" sz="4800" i="1" dirty="0" err="1">
                <a:solidFill>
                  <a:srgbClr val="C00000"/>
                </a:solidFill>
                <a:latin typeface="Times New Roman" pitchFamily="18" charset="0"/>
              </a:rPr>
              <a:t>kB</a:t>
            </a:r>
            <a:r>
              <a:rPr lang="en-US" sz="4800" i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en-US" sz="4800" i="1" dirty="0">
                <a:solidFill>
                  <a:srgbClr val="C00000"/>
                </a:solidFill>
                <a:latin typeface="Times New Roman" pitchFamily="18" charset="0"/>
                <a:sym typeface="Wingdings 3" pitchFamily="18" charset="2"/>
              </a:rPr>
              <a:t> </a:t>
            </a:r>
            <a:r>
              <a:rPr lang="en-US" sz="4800" i="1" dirty="0" err="1">
                <a:solidFill>
                  <a:srgbClr val="C00000"/>
                </a:solidFill>
                <a:latin typeface="Times New Roman" pitchFamily="18" charset="0"/>
                <a:sym typeface="Wingdings 3" pitchFamily="18" charset="2"/>
              </a:rPr>
              <a:t>lC</a:t>
            </a:r>
            <a:r>
              <a:rPr lang="en-US" sz="4800" i="1" dirty="0">
                <a:solidFill>
                  <a:srgbClr val="C00000"/>
                </a:solidFill>
                <a:latin typeface="Times New Roman" pitchFamily="18" charset="0"/>
                <a:sym typeface="Wingdings 3" pitchFamily="18" charset="2"/>
              </a:rPr>
              <a:t> + </a:t>
            </a:r>
            <a:r>
              <a:rPr lang="en-US" sz="4800" i="1" dirty="0" err="1">
                <a:solidFill>
                  <a:srgbClr val="C00000"/>
                </a:solidFill>
                <a:latin typeface="Times New Roman" pitchFamily="18" charset="0"/>
                <a:sym typeface="Wingdings 3" pitchFamily="18" charset="2"/>
              </a:rPr>
              <a:t>mD</a:t>
            </a:r>
            <a:endParaRPr lang="en-US" sz="4800" i="1" dirty="0">
              <a:solidFill>
                <a:srgbClr val="C00000"/>
              </a:solidFill>
              <a:latin typeface="Times New Roman" pitchFamily="18" charset="0"/>
              <a:sym typeface="Wingdings 3" pitchFamily="18" charset="2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438400" y="2667000"/>
          <a:ext cx="3553097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8" name="Equation" r:id="rId4" imgW="863280" imgH="444240" progId="Equation.3">
                  <p:embed/>
                </p:oleObj>
              </mc:Choice>
              <mc:Fallback>
                <p:oleObj name="Equation" r:id="rId4" imgW="863280" imgH="4442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667000"/>
                        <a:ext cx="3553097" cy="182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001000" cy="8382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Product Favored Equilibrium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669925" y="838200"/>
            <a:ext cx="79406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Large values for </a:t>
            </a:r>
            <a:r>
              <a:rPr lang="en-US" sz="3200" i="1" dirty="0">
                <a:solidFill>
                  <a:srgbClr val="C00000"/>
                </a:solidFill>
                <a:latin typeface="Times New Roman" pitchFamily="18" charset="0"/>
              </a:rPr>
              <a:t>K</a:t>
            </a:r>
            <a:r>
              <a:rPr lang="en-US" dirty="0">
                <a:solidFill>
                  <a:srgbClr val="000000"/>
                </a:solidFill>
              </a:rPr>
              <a:t> signify the reaction is “product favored”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990600" y="5334000"/>
            <a:ext cx="7331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When equilibrium is achieved, </a:t>
            </a:r>
            <a:r>
              <a:rPr lang="en-US" u="sng" dirty="0">
                <a:solidFill>
                  <a:srgbClr val="C00000"/>
                </a:solidFill>
              </a:rPr>
              <a:t>most reactant</a:t>
            </a:r>
            <a:r>
              <a:rPr lang="en-US" dirty="0">
                <a:solidFill>
                  <a:srgbClr val="000000"/>
                </a:solidFill>
              </a:rPr>
              <a:t> has been 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</a:rPr>
              <a:t>converted to product</a:t>
            </a:r>
          </a:p>
        </p:txBody>
      </p:sp>
      <p:pic>
        <p:nvPicPr>
          <p:cNvPr id="33800" name="Picture 8" descr="Equilibrium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828800"/>
            <a:ext cx="4800600" cy="3379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001000" cy="838200"/>
          </a:xfrm>
        </p:spPr>
        <p:txBody>
          <a:bodyPr/>
          <a:lstStyle/>
          <a:p>
            <a:r>
              <a:rPr lang="en-US" u="sng" dirty="0">
                <a:solidFill>
                  <a:srgbClr val="000000"/>
                </a:solidFill>
              </a:rPr>
              <a:t>Reactant Favored Equilibrium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609600" y="838200"/>
            <a:ext cx="7940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Small values for </a:t>
            </a:r>
            <a:r>
              <a:rPr lang="en-US" i="1" dirty="0">
                <a:solidFill>
                  <a:srgbClr val="C00000"/>
                </a:solidFill>
                <a:latin typeface="Times New Roman" pitchFamily="18" charset="0"/>
              </a:rPr>
              <a:t>K</a:t>
            </a:r>
            <a:r>
              <a:rPr lang="en-US" dirty="0">
                <a:solidFill>
                  <a:srgbClr val="000000"/>
                </a:solidFill>
              </a:rPr>
              <a:t> signify the reaction is “reactant favored”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914400" y="5302250"/>
            <a:ext cx="7331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When equilibrium is achieved, </a:t>
            </a:r>
            <a:r>
              <a:rPr lang="en-US" u="sng" dirty="0">
                <a:solidFill>
                  <a:srgbClr val="C00000"/>
                </a:solidFill>
              </a:rPr>
              <a:t>very little reactant</a:t>
            </a:r>
            <a:r>
              <a:rPr lang="en-US" dirty="0">
                <a:solidFill>
                  <a:srgbClr val="000000"/>
                </a:solidFill>
              </a:rPr>
              <a:t> has been </a:t>
            </a:r>
            <a:r>
              <a:rPr lang="en-US" u="sng" dirty="0">
                <a:solidFill>
                  <a:schemeClr val="bg1">
                    <a:lumMod val="50000"/>
                  </a:schemeClr>
                </a:solidFill>
              </a:rPr>
              <a:t>converted to product</a:t>
            </a:r>
          </a:p>
        </p:txBody>
      </p:sp>
      <p:pic>
        <p:nvPicPr>
          <p:cNvPr id="34823" name="Picture 7" descr="Equilibrium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905000"/>
            <a:ext cx="4724400" cy="3325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838200"/>
          </a:xfrm>
        </p:spPr>
        <p:txBody>
          <a:bodyPr/>
          <a:lstStyle/>
          <a:p>
            <a:r>
              <a:rPr lang="en-US" u="sng">
                <a:solidFill>
                  <a:srgbClr val="000000"/>
                </a:solidFill>
              </a:rPr>
              <a:t>Writing an Equilibrium Expression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762000" y="1828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2NO</a:t>
            </a:r>
            <a:r>
              <a:rPr lang="en-US" sz="36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(g) 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 3" pitchFamily="18" charset="2"/>
              </a:rPr>
              <a:t>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 2NO(g) + O</a:t>
            </a:r>
            <a:r>
              <a:rPr lang="en-US" sz="36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2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(g)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352800" y="2895600"/>
            <a:ext cx="2082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i="1" dirty="0">
                <a:solidFill>
                  <a:srgbClr val="C00000"/>
                </a:solidFill>
                <a:latin typeface="Times New Roman" pitchFamily="18" charset="0"/>
              </a:rPr>
              <a:t>K =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sz="4400" dirty="0">
                <a:solidFill>
                  <a:srgbClr val="C00000"/>
                </a:solidFill>
                <a:latin typeface="Times New Roman" pitchFamily="18" charset="0"/>
              </a:rPr>
              <a:t>???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974725" y="1063625"/>
            <a:ext cx="7254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Write the equilibrium expression for the reaction:</a:t>
            </a:r>
          </a:p>
        </p:txBody>
      </p:sp>
      <p:graphicFrame>
        <p:nvGraphicFramePr>
          <p:cNvPr id="2" name="Object 7"/>
          <p:cNvGraphicFramePr>
            <a:graphicFrameLocks noChangeAspect="1"/>
          </p:cNvGraphicFramePr>
          <p:nvPr/>
        </p:nvGraphicFramePr>
        <p:xfrm>
          <a:off x="2362200" y="3886200"/>
          <a:ext cx="3919537" cy="188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4" name="Equation" r:id="rId4" imgW="952200" imgH="457200" progId="Equation.3">
                  <p:embed/>
                </p:oleObj>
              </mc:Choice>
              <mc:Fallback>
                <p:oleObj name="Equation" r:id="rId4" imgW="952200" imgH="457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886200"/>
                        <a:ext cx="3919537" cy="1881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86800" cy="838200"/>
          </a:xfrm>
        </p:spPr>
        <p:txBody>
          <a:bodyPr/>
          <a:lstStyle/>
          <a:p>
            <a:r>
              <a:rPr lang="en-US" sz="3200" u="sng" dirty="0">
                <a:solidFill>
                  <a:srgbClr val="000000"/>
                </a:solidFill>
              </a:rPr>
              <a:t>Conclusions about Equilibrium Expressions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81000" y="838200"/>
            <a:ext cx="81692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equilibrium expression for a reaction is the reciprocal for a reaction written in reverse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1828800" y="2133600"/>
            <a:ext cx="5638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2NO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(g)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 3" pitchFamily="18" charset="2"/>
              </a:rPr>
              <a:t>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 2NO(g) + O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(g</a:t>
            </a:r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)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209800" y="4495800"/>
            <a:ext cx="5654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2NO(g) + O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(g) 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 3" pitchFamily="18" charset="2"/>
              </a:rPr>
              <a:t> 2NO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 3" pitchFamily="18" charset="2"/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 3" pitchFamily="18" charset="2"/>
              </a:rPr>
              <a:t>(g)</a:t>
            </a:r>
          </a:p>
        </p:txBody>
      </p:sp>
      <p:graphicFrame>
        <p:nvGraphicFramePr>
          <p:cNvPr id="16393" name="Object 9"/>
          <p:cNvGraphicFramePr>
            <a:graphicFrameLocks noChangeAspect="1"/>
          </p:cNvGraphicFramePr>
          <p:nvPr/>
        </p:nvGraphicFramePr>
        <p:xfrm>
          <a:off x="2895600" y="2895600"/>
          <a:ext cx="3352800" cy="1609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7" name="Equation" r:id="rId4" imgW="952200" imgH="457200" progId="Equation.3">
                  <p:embed/>
                </p:oleObj>
              </mc:Choice>
              <mc:Fallback>
                <p:oleObj name="Equation" r:id="rId4" imgW="952200" imgH="4572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2895600"/>
                        <a:ext cx="3352800" cy="16091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4" name="Object 10"/>
          <p:cNvGraphicFramePr>
            <a:graphicFrameLocks noChangeAspect="1"/>
          </p:cNvGraphicFramePr>
          <p:nvPr/>
        </p:nvGraphicFramePr>
        <p:xfrm>
          <a:off x="2743200" y="5181600"/>
          <a:ext cx="4041775" cy="147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8" name="Equation" r:id="rId6" imgW="1257120" imgH="457200" progId="Equation.3">
                  <p:embed/>
                </p:oleObj>
              </mc:Choice>
              <mc:Fallback>
                <p:oleObj name="Equation" r:id="rId6" imgW="1257120" imgH="4572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5181600"/>
                        <a:ext cx="4041775" cy="1470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9627D0C-4248-4B9C-BF18-D549A3E9464A"/>
  <p:tag name="ISPRING_SCORM_RATE_SLIDES" val="1"/>
  <p:tag name="ISPRING_SCORM_RATE_QUIZZES" val="0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_RESOURCE_PATHS_HASH_PRESENTER" val="7fc3b360e499bee18575db5870aa805a7aa9a272"/>
  <p:tag name="GENSWF_MOVIE_ONCLICK_URL" val="http://"/>
  <p:tag name="GENSWF_MOVIE_ONCLICK_URL_TARGET" val="_self"/>
  <p:tag name="GENSWF_MOVIE_PRESENTATION_END_URL" val="http://"/>
  <p:tag name="GENSWF_MOVIE_PRESENTATION_END_URL_TARGET" val="_self"/>
  <p:tag name="FLASHSPRING_PRESENTATION_REFERENCES" val="W&#10;Q vs. K&#10;http://www.sciencegeek.net/Activities/QvsK.html&#10;_blank&#10;|&#10;W&#10;Calculating Equilibrium Concentration&#10;http://www.sciencegeek.net/Activities/equilcalcconc.html&#10;_blank&#10;|&#10;W&#10;Calculating K&#10;http://www.sciencegeek.net/Activities/calcK.html&#10;_blank&#10;|&#10;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2184</Words>
  <Application>Microsoft Office PowerPoint</Application>
  <PresentationFormat>Екран (4:3)</PresentationFormat>
  <Paragraphs>288</Paragraphs>
  <Slides>19</Slides>
  <Notes>19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19</vt:i4>
      </vt:variant>
    </vt:vector>
  </HeadingPairs>
  <TitlesOfParts>
    <vt:vector size="22" baseType="lpstr">
      <vt:lpstr>Default Design</vt:lpstr>
      <vt:lpstr>chemistry</vt:lpstr>
      <vt:lpstr>Equation</vt:lpstr>
      <vt:lpstr>CHEMICAL EQUILIBRIUM</vt:lpstr>
      <vt:lpstr>Chemical Equilibrium</vt:lpstr>
      <vt:lpstr>2NO2(g)  2NO(g) + O2(g)</vt:lpstr>
      <vt:lpstr>2NO2(g)  2NO(g) + O2(g)</vt:lpstr>
      <vt:lpstr>Law of Mass Action</vt:lpstr>
      <vt:lpstr>Product Favored Equilibrium</vt:lpstr>
      <vt:lpstr>Reactant Favored Equilibrium</vt:lpstr>
      <vt:lpstr>Writing an Equilibrium Expression</vt:lpstr>
      <vt:lpstr>Conclusions about Equilibrium Expressions</vt:lpstr>
      <vt:lpstr>Conclusions about Equilibrium Expressions</vt:lpstr>
      <vt:lpstr>Equilibrium Expressions Involving Pressure</vt:lpstr>
      <vt:lpstr>Heterogeneous Equilibria</vt:lpstr>
      <vt:lpstr>The Reaction Quotient</vt:lpstr>
      <vt:lpstr>Significance of the Reaction Quotient</vt:lpstr>
      <vt:lpstr>Solving for Equilibrium Concentration</vt:lpstr>
      <vt:lpstr>Solving for Equilibrium Concentration</vt:lpstr>
      <vt:lpstr>Solving for Equilibrium Concentration</vt:lpstr>
      <vt:lpstr>Solving for Equilibrium Concentration</vt:lpstr>
      <vt:lpstr>Solving for Equilibrium Concentration</vt:lpstr>
    </vt:vector>
  </TitlesOfParts>
  <Company>Independent Web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Equilibrium</dc:title>
  <dc:creator>Andrew Allan</dc:creator>
  <cp:lastModifiedBy>RomaK</cp:lastModifiedBy>
  <cp:revision>119</cp:revision>
  <dcterms:created xsi:type="dcterms:W3CDTF">2006-06-20T23:17:27Z</dcterms:created>
  <dcterms:modified xsi:type="dcterms:W3CDTF">2015-09-02T09:58:48Z</dcterms:modified>
</cp:coreProperties>
</file>