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4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5143500" type="screen16x9"/>
  <p:notesSz cx="6858000" cy="9144000"/>
  <p:defaultTextStyle>
    <a:defPPr marR="0" algn="l" rtl="0">
      <a:lnSpc>
        <a:spcPct val="100000"/>
      </a:lnSpc>
      <a:spcBef>
        <a:spcPts val="0"/>
      </a:spcBef>
      <a:spcAft>
        <a:spcPts val="0"/>
      </a:spcAft>
    </a:defPPr>
    <a:lvl1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90651C3A-4460-11DB-9652-00E08161165F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4580"/>
    <p:restoredTop sz="86410"/>
  </p:normalViewPr>
  <p:slideViewPr>
    <p:cSldViewPr>
      <p:cViewPr varScale="1">
        <p:scale>
          <a:sx n="125" d="100"/>
          <a:sy n="125" d="100"/>
        </p:scale>
        <p:origin x="-102" y="-162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" name="Shape 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defRPr sz="1100"/>
            </a:lvl1pPr>
            <a:lvl2pPr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550179578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" name="Shape 2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r>
              <a:rPr lang="en-US" smtClean="0"/>
              <a:t>Acceleration</a:t>
            </a:r>
          </a:p>
          <a:p>
            <a:r>
              <a:rPr lang="en-US" smtClean="0"/>
              <a:t>Graphs and Problems</a:t>
            </a:r>
          </a:p>
          <a:p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Shape 94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5" name="Shape 9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r>
              <a:rPr lang="en-US" smtClean="0"/>
              <a:t>example 6</a:t>
            </a:r>
          </a:p>
          <a:p>
            <a:r>
              <a:rPr lang="en-US" smtClean="0"/>
              <a:t>A sports car accelerates from +20 m/s to +50 m/s while covering a distance of +  2km. Find it’s acceleration.</a:t>
            </a:r>
          </a:p>
          <a:p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Shape 100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1" name="Shape 10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r>
              <a:rPr lang="en-US" smtClean="0"/>
              <a:t>example 7</a:t>
            </a:r>
          </a:p>
          <a:p>
            <a:r>
              <a:rPr lang="en-US" smtClean="0"/>
              <a:t>A jet accelerates from a velocity of +50 m/s to a velocity  	 of +120 m/s while having a displacement of +1200 meters. How long did it take to reach this velocity?</a:t>
            </a:r>
          </a:p>
          <a:p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Shape 32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" name="Shape 3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r>
              <a:rPr lang="en-US" smtClean="0"/>
              <a:t>
 a. A car is moving eastward along Lake Avenue and increasing its speed from 25 mph to 45 mph. </a:t>
            </a:r>
          </a:p>
          <a:p>
            <a:r>
              <a:rPr lang="en-US" smtClean="0"/>
              <a:t> </a:t>
            </a:r>
          </a:p>
          <a:p>
            <a:r>
              <a:rPr lang="en-US" smtClean="0"/>
              <a:t> b. A northbound car skids to a stop to avoid a reckless driver. </a:t>
            </a:r>
          </a:p>
          <a:p>
            <a:r>
              <a:rPr lang="en-US" smtClean="0"/>
              <a:t> </a:t>
            </a:r>
          </a:p>
          <a:p>
            <a:r>
              <a:rPr lang="en-US" smtClean="0"/>
              <a:t> c. An Olympic diver slows down after splashing into the water. </a:t>
            </a:r>
          </a:p>
          <a:p>
            <a:r>
              <a:rPr lang="en-US" smtClean="0"/>
              <a:t> </a:t>
            </a:r>
          </a:p>
          <a:p>
            <a:r>
              <a:rPr lang="en-US" smtClean="0"/>
              <a:t>  d. A southward-bound free kick delivered by the opposing team is slowed down and stopped by the goalie.  </a:t>
            </a:r>
          </a:p>
          <a:p>
            <a:r>
              <a:rPr lang="en-US" smtClean="0"/>
              <a:t> </a:t>
            </a:r>
          </a:p>
          <a:p>
            <a:r>
              <a:rPr lang="en-US" smtClean="0"/>
              <a:t> e. A downward falling parachutist pulls the chord and rapidly slows down. </a:t>
            </a:r>
          </a:p>
          <a:p>
            <a:r>
              <a:rPr lang="en-US" smtClean="0"/>
              <a:t> </a:t>
            </a:r>
          </a:p>
          <a:p>
            <a:r>
              <a:rPr lang="en-US" smtClean="0"/>
              <a:t> f. A rightward-moving Hot Wheels car slows to a stop. </a:t>
            </a:r>
          </a:p>
          <a:p>
            <a:r>
              <a:rPr lang="en-US" smtClean="0"/>
              <a:t> </a:t>
            </a:r>
          </a:p>
          <a:p>
            <a:r>
              <a:rPr lang="en-US" smtClean="0"/>
              <a:t> g. A falling bungee-jumper slows down as she nears the concrete sidewalk below</a:t>
            </a:r>
          </a:p>
          <a:p>
            <a:r>
              <a:rPr lang="en-US" smtClean="0"/>
              <a:t>For each sentence determine the direction of acceleration.</a:t>
            </a:r>
          </a:p>
          <a:p>
            <a:endParaRPr lang="en-US" smtClean="0"/>
          </a:p>
          <a:p>
            <a:r>
              <a:rPr lang="en-US" smtClean="0"/>
              <a:t>As a general rule</a:t>
            </a:r>
          </a:p>
          <a:p>
            <a:r>
              <a:rPr lang="en-US" smtClean="0"/>
              <a:t>if object is increasing speed acceleration is in the same direction as motion</a:t>
            </a:r>
          </a:p>
          <a:p>
            <a:r>
              <a:rPr lang="en-US" smtClean="0"/>
              <a:t>if object is slowing down acceleration is in the opposite direction</a:t>
            </a:r>
          </a:p>
          <a:p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Shape 41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2" name="Shape 4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r>
              <a:rPr lang="en-US" smtClean="0"/>
              <a:t>Representing acceleration graphically</a:t>
            </a:r>
          </a:p>
          <a:p>
            <a:r>
              <a:rPr lang="en-US" smtClean="0"/>
              <a:t>Describe the motion indicated by the graphs.</a:t>
            </a:r>
          </a:p>
          <a:p>
            <a:r>
              <a:rPr lang="en-US" smtClean="0"/>
              <a:t> </a:t>
            </a:r>
          </a:p>
          <a:p>
            <a:r>
              <a:rPr lang="en-US" smtClean="0"/>
              <a:t> </a:t>
            </a:r>
          </a:p>
          <a:p>
            <a:r>
              <a:rPr lang="en-US" smtClean="0"/>
              <a:t> </a:t>
            </a:r>
          </a:p>
          <a:p>
            <a:r>
              <a:rPr lang="en-US" smtClean="0"/>
              <a:t> </a:t>
            </a:r>
          </a:p>
          <a:p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Shape 47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8" name="Shape 4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r>
              <a:rPr lang="en-US" smtClean="0"/>
              <a:t>Examples - calculating Acceleration</a:t>
            </a:r>
          </a:p>
          <a:p>
            <a:r>
              <a:rPr lang="en-US" smtClean="0"/>
              <a:t>The velocity of the aircraft is reduced from 100 m/s[S] to 40 m/s[S] in 8 s.  Find it’s average acceleration. </a:t>
            </a:r>
          </a:p>
          <a:p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Shape 53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4" name="Shape 5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r>
              <a:rPr lang="en-US" smtClean="0"/>
              <a:t>example 2</a:t>
            </a:r>
          </a:p>
          <a:p>
            <a:r>
              <a:rPr lang="en-US" smtClean="0"/>
              <a:t>A truck is moving east at a speed of 20 m/s. The driver presses on the gas pedal and truck accelerates at the rate of 1.5 m/s2 [E] for 7 seconds. What is the final velocity of the truck?</a:t>
            </a:r>
          </a:p>
          <a:p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Shape 59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" name="Shape 6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r>
              <a:rPr lang="en-US" smtClean="0"/>
              <a:t>example 3</a:t>
            </a:r>
          </a:p>
          <a:p>
            <a:r>
              <a:rPr lang="en-US" smtClean="0"/>
              <a:t>A truck is moving east at a speed of 30 m/s. The driver presses on the brake pedal and truck accelerates at the rate of 4.5 m/s2 [W] for 5 seconds. What is the final velocity of the truck?</a:t>
            </a:r>
          </a:p>
          <a:p>
            <a:r>
              <a:rPr lang="en-US" smtClean="0"/>
              <a:t> </a:t>
            </a:r>
          </a:p>
          <a:p>
            <a:endParaRPr lang="en-US" smtClean="0"/>
          </a:p>
          <a:p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Shape 76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" name="Shape 7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r>
              <a:rPr lang="en-US" smtClean="0"/>
              <a:t>Kinematic Equations - found in Motion text section 2.5</a:t>
            </a:r>
          </a:p>
          <a:p>
            <a:r>
              <a:rPr lang="en-US" smtClean="0"/>
              <a:t>                                             , always true</a:t>
            </a:r>
          </a:p>
          <a:p>
            <a:r>
              <a:rPr lang="en-US" smtClean="0"/>
              <a:t>                                             , always true</a:t>
            </a:r>
          </a:p>
          <a:p>
            <a:r>
              <a:rPr lang="en-US" smtClean="0"/>
              <a:t>                                             , constant acceleration only</a:t>
            </a:r>
          </a:p>
          <a:p>
            <a:r>
              <a:rPr lang="en-US" smtClean="0"/>
              <a:t>                                              , constant acceleration only</a:t>
            </a:r>
          </a:p>
          <a:p>
            <a:r>
              <a:rPr lang="en-US" smtClean="0"/>
              <a:t>                                              , constant acceleration only</a:t>
            </a:r>
          </a:p>
          <a:p>
            <a:r>
              <a:rPr lang="en-US" smtClean="0"/>
              <a:t>                                              , constant acceleration only</a:t>
            </a:r>
          </a:p>
          <a:p>
            <a:r>
              <a:rPr lang="en-US" smtClean="0"/>
              <a:t>d</a:t>
            </a:r>
          </a:p>
          <a:p>
            <a:r>
              <a:rPr lang="en-US" smtClean="0"/>
              <a:t>d</a:t>
            </a:r>
          </a:p>
          <a:p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Shape 82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3" name="Shape 8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r>
              <a:rPr lang="en-US" smtClean="0"/>
              <a:t>example 4- finding average velocity</a:t>
            </a:r>
          </a:p>
          <a:p>
            <a:r>
              <a:rPr lang="en-US" smtClean="0"/>
              <a:t>A motorcycle accelerates uniformly from +40 ft/s to +120 ft/s in 7 seconds. Find the average velocity</a:t>
            </a:r>
          </a:p>
          <a:p>
            <a:endParaRPr lang="en-US" smtClean="0"/>
          </a:p>
          <a:p>
            <a:r>
              <a:rPr lang="en-US" smtClean="0"/>
              <a:t>use  vavg - ½(vi + vf).  this only works if acceleration is constant and uniform.</a:t>
            </a:r>
          </a:p>
          <a:p>
            <a:endParaRPr lang="en-US" smtClean="0"/>
          </a:p>
          <a:p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Shape 88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9" name="Shape 8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r>
              <a:rPr lang="en-US" smtClean="0"/>
              <a:t>example 5</a:t>
            </a:r>
          </a:p>
          <a:p>
            <a:r>
              <a:rPr lang="en-US" smtClean="0"/>
              <a:t>A car is moving at +25 m/s. It then accelerates at a rate of 1.5 m/s2 for 10 s.  Find it’s final velocity.</a:t>
            </a:r>
          </a:p>
          <a:p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8"/>
          <p:cNvSpPr txBox="1">
            <a:spLocks noGrp="1"/>
          </p:cNvSpPr>
          <p:nvPr>
            <p:ph type="subTitle" idx="1"/>
          </p:nvPr>
        </p:nvSpPr>
        <p:spPr>
          <a:xfrm>
            <a:off x="685800" y="2840053"/>
            <a:ext cx="7772400" cy="7847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marL="0" algn="ctr">
              <a:spcBef>
                <a:spcPts val="0"/>
              </a:spcBef>
              <a:buClr>
                <a:schemeClr val="dk2"/>
              </a:buClr>
              <a:buNone/>
              <a:defRPr>
                <a:solidFill>
                  <a:schemeClr val="dk2"/>
                </a:solidFill>
              </a:defRPr>
            </a:lvl1pPr>
            <a:lvl2pPr marL="0" indent="190500"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2pPr>
            <a:lvl3pPr marL="0" indent="190500"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3pPr>
            <a:lvl4pPr marL="0" indent="190500"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4pPr>
            <a:lvl5pPr marL="0" indent="190500"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5pPr>
            <a:lvl6pPr marL="0" indent="190500"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6pPr>
            <a:lvl7pPr marL="0" indent="190500"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7pPr>
            <a:lvl8pPr marL="0" indent="190500"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8pPr>
            <a:lvl9pPr marL="0" indent="190500"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9" name="Shape 9"/>
          <p:cNvSpPr txBox="1">
            <a:spLocks noGrp="1"/>
          </p:cNvSpPr>
          <p:nvPr>
            <p:ph type="ctrTitle"/>
          </p:nvPr>
        </p:nvSpPr>
        <p:spPr>
          <a:xfrm>
            <a:off x="685800" y="1583342"/>
            <a:ext cx="7772400" cy="1159799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indent="304800" algn="ctr">
              <a:buSzPct val="100000"/>
              <a:defRPr sz="4800"/>
            </a:lvl1pPr>
            <a:lvl2pPr indent="304800" algn="ctr">
              <a:buSzPct val="100000"/>
              <a:defRPr sz="4800"/>
            </a:lvl2pPr>
            <a:lvl3pPr indent="304800" algn="ctr">
              <a:buSzPct val="100000"/>
              <a:defRPr sz="4800"/>
            </a:lvl3pPr>
            <a:lvl4pPr indent="304800" algn="ctr">
              <a:buSzPct val="100000"/>
              <a:defRPr sz="4800"/>
            </a:lvl4pPr>
            <a:lvl5pPr indent="304800" algn="ctr">
              <a:buSzPct val="100000"/>
              <a:defRPr sz="4800"/>
            </a:lvl5pPr>
            <a:lvl6pPr indent="304800" algn="ctr">
              <a:buSzPct val="100000"/>
              <a:defRPr sz="4800"/>
            </a:lvl6pPr>
            <a:lvl7pPr indent="304800" algn="ctr">
              <a:buSzPct val="100000"/>
              <a:defRPr sz="4800"/>
            </a:lvl7pPr>
            <a:lvl8pPr indent="304800" algn="ctr">
              <a:buSzPct val="100000"/>
              <a:defRPr sz="4800"/>
            </a:lvl8pPr>
            <a:lvl9pPr indent="304800" algn="ctr">
              <a:buSzPct val="100000"/>
              <a:defRPr sz="4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1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  <p:sp>
        <p:nvSpPr>
          <p:cNvPr id="12" name="Shape 12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>
  <p:cSld name="Title and Two Columns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  <p:sp>
        <p:nvSpPr>
          <p:cNvPr id="15" name="Shape 15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3994500" cy="37256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  <p:sp>
        <p:nvSpPr>
          <p:cNvPr id="16" name="Shape 16"/>
          <p:cNvSpPr txBox="1">
            <a:spLocks noGrp="1"/>
          </p:cNvSpPr>
          <p:nvPr>
            <p:ph type="body" idx="2"/>
          </p:nvPr>
        </p:nvSpPr>
        <p:spPr>
          <a:xfrm>
            <a:off x="4692273" y="1200150"/>
            <a:ext cx="3994500" cy="37256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hape 18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aption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 txBox="1">
            <a:spLocks noGrp="1"/>
          </p:cNvSpPr>
          <p:nvPr>
            <p:ph type="body" idx="1"/>
          </p:nvPr>
        </p:nvSpPr>
        <p:spPr>
          <a:xfrm>
            <a:off x="457200" y="4406309"/>
            <a:ext cx="8229600" cy="5195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marL="285750" indent="-171450" algn="ctr">
              <a:spcBef>
                <a:spcPts val="0"/>
              </a:spcBef>
              <a:buClr>
                <a:schemeClr val="dk1"/>
              </a:buClr>
              <a:buSzPct val="100000"/>
              <a:buNone/>
              <a:defRPr sz="1800">
                <a:solidFill>
                  <a:schemeClr val="dk1"/>
                </a:solidFill>
              </a:defRPr>
            </a:lvl1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6B8AF"/>
        </a:solidFill>
        <a:effectLst/>
      </p:bgPr>
    </p:bg>
    <p:spTree>
      <p:nvGrpSpPr>
        <p:cNvPr id="1" name="Shape 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5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marL="0">
              <a:buClr>
                <a:schemeClr val="dk1"/>
              </a:buClr>
              <a:buSzPct val="100000"/>
              <a:buNone/>
              <a:defRPr sz="3600" b="1">
                <a:solidFill>
                  <a:schemeClr val="dk1"/>
                </a:solidFill>
              </a:defRPr>
            </a:lvl1pPr>
            <a:lvl2pPr marL="0" indent="228600">
              <a:buClr>
                <a:schemeClr val="dk1"/>
              </a:buClr>
              <a:buSzPct val="100000"/>
              <a:buNone/>
              <a:defRPr sz="3600" b="1">
                <a:solidFill>
                  <a:schemeClr val="dk1"/>
                </a:solidFill>
              </a:defRPr>
            </a:lvl2pPr>
            <a:lvl3pPr marL="0" indent="228600">
              <a:buClr>
                <a:schemeClr val="dk1"/>
              </a:buClr>
              <a:buSzPct val="100000"/>
              <a:buNone/>
              <a:defRPr sz="3600" b="1">
                <a:solidFill>
                  <a:schemeClr val="dk1"/>
                </a:solidFill>
              </a:defRPr>
            </a:lvl3pPr>
            <a:lvl4pPr marL="0" indent="228600">
              <a:buClr>
                <a:schemeClr val="dk1"/>
              </a:buClr>
              <a:buSzPct val="100000"/>
              <a:buNone/>
              <a:defRPr sz="3600" b="1">
                <a:solidFill>
                  <a:schemeClr val="dk1"/>
                </a:solidFill>
              </a:defRPr>
            </a:lvl4pPr>
            <a:lvl5pPr marL="0" indent="228600">
              <a:buClr>
                <a:schemeClr val="dk1"/>
              </a:buClr>
              <a:buSzPct val="100000"/>
              <a:buNone/>
              <a:defRPr sz="3600" b="1">
                <a:solidFill>
                  <a:schemeClr val="dk1"/>
                </a:solidFill>
              </a:defRPr>
            </a:lvl5pPr>
            <a:lvl6pPr marL="0" indent="228600">
              <a:buClr>
                <a:schemeClr val="dk1"/>
              </a:buClr>
              <a:buSzPct val="100000"/>
              <a:buNone/>
              <a:defRPr sz="3600" b="1">
                <a:solidFill>
                  <a:schemeClr val="dk1"/>
                </a:solidFill>
              </a:defRPr>
            </a:lvl6pPr>
            <a:lvl7pPr marL="0" indent="228600">
              <a:buClr>
                <a:schemeClr val="dk1"/>
              </a:buClr>
              <a:buSzPct val="100000"/>
              <a:buNone/>
              <a:defRPr sz="3600" b="1">
                <a:solidFill>
                  <a:schemeClr val="dk1"/>
                </a:solidFill>
              </a:defRPr>
            </a:lvl7pPr>
            <a:lvl8pPr marL="0" indent="228600">
              <a:buClr>
                <a:schemeClr val="dk1"/>
              </a:buClr>
              <a:buSzPct val="100000"/>
              <a:buNone/>
              <a:defRPr sz="3600" b="1">
                <a:solidFill>
                  <a:schemeClr val="dk1"/>
                </a:solidFill>
              </a:defRPr>
            </a:lvl8pPr>
            <a:lvl9pPr marL="0" indent="228600">
              <a:buClr>
                <a:schemeClr val="dk1"/>
              </a:buClr>
              <a:buSzPct val="100000"/>
              <a:buNone/>
              <a:defRPr sz="3600" b="1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6" name="Shape 6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marL="342900" indent="-152400">
              <a:spcBef>
                <a:spcPts val="600"/>
              </a:spcBef>
              <a:buSzPct val="100000"/>
              <a:defRPr sz="3000"/>
            </a:lvl1pPr>
            <a:lvl2pPr marL="742950" indent="-133350">
              <a:spcBef>
                <a:spcPts val="480"/>
              </a:spcBef>
              <a:buSzPct val="100000"/>
              <a:defRPr sz="2400"/>
            </a:lvl2pPr>
            <a:lvl3pPr marL="1143000" indent="-76200">
              <a:spcBef>
                <a:spcPts val="480"/>
              </a:spcBef>
              <a:buSzPct val="100000"/>
              <a:defRPr sz="2400"/>
            </a:lvl3pPr>
            <a:lvl4pPr marL="1600200" indent="-114300">
              <a:spcBef>
                <a:spcPts val="360"/>
              </a:spcBef>
              <a:buSzPct val="100000"/>
              <a:defRPr sz="1800"/>
            </a:lvl4pPr>
            <a:lvl5pPr marL="2057400" indent="-114300">
              <a:spcBef>
                <a:spcPts val="360"/>
              </a:spcBef>
              <a:buSzPct val="100000"/>
              <a:defRPr sz="1800"/>
            </a:lvl5pPr>
            <a:lvl6pPr marL="2514600" indent="-114300">
              <a:spcBef>
                <a:spcPts val="360"/>
              </a:spcBef>
              <a:buSzPct val="100000"/>
              <a:defRPr sz="1800"/>
            </a:lvl6pPr>
            <a:lvl7pPr marL="2971800" indent="-114300">
              <a:spcBef>
                <a:spcPts val="360"/>
              </a:spcBef>
              <a:buSzPct val="100000"/>
              <a:defRPr sz="1800"/>
            </a:lvl7pPr>
            <a:lvl8pPr marL="3429000" indent="-114300">
              <a:spcBef>
                <a:spcPts val="360"/>
              </a:spcBef>
              <a:buSzPct val="100000"/>
              <a:defRPr sz="1800"/>
            </a:lvl8pPr>
            <a:lvl9pPr marL="3886200" indent="-114300">
              <a:spcBef>
                <a:spcPts val="360"/>
              </a:spcBef>
              <a:buSzPct val="100000"/>
              <a:defRPr sz="18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</p:sldLayoutIdLst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gif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2CC"/>
        </a:solidFill>
        <a:effectLst/>
      </p:bgPr>
    </p:bg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 txBox="1">
            <a:spLocks noGrp="1"/>
          </p:cNvSpPr>
          <p:nvPr>
            <p:ph type="ctrTitle"/>
          </p:nvPr>
        </p:nvSpPr>
        <p:spPr>
          <a:xfrm>
            <a:off x="685800" y="1583342"/>
            <a:ext cx="7772400" cy="11597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en"/>
              <a:t>Acceleration</a:t>
            </a:r>
          </a:p>
        </p:txBody>
      </p:sp>
      <p:sp>
        <p:nvSpPr>
          <p:cNvPr id="24" name="Shape 24"/>
          <p:cNvSpPr txBox="1">
            <a:spLocks noGrp="1"/>
          </p:cNvSpPr>
          <p:nvPr>
            <p:ph type="subTitle" idx="1"/>
          </p:nvPr>
        </p:nvSpPr>
        <p:spPr>
          <a:xfrm>
            <a:off x="685800" y="2840053"/>
            <a:ext cx="7772400" cy="7847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buNone/>
            </a:pPr>
            <a:r>
              <a:rPr lang="en"/>
              <a:t>Graphs and Problems</a:t>
            </a:r>
          </a:p>
        </p:txBody>
      </p:sp>
    </p:spTree>
  </p:cSld>
  <p:clrMapOvr>
    <a:masterClrMapping/>
  </p:clrMapOvr>
  <p:transition spd="slow">
    <p:cut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Shape 91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en"/>
              <a:t>example 6</a:t>
            </a:r>
          </a:p>
        </p:txBody>
      </p:sp>
      <p:sp>
        <p:nvSpPr>
          <p:cNvPr id="92" name="Shape 92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buNone/>
            </a:pPr>
            <a:r>
              <a:rPr lang="en" sz="1400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A sports car accelerates from +20 m/s to +50 m/s while covering a distance of +  2km. Find it’s acceleration.</a:t>
            </a:r>
          </a:p>
        </p:txBody>
      </p:sp>
    </p:spTree>
  </p:cSld>
  <p:clrMapOvr>
    <a:masterClrMapping/>
  </p:clrMapOvr>
  <p:transition spd="slow">
    <p:cut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Shape 97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en"/>
              <a:t>example 7</a:t>
            </a:r>
          </a:p>
        </p:txBody>
      </p:sp>
      <p:sp>
        <p:nvSpPr>
          <p:cNvPr id="98" name="Shape 98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buNone/>
            </a:pPr>
            <a:r>
              <a:rPr lang="en" sz="1400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A jet accelerates from a velocity of +50 m/s to a velocity  	 of +120 m/s while having a displacement of +1200 meters. How long did it take to reach this velocity?</a:t>
            </a:r>
          </a:p>
        </p:txBody>
      </p:sp>
    </p:spTree>
  </p:cSld>
  <p:clrMapOvr>
    <a:masterClrMapping/>
  </p:clrMapOvr>
  <p:transition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/>
          <p:nvPr/>
        </p:nvSpPr>
        <p:spPr>
          <a:xfrm>
            <a:off x="3711500" y="436375"/>
            <a:ext cx="5372399" cy="4063799"/>
          </a:xfrm>
          <a:prstGeom prst="rect">
            <a:avLst/>
          </a:prstGeom>
          <a:ln w="28575" cap="flat">
            <a:solidFill>
              <a:srgbClr val="98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buNone/>
            </a:pPr>
            <a:r>
              <a:rPr lang="en"/>
              <a:t>
 a. A car is moving eastward along Lake Avenue and increasing its speed from 25 mph to 45 mph. </a:t>
            </a:r>
          </a:p>
          <a:p>
            <a:pPr lvl="0" rtl="0">
              <a:buNone/>
            </a:pPr>
            <a:r>
              <a:rPr lang="en"/>
              <a:t> </a:t>
            </a:r>
          </a:p>
          <a:p>
            <a:pPr lvl="0" rtl="0">
              <a:buNone/>
            </a:pPr>
            <a:r>
              <a:rPr lang="en"/>
              <a:t> b. A northbound car skids to a stop to avoid a reckless driver. </a:t>
            </a:r>
          </a:p>
          <a:p>
            <a:pPr lvl="0" rtl="0">
              <a:buNone/>
            </a:pPr>
            <a:r>
              <a:rPr lang="en"/>
              <a:t> </a:t>
            </a:r>
          </a:p>
          <a:p>
            <a:pPr lvl="0" rtl="0">
              <a:buNone/>
            </a:pPr>
            <a:r>
              <a:rPr lang="en"/>
              <a:t> c. An Olympic diver slows down after splashing into the water. </a:t>
            </a:r>
          </a:p>
          <a:p>
            <a:pPr lvl="0" rtl="0">
              <a:buNone/>
            </a:pPr>
            <a:r>
              <a:rPr lang="en"/>
              <a:t> </a:t>
            </a:r>
          </a:p>
          <a:p>
            <a:pPr lvl="0" rtl="0">
              <a:buNone/>
            </a:pPr>
            <a:r>
              <a:rPr lang="en"/>
              <a:t>  d. A southward-bound free kick delivered by the opposing team is slowed down and stopped by the goalie.  </a:t>
            </a:r>
          </a:p>
          <a:p>
            <a:pPr lvl="0" rtl="0">
              <a:buNone/>
            </a:pPr>
            <a:r>
              <a:rPr lang="en"/>
              <a:t> </a:t>
            </a:r>
          </a:p>
          <a:p>
            <a:pPr lvl="0" rtl="0">
              <a:buNone/>
            </a:pPr>
            <a:r>
              <a:rPr lang="en"/>
              <a:t> e. A downward falling parachutist pulls the chord and rapidly slows down. </a:t>
            </a:r>
          </a:p>
          <a:p>
            <a:pPr lvl="0" rtl="0">
              <a:buNone/>
            </a:pPr>
            <a:r>
              <a:rPr lang="en"/>
              <a:t> </a:t>
            </a:r>
          </a:p>
          <a:p>
            <a:pPr lvl="0" rtl="0">
              <a:buNone/>
            </a:pPr>
            <a:r>
              <a:rPr lang="en"/>
              <a:t> f. A rightward-moving Hot Wheels car slows to a stop. </a:t>
            </a:r>
          </a:p>
          <a:p>
            <a:pPr lvl="0" rtl="0">
              <a:buNone/>
            </a:pPr>
            <a:r>
              <a:rPr lang="en"/>
              <a:t> </a:t>
            </a:r>
          </a:p>
          <a:p>
            <a:pPr lvl="0" rtl="0">
              <a:buNone/>
            </a:pPr>
            <a:r>
              <a:rPr lang="en"/>
              <a:t> g. A falling bungee-jumper slows down as she nears the concrete sidewalk below</a:t>
            </a:r>
          </a:p>
        </p:txBody>
      </p:sp>
      <p:sp>
        <p:nvSpPr>
          <p:cNvPr id="30" name="Shape 30"/>
          <p:cNvSpPr txBox="1"/>
          <p:nvPr/>
        </p:nvSpPr>
        <p:spPr>
          <a:xfrm>
            <a:off x="330000" y="586350"/>
            <a:ext cx="3051599" cy="34941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buNone/>
            </a:pPr>
            <a:r>
              <a:rPr lang="en" sz="1800"/>
              <a:t>For each sentence determine the direction of acceleration.</a:t>
            </a:r>
          </a:p>
          <a:p>
            <a:endParaRPr lang="en" sz="1800"/>
          </a:p>
          <a:p>
            <a:pPr lvl="0" rtl="0">
              <a:buNone/>
            </a:pPr>
            <a:r>
              <a:rPr lang="en" u="sng"/>
              <a:t>As a general rule</a:t>
            </a:r>
          </a:p>
          <a:p>
            <a:pPr marL="457200" lvl="0" indent="-317500" rtl="0">
              <a:buClr>
                <a:srgbClr val="000000"/>
              </a:buClr>
              <a:buSzPct val="100000"/>
              <a:buFont typeface="Arial"/>
              <a:buChar char="●"/>
            </a:pPr>
            <a:r>
              <a:rPr lang="en"/>
              <a:t>if object is increasing speed acceleration is in the same direction as motion</a:t>
            </a:r>
          </a:p>
          <a:p>
            <a:pPr marL="457200" lvl="0" indent="-317500">
              <a:buClr>
                <a:srgbClr val="000000"/>
              </a:buClr>
              <a:buSzPct val="100000"/>
              <a:buFont typeface="Arial"/>
              <a:buChar char="●"/>
            </a:pPr>
            <a:r>
              <a:rPr lang="en"/>
              <a:t>if object is slowing down acceleration is in the opposite direction</a:t>
            </a:r>
          </a:p>
        </p:txBody>
      </p:sp>
    </p:spTree>
  </p:cSld>
  <p:clrMapOvr>
    <a:masterClrMapping/>
  </p:clrMapOvr>
  <p:transition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Shape 35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en" sz="3000"/>
              <a:t>Representing acceleration graphically</a:t>
            </a:r>
          </a:p>
        </p:txBody>
      </p:sp>
      <p:sp>
        <p:nvSpPr>
          <p:cNvPr id="36" name="Shape 36"/>
          <p:cNvSpPr txBox="1"/>
          <p:nvPr/>
        </p:nvSpPr>
        <p:spPr>
          <a:xfrm>
            <a:off x="492500" y="1524825"/>
            <a:ext cx="1850099" cy="1682999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lnSpc>
                <a:spcPct val="115000"/>
              </a:lnSpc>
              <a:spcBef>
                <a:spcPts val="600"/>
              </a:spcBef>
              <a:buNone/>
            </a:pPr>
            <a:r>
              <a:rPr lang="en">
                <a:latin typeface="Comic Sans MS"/>
                <a:ea typeface="Comic Sans MS"/>
                <a:cs typeface="Comic Sans MS"/>
                <a:sym typeface="Comic Sans MS"/>
              </a:rPr>
              <a:t>Describe the motion indicated by the graphs.</a:t>
            </a:r>
          </a:p>
          <a:p>
            <a:pPr marL="520700" lvl="0" indent="-508000" rtl="0">
              <a:lnSpc>
                <a:spcPct val="115000"/>
              </a:lnSpc>
              <a:spcBef>
                <a:spcPts val="600"/>
              </a:spcBef>
              <a:buNone/>
            </a:pPr>
            <a:r>
              <a:rPr lang="en" u="sng">
                <a:latin typeface="Comic Sans MS"/>
                <a:ea typeface="Comic Sans MS"/>
                <a:cs typeface="Comic Sans MS"/>
                <a:sym typeface="Comic Sans MS"/>
              </a:rPr>
              <a:t> </a:t>
            </a:r>
          </a:p>
          <a:p>
            <a:pPr marL="520700" lvl="0" indent="-508000" rtl="0">
              <a:lnSpc>
                <a:spcPct val="115000"/>
              </a:lnSpc>
              <a:spcBef>
                <a:spcPts val="600"/>
              </a:spcBef>
              <a:buNone/>
            </a:pPr>
            <a:r>
              <a:rPr lang="en" u="sng">
                <a:latin typeface="Comic Sans MS"/>
                <a:ea typeface="Comic Sans MS"/>
                <a:cs typeface="Comic Sans MS"/>
                <a:sym typeface="Comic Sans MS"/>
              </a:rPr>
              <a:t> </a:t>
            </a:r>
          </a:p>
          <a:p>
            <a:pPr marL="520700" lvl="0" indent="-508000" rtl="0">
              <a:lnSpc>
                <a:spcPct val="115000"/>
              </a:lnSpc>
              <a:spcBef>
                <a:spcPts val="600"/>
              </a:spcBef>
              <a:buNone/>
            </a:pPr>
            <a:r>
              <a:rPr lang="en" u="sng">
                <a:latin typeface="Comic Sans MS"/>
                <a:ea typeface="Comic Sans MS"/>
                <a:cs typeface="Comic Sans MS"/>
                <a:sym typeface="Comic Sans MS"/>
              </a:rPr>
              <a:t> </a:t>
            </a:r>
          </a:p>
          <a:p>
            <a:pPr marL="520700" lvl="0" indent="-508000" rtl="0">
              <a:lnSpc>
                <a:spcPct val="115000"/>
              </a:lnSpc>
              <a:spcBef>
                <a:spcPts val="600"/>
              </a:spcBef>
              <a:buNone/>
            </a:pPr>
            <a:r>
              <a:rPr lang="en" u="sng">
                <a:latin typeface="Comic Sans MS"/>
                <a:ea typeface="Comic Sans MS"/>
                <a:cs typeface="Comic Sans MS"/>
                <a:sym typeface="Comic Sans MS"/>
              </a:rPr>
              <a:t> </a:t>
            </a:r>
          </a:p>
        </p:txBody>
      </p:sp>
      <p:pic>
        <p:nvPicPr>
          <p:cNvPr id="37" name="Shape 37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x="2853350" y="1404962"/>
            <a:ext cx="2743199" cy="2505074"/>
          </a:xfrm>
          <a:prstGeom prst="rect">
            <a:avLst/>
          </a:prstGeom>
        </p:spPr>
      </p:pic>
      <p:pic>
        <p:nvPicPr>
          <p:cNvPr id="38" name="Shape 38"/>
          <p:cNvPicPr preferRelativeResize="0"/>
          <p:nvPr/>
        </p:nvPicPr>
        <p:blipFill>
          <a:blip r:embed="rId4"/>
          <a:stretch>
            <a:fillRect/>
          </a:stretch>
        </p:blipFill>
        <p:spPr>
          <a:xfrm>
            <a:off x="6037075" y="1319225"/>
            <a:ext cx="2743199" cy="2590799"/>
          </a:xfrm>
          <a:prstGeom prst="rect">
            <a:avLst/>
          </a:prstGeom>
        </p:spPr>
      </p:pic>
      <p:pic>
        <p:nvPicPr>
          <p:cNvPr id="39" name="Shape 39"/>
          <p:cNvPicPr preferRelativeResize="0"/>
          <p:nvPr/>
        </p:nvPicPr>
        <p:blipFill>
          <a:blip r:embed="rId5"/>
          <a:stretch>
            <a:fillRect/>
          </a:stretch>
        </p:blipFill>
        <p:spPr>
          <a:xfrm>
            <a:off x="45950" y="2441850"/>
            <a:ext cx="2743199" cy="1676400"/>
          </a:xfrm>
          <a:prstGeom prst="rect">
            <a:avLst/>
          </a:prstGeom>
        </p:spPr>
      </p:pic>
    </p:spTree>
  </p:cSld>
  <p:clrMapOvr>
    <a:masterClrMapping/>
  </p:clrMapOvr>
  <p:transition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CE5CD"/>
        </a:solidFill>
        <a:effectLst/>
      </p:bgPr>
    </p:bg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Shape 44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en"/>
              <a:t>Examples - calculating Acceleration</a:t>
            </a:r>
          </a:p>
        </p:txBody>
      </p:sp>
      <p:sp>
        <p:nvSpPr>
          <p:cNvPr id="45" name="Shape 45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buNone/>
            </a:pPr>
            <a:r>
              <a:rPr lang="en" sz="1400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The velocity of the aircraft is reduced from 100 m/s[S] to 40 m/s[S] in 8 s.  Find it’s average acceleration. </a:t>
            </a:r>
          </a:p>
        </p:txBody>
      </p:sp>
    </p:spTree>
  </p:cSld>
  <p:clrMapOvr>
    <a:masterClrMapping/>
  </p:clrMapOvr>
  <p:transition spd="slow">
    <p:cut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9EAD3"/>
        </a:solidFill>
        <a:effectLst/>
      </p:bgPr>
    </p:bg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Shape 50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en"/>
              <a:t>example 2</a:t>
            </a:r>
          </a:p>
        </p:txBody>
      </p:sp>
      <p:sp>
        <p:nvSpPr>
          <p:cNvPr id="51" name="Shape 51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buNone/>
            </a:pPr>
            <a:r>
              <a:rPr lang="en" sz="1400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A truck is moving east at a speed of 20 m/s. The driver presses on the gas pedal and truck accelerates at the rate of 1.5 m/s</a:t>
            </a:r>
            <a:r>
              <a:rPr lang="en" sz="2300" baseline="30000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2</a:t>
            </a:r>
            <a:r>
              <a:rPr lang="en" sz="1400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 [E] for 7 seconds. What is the final velocity of the truck?</a:t>
            </a:r>
          </a:p>
        </p:txBody>
      </p:sp>
    </p:spTree>
  </p:cSld>
  <p:clrMapOvr>
    <a:masterClrMapping/>
  </p:clrMapOvr>
  <p:transition spd="slow">
    <p:cut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Shape 56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en"/>
              <a:t>example 3</a:t>
            </a:r>
          </a:p>
        </p:txBody>
      </p:sp>
      <p:sp>
        <p:nvSpPr>
          <p:cNvPr id="57" name="Shape 57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44500" marR="0" lvl="0" rtl="0">
              <a:lnSpc>
                <a:spcPct val="115000"/>
              </a:lnSpc>
              <a:buClr>
                <a:schemeClr val="dk1"/>
              </a:buClr>
              <a:buSzPct val="78571"/>
              <a:buFont typeface="Arial"/>
              <a:buNone/>
            </a:pPr>
            <a:r>
              <a:rPr lang="en" sz="1400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A truck is moving east at a speed of 30 m/s. The driver presses on the brake pedal and truck accelerates at the rate of 4.5 m/s</a:t>
            </a:r>
            <a:r>
              <a:rPr lang="en" sz="2300" baseline="30000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2</a:t>
            </a:r>
            <a:r>
              <a:rPr lang="en" sz="1400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 [W] for 5 seconds. What is the final velocity of the truck?</a:t>
            </a:r>
          </a:p>
          <a:p>
            <a:pPr lvl="0" rtl="0">
              <a:lnSpc>
                <a:spcPct val="115000"/>
              </a:lnSpc>
              <a:buClr>
                <a:schemeClr val="dk1"/>
              </a:buClr>
              <a:buSzPct val="78571"/>
              <a:buFont typeface="Arial"/>
              <a:buNone/>
            </a:pPr>
            <a:r>
              <a:rPr lang="en" sz="1400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 </a:t>
            </a:r>
          </a:p>
          <a:p>
            <a:endParaRPr lang="en" sz="1400">
              <a:solidFill>
                <a:schemeClr val="dk1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</p:spTree>
  </p:cSld>
  <p:clrMapOvr>
    <a:masterClrMapping/>
  </p:clrMapOvr>
  <p:transition spd="slow">
    <p:cut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FE2F3"/>
        </a:solidFill>
        <a:effectLst/>
      </p:bgPr>
    </p:bg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Shape 62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en"/>
              <a:t>Kinematic Equations - </a:t>
            </a:r>
            <a:r>
              <a:rPr lang="en" sz="1400"/>
              <a:t>found in Motion text section 2.5</a:t>
            </a:r>
          </a:p>
        </p:txBody>
      </p:sp>
      <p:pic>
        <p:nvPicPr>
          <p:cNvPr id="63" name="Shape 63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x="2986875" y="2075775"/>
            <a:ext cx="714375" cy="219075"/>
          </a:xfrm>
          <a:prstGeom prst="rect">
            <a:avLst/>
          </a:prstGeom>
        </p:spPr>
      </p:pic>
      <p:pic>
        <p:nvPicPr>
          <p:cNvPr id="64" name="Shape 64"/>
          <p:cNvPicPr preferRelativeResize="0"/>
          <p:nvPr/>
        </p:nvPicPr>
        <p:blipFill>
          <a:blip r:embed="rId4"/>
          <a:stretch>
            <a:fillRect/>
          </a:stretch>
        </p:blipFill>
        <p:spPr>
          <a:xfrm>
            <a:off x="2986875" y="2403800"/>
            <a:ext cx="714375" cy="219075"/>
          </a:xfrm>
          <a:prstGeom prst="rect">
            <a:avLst/>
          </a:prstGeom>
        </p:spPr>
      </p:pic>
      <p:pic>
        <p:nvPicPr>
          <p:cNvPr id="65" name="Shape 65"/>
          <p:cNvPicPr preferRelativeResize="0"/>
          <p:nvPr/>
        </p:nvPicPr>
        <p:blipFill>
          <a:blip r:embed="rId5"/>
          <a:stretch>
            <a:fillRect/>
          </a:stretch>
        </p:blipFill>
        <p:spPr>
          <a:xfrm>
            <a:off x="2953687" y="2694550"/>
            <a:ext cx="876300" cy="190500"/>
          </a:xfrm>
          <a:prstGeom prst="rect">
            <a:avLst/>
          </a:prstGeom>
        </p:spPr>
      </p:pic>
      <p:pic>
        <p:nvPicPr>
          <p:cNvPr id="66" name="Shape 66"/>
          <p:cNvPicPr preferRelativeResize="0"/>
          <p:nvPr/>
        </p:nvPicPr>
        <p:blipFill>
          <a:blip r:embed="rId6"/>
          <a:stretch>
            <a:fillRect/>
          </a:stretch>
        </p:blipFill>
        <p:spPr>
          <a:xfrm>
            <a:off x="2953700" y="2956725"/>
            <a:ext cx="962025" cy="257175"/>
          </a:xfrm>
          <a:prstGeom prst="rect">
            <a:avLst/>
          </a:prstGeom>
        </p:spPr>
      </p:pic>
      <p:pic>
        <p:nvPicPr>
          <p:cNvPr id="67" name="Shape 67"/>
          <p:cNvPicPr preferRelativeResize="0"/>
          <p:nvPr/>
        </p:nvPicPr>
        <p:blipFill>
          <a:blip r:embed="rId7"/>
          <a:stretch>
            <a:fillRect/>
          </a:stretch>
        </p:blipFill>
        <p:spPr>
          <a:xfrm>
            <a:off x="2953700" y="3285575"/>
            <a:ext cx="1390650" cy="219075"/>
          </a:xfrm>
          <a:prstGeom prst="rect">
            <a:avLst/>
          </a:prstGeom>
        </p:spPr>
      </p:pic>
      <p:pic>
        <p:nvPicPr>
          <p:cNvPr id="68" name="Shape 68"/>
          <p:cNvPicPr preferRelativeResize="0"/>
          <p:nvPr/>
        </p:nvPicPr>
        <p:blipFill>
          <a:blip r:embed="rId8"/>
          <a:stretch>
            <a:fillRect/>
          </a:stretch>
        </p:blipFill>
        <p:spPr>
          <a:xfrm>
            <a:off x="2953700" y="3576325"/>
            <a:ext cx="1314450" cy="200025"/>
          </a:xfrm>
          <a:prstGeom prst="rect">
            <a:avLst/>
          </a:prstGeom>
        </p:spPr>
      </p:pic>
      <p:sp>
        <p:nvSpPr>
          <p:cNvPr id="69" name="Shape 69"/>
          <p:cNvSpPr txBox="1"/>
          <p:nvPr/>
        </p:nvSpPr>
        <p:spPr>
          <a:xfrm>
            <a:off x="2086550" y="1512650"/>
            <a:ext cx="5644800" cy="30000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marL="673100" lvl="0" indent="-304800" rtl="0">
              <a:lnSpc>
                <a:spcPct val="150000"/>
              </a:lnSpc>
              <a:spcBef>
                <a:spcPts val="1100"/>
              </a:spcBef>
              <a:spcAft>
                <a:spcPts val="2100"/>
              </a:spcAft>
              <a:buClr>
                <a:srgbClr val="56544D"/>
              </a:buClr>
              <a:buSzPct val="100000"/>
              <a:buFont typeface="Arial"/>
              <a:buAutoNum type="arabicPeriod"/>
            </a:pPr>
            <a:r>
              <a:rPr lang="en" sz="1200">
                <a:solidFill>
                  <a:srgbClr val="56544D"/>
                </a:solidFill>
              </a:rPr>
              <a:t>                                             , always true</a:t>
            </a:r>
          </a:p>
          <a:p>
            <a:pPr marL="673100" lvl="0" indent="-304800" rtl="0">
              <a:lnSpc>
                <a:spcPct val="150000"/>
              </a:lnSpc>
              <a:spcBef>
                <a:spcPts val="1100"/>
              </a:spcBef>
              <a:spcAft>
                <a:spcPts val="2100"/>
              </a:spcAft>
              <a:buClr>
                <a:srgbClr val="56544D"/>
              </a:buClr>
              <a:buSzPct val="100000"/>
              <a:buFont typeface="Arial"/>
              <a:buAutoNum type="arabicPeriod"/>
            </a:pPr>
            <a:r>
              <a:rPr lang="en" sz="1200">
                <a:solidFill>
                  <a:srgbClr val="56544D"/>
                </a:solidFill>
              </a:rPr>
              <a:t>                                             , always true</a:t>
            </a:r>
          </a:p>
          <a:p>
            <a:pPr marL="673100" lvl="0" indent="-304800" rtl="0">
              <a:lnSpc>
                <a:spcPct val="150000"/>
              </a:lnSpc>
              <a:spcBef>
                <a:spcPts val="1100"/>
              </a:spcBef>
              <a:spcAft>
                <a:spcPts val="2100"/>
              </a:spcAft>
              <a:buClr>
                <a:srgbClr val="56544D"/>
              </a:buClr>
              <a:buSzPct val="100000"/>
              <a:buFont typeface="Arial"/>
              <a:buAutoNum type="arabicPeriod"/>
            </a:pPr>
            <a:r>
              <a:rPr lang="en" sz="1200">
                <a:solidFill>
                  <a:srgbClr val="56544D"/>
                </a:solidFill>
              </a:rPr>
              <a:t>                                             , constant acceleration only</a:t>
            </a:r>
          </a:p>
          <a:p>
            <a:pPr marL="673100" lvl="0" indent="-304800" rtl="0">
              <a:lnSpc>
                <a:spcPct val="150000"/>
              </a:lnSpc>
              <a:spcBef>
                <a:spcPts val="1100"/>
              </a:spcBef>
              <a:spcAft>
                <a:spcPts val="2100"/>
              </a:spcAft>
              <a:buClr>
                <a:srgbClr val="56544D"/>
              </a:buClr>
              <a:buSzPct val="100000"/>
              <a:buFont typeface="Arial"/>
              <a:buAutoNum type="arabicPeriod"/>
            </a:pPr>
            <a:r>
              <a:rPr lang="en" sz="1200">
                <a:solidFill>
                  <a:srgbClr val="56544D"/>
                </a:solidFill>
              </a:rPr>
              <a:t>                                              , constant acceleration only</a:t>
            </a:r>
          </a:p>
          <a:p>
            <a:pPr marL="673100" lvl="0" indent="-304800" rtl="0">
              <a:lnSpc>
                <a:spcPct val="150000"/>
              </a:lnSpc>
              <a:spcBef>
                <a:spcPts val="1100"/>
              </a:spcBef>
              <a:spcAft>
                <a:spcPts val="2100"/>
              </a:spcAft>
              <a:buClr>
                <a:srgbClr val="56544D"/>
              </a:buClr>
              <a:buSzPct val="100000"/>
              <a:buFont typeface="Arial"/>
              <a:buAutoNum type="arabicPeriod"/>
            </a:pPr>
            <a:r>
              <a:rPr lang="en" sz="1200">
                <a:solidFill>
                  <a:srgbClr val="56544D"/>
                </a:solidFill>
              </a:rPr>
              <a:t>                                              , constant acceleration only</a:t>
            </a:r>
          </a:p>
          <a:p>
            <a:pPr marL="673100" lvl="0" indent="-304800" rtl="0">
              <a:lnSpc>
                <a:spcPct val="150000"/>
              </a:lnSpc>
              <a:spcBef>
                <a:spcPts val="1100"/>
              </a:spcBef>
              <a:spcAft>
                <a:spcPts val="2100"/>
              </a:spcAft>
              <a:buClr>
                <a:srgbClr val="56544D"/>
              </a:buClr>
              <a:buSzPct val="100000"/>
              <a:buFont typeface="Arial"/>
              <a:buAutoNum type="arabicPeriod"/>
            </a:pPr>
            <a:r>
              <a:rPr lang="en" sz="1200">
                <a:solidFill>
                  <a:srgbClr val="56544D"/>
                </a:solidFill>
              </a:rPr>
              <a:t>                                              , constant acceleration only</a:t>
            </a:r>
          </a:p>
        </p:txBody>
      </p:sp>
      <p:sp>
        <p:nvSpPr>
          <p:cNvPr id="70" name="Shape 70"/>
          <p:cNvSpPr/>
          <p:nvPr/>
        </p:nvSpPr>
        <p:spPr>
          <a:xfrm>
            <a:off x="4036800" y="3242175"/>
            <a:ext cx="366300" cy="257099"/>
          </a:xfrm>
          <a:prstGeom prst="rect">
            <a:avLst/>
          </a:prstGeom>
          <a:solidFill>
            <a:srgbClr val="CFE2F3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71" name="Shape 71"/>
          <p:cNvSpPr/>
          <p:nvPr/>
        </p:nvSpPr>
        <p:spPr>
          <a:xfrm>
            <a:off x="4036800" y="3547775"/>
            <a:ext cx="366300" cy="218999"/>
          </a:xfrm>
          <a:prstGeom prst="rect">
            <a:avLst/>
          </a:prstGeom>
          <a:solidFill>
            <a:srgbClr val="CFE2F3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72" name="Shape 72"/>
          <p:cNvSpPr txBox="1"/>
          <p:nvPr/>
        </p:nvSpPr>
        <p:spPr>
          <a:xfrm>
            <a:off x="3960650" y="3459475"/>
            <a:ext cx="307499" cy="2570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buNone/>
            </a:pPr>
            <a:r>
              <a:rPr lang="en" i="1"/>
              <a:t>d</a:t>
            </a:r>
          </a:p>
        </p:txBody>
      </p:sp>
      <p:sp>
        <p:nvSpPr>
          <p:cNvPr id="73" name="Shape 73"/>
          <p:cNvSpPr/>
          <p:nvPr/>
        </p:nvSpPr>
        <p:spPr>
          <a:xfrm>
            <a:off x="2709375" y="3266562"/>
            <a:ext cx="366300" cy="257099"/>
          </a:xfrm>
          <a:prstGeom prst="rect">
            <a:avLst/>
          </a:prstGeom>
          <a:solidFill>
            <a:srgbClr val="CFE2F3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74" name="Shape 74"/>
          <p:cNvSpPr txBox="1"/>
          <p:nvPr/>
        </p:nvSpPr>
        <p:spPr>
          <a:xfrm>
            <a:off x="2858550" y="3213900"/>
            <a:ext cx="161400" cy="1905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buNone/>
            </a:pPr>
            <a:r>
              <a:rPr lang="en" i="1"/>
              <a:t>d</a:t>
            </a:r>
          </a:p>
        </p:txBody>
      </p:sp>
    </p:spTree>
  </p:cSld>
  <p:clrMapOvr>
    <a:masterClrMapping/>
  </p:clrMapOvr>
  <p:transition spd="slow">
    <p:cut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0E0E3"/>
        </a:solidFill>
        <a:effectLst/>
      </p:bgPr>
    </p:bg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Shape 79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en"/>
              <a:t>example 4- finding average velocity</a:t>
            </a:r>
          </a:p>
        </p:txBody>
      </p:sp>
      <p:sp>
        <p:nvSpPr>
          <p:cNvPr id="80" name="Shape 80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buNone/>
            </a:pPr>
            <a:r>
              <a:rPr lang="en" sz="1400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A motorcycle accelerates uniformly from +40 ft/s to +120 ft/s in 7 seconds. Find the average velocity</a:t>
            </a:r>
          </a:p>
          <a:p>
            <a:endParaRPr lang="en" sz="1400">
              <a:solidFill>
                <a:schemeClr val="dk1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lvl="0" rtl="0">
              <a:spcBef>
                <a:spcPts val="0"/>
              </a:spcBef>
              <a:buClr>
                <a:srgbClr val="000000"/>
              </a:buClr>
              <a:buSzPct val="78571"/>
              <a:buFont typeface="Arial"/>
              <a:buNone/>
            </a:pPr>
            <a:r>
              <a:rPr lang="en" sz="1400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use </a:t>
            </a:r>
            <a:r>
              <a:rPr lang="en" sz="1400">
                <a:latin typeface="Comic Sans MS"/>
                <a:ea typeface="Comic Sans MS"/>
                <a:cs typeface="Comic Sans MS"/>
                <a:sym typeface="Comic Sans MS"/>
              </a:rPr>
              <a:t> v</a:t>
            </a:r>
            <a:r>
              <a:rPr lang="en" sz="1400" baseline="-25000">
                <a:latin typeface="Comic Sans MS"/>
                <a:ea typeface="Comic Sans MS"/>
                <a:cs typeface="Comic Sans MS"/>
                <a:sym typeface="Comic Sans MS"/>
              </a:rPr>
              <a:t>avg</a:t>
            </a:r>
            <a:r>
              <a:rPr lang="en" sz="1400">
                <a:latin typeface="Comic Sans MS"/>
                <a:ea typeface="Comic Sans MS"/>
                <a:cs typeface="Comic Sans MS"/>
                <a:sym typeface="Comic Sans MS"/>
              </a:rPr>
              <a:t> - ½(v</a:t>
            </a:r>
            <a:r>
              <a:rPr lang="en" sz="1400" baseline="-25000">
                <a:latin typeface="Comic Sans MS"/>
                <a:ea typeface="Comic Sans MS"/>
                <a:cs typeface="Comic Sans MS"/>
                <a:sym typeface="Comic Sans MS"/>
              </a:rPr>
              <a:t>i</a:t>
            </a:r>
            <a:r>
              <a:rPr lang="en" sz="1400">
                <a:latin typeface="Comic Sans MS"/>
                <a:ea typeface="Comic Sans MS"/>
                <a:cs typeface="Comic Sans MS"/>
                <a:sym typeface="Comic Sans MS"/>
              </a:rPr>
              <a:t> + v</a:t>
            </a:r>
            <a:r>
              <a:rPr lang="en" sz="1400" baseline="-25000">
                <a:latin typeface="Comic Sans MS"/>
                <a:ea typeface="Comic Sans MS"/>
                <a:cs typeface="Comic Sans MS"/>
                <a:sym typeface="Comic Sans MS"/>
              </a:rPr>
              <a:t>f</a:t>
            </a:r>
            <a:r>
              <a:rPr lang="en" sz="1400">
                <a:latin typeface="Comic Sans MS"/>
                <a:ea typeface="Comic Sans MS"/>
                <a:cs typeface="Comic Sans MS"/>
                <a:sym typeface="Comic Sans MS"/>
              </a:rPr>
              <a:t>).  this only works if acceleration is constant and uniform.</a:t>
            </a:r>
          </a:p>
          <a:p>
            <a:endParaRPr lang="en" sz="1400">
              <a:latin typeface="Comic Sans MS"/>
              <a:ea typeface="Comic Sans MS"/>
              <a:cs typeface="Comic Sans MS"/>
              <a:sym typeface="Comic Sans MS"/>
            </a:endParaRPr>
          </a:p>
        </p:txBody>
      </p:sp>
    </p:spTree>
  </p:cSld>
  <p:clrMapOvr>
    <a:masterClrMapping/>
  </p:clrMapOvr>
  <p:transition spd="slow">
    <p:cut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Shape 85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en"/>
              <a:t>example 5</a:t>
            </a:r>
          </a:p>
        </p:txBody>
      </p:sp>
      <p:sp>
        <p:nvSpPr>
          <p:cNvPr id="86" name="Shape 86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buNone/>
            </a:pPr>
            <a:r>
              <a:rPr lang="en" sz="1400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A car is moving at +25 m/s. It then accelerates at a rate of 1.5 m/s</a:t>
            </a:r>
            <a:r>
              <a:rPr lang="en" sz="1400" baseline="30000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2</a:t>
            </a:r>
            <a:r>
              <a:rPr lang="en" sz="1400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 for 10 s.  Find it’s final velocity.</a:t>
            </a:r>
          </a:p>
        </p:txBody>
      </p:sp>
    </p:spTree>
  </p:cSld>
  <p:clrMapOvr>
    <a:masterClrMapping/>
  </p:clrMapOvr>
  <p:transition spd="slow">
    <p:cut/>
  </p:transition>
</p:sld>
</file>

<file path=ppt/theme/theme1.xml><?xml version="1.0" encoding="utf-8"?>
<a:theme xmlns:a="http://schemas.openxmlformats.org/drawingml/2006/main" name="light-gradient">
  <a:themeElements>
    <a:clrScheme name="Custom 347">
      <a:dk1>
        <a:srgbClr val="000000"/>
      </a:dk1>
      <a:lt1>
        <a:srgbClr val="FFFFFF"/>
      </a:lt1>
      <a:dk2>
        <a:srgbClr val="666666"/>
      </a:dk2>
      <a:lt2>
        <a:srgbClr val="CCCCCC"/>
      </a:lt2>
      <a:accent1>
        <a:srgbClr val="3A81BA"/>
      </a:accent1>
      <a:accent2>
        <a:srgbClr val="D89F39"/>
      </a:accent2>
      <a:accent3>
        <a:srgbClr val="8BAB42"/>
      </a:accent3>
      <a:accent4>
        <a:srgbClr val="57A7B5"/>
      </a:accent4>
      <a:accent5>
        <a:srgbClr val="8B81D2"/>
      </a:accent5>
      <a:accent6>
        <a:srgbClr val="963334"/>
      </a:accent6>
      <a:hlink>
        <a:srgbClr val="1155CC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621</Words>
  <Application>Microsoft Office PowerPoint</Application>
  <PresentationFormat>Екран (16:9)</PresentationFormat>
  <Paragraphs>104</Paragraphs>
  <Slides>11</Slides>
  <Notes>11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слайдів</vt:lpstr>
      </vt:variant>
      <vt:variant>
        <vt:i4>11</vt:i4>
      </vt:variant>
    </vt:vector>
  </HeadingPairs>
  <TitlesOfParts>
    <vt:vector size="12" baseType="lpstr">
      <vt:lpstr>light-gradient</vt:lpstr>
      <vt:lpstr>Acceleration</vt:lpstr>
      <vt:lpstr>Презентація PowerPoint</vt:lpstr>
      <vt:lpstr>Representing acceleration graphically</vt:lpstr>
      <vt:lpstr>Examples - calculating Acceleration</vt:lpstr>
      <vt:lpstr>example 2</vt:lpstr>
      <vt:lpstr>example 3</vt:lpstr>
      <vt:lpstr>Kinematic Equations - found in Motion text section 2.5</vt:lpstr>
      <vt:lpstr>example 4- finding average velocity</vt:lpstr>
      <vt:lpstr>example 5</vt:lpstr>
      <vt:lpstr>example 6</vt:lpstr>
      <vt:lpstr>example 7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Acceleration</dc:title>
  <cp:lastModifiedBy>RomaK</cp:lastModifiedBy>
  <cp:revision>1</cp:revision>
  <dcterms:modified xsi:type="dcterms:W3CDTF">2015-09-03T12:15:34Z</dcterms:modified>
</cp:coreProperties>
</file>