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9.wmf"/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5BF87F-EB15-4327-8D70-D9B44B975AEA}" type="datetimeFigureOut">
              <a:rPr lang="uk-UA" smtClean="0"/>
              <a:t>03.09.2015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E000B-BC1D-418F-B605-6D2610BE5F1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58908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</a:t>
            </a:r>
            <a:br>
              <a:rPr lang="en-US" smtClean="0"/>
            </a:br>
            <a:r>
              <a:rPr lang="en-US" smtClean="0"/>
              <a:t>Hardy-Weinberg</a:t>
            </a:r>
            <a:br>
              <a:rPr lang="en-US" smtClean="0"/>
            </a:br>
            <a:r>
              <a:rPr lang="en-US" smtClean="0"/>
              <a:t>Equilibrium</a:t>
            </a:r>
          </a:p>
          <a:p>
            <a:r>
              <a:rPr lang="en-US" smtClean="0"/>
              <a:t>Allele Frequencies in a Population</a:t>
            </a:r>
          </a:p>
          <a:p>
            <a:r>
              <a:rPr lang="en-US" smtClean="0"/>
              <a:t>G.H. Hardy</a:t>
            </a:r>
          </a:p>
          <a:p>
            <a:r>
              <a:rPr lang="en-US" smtClean="0"/>
              <a:t>English Mathematician</a:t>
            </a:r>
          </a:p>
          <a:p>
            <a:r>
              <a:rPr lang="en-US" smtClean="0"/>
              <a:t>Dr. Wilhelm Weinberg</a:t>
            </a:r>
          </a:p>
          <a:p>
            <a:r>
              <a:rPr lang="en-US" smtClean="0"/>
              <a:t>German Physician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</a:t>
            </a:r>
            <a:br>
              <a:rPr lang="en-US" smtClean="0"/>
            </a:br>
            <a:r>
              <a:rPr lang="en-US" smtClean="0"/>
              <a:t>Hardy-Weinberg</a:t>
            </a:r>
            <a:br>
              <a:rPr lang="en-US" smtClean="0"/>
            </a:br>
            <a:r>
              <a:rPr lang="en-US" smtClean="0"/>
              <a:t>Equilibrium</a:t>
            </a:r>
          </a:p>
          <a:p>
            <a:r>
              <a:rPr lang="en-US" smtClean="0"/>
              <a:t>Allele Frequencies in a Population</a:t>
            </a:r>
          </a:p>
          <a:p>
            <a:r>
              <a:rPr lang="en-US" smtClean="0"/>
              <a:t>G.H. Hardy</a:t>
            </a:r>
          </a:p>
          <a:p>
            <a:r>
              <a:rPr lang="en-US" smtClean="0"/>
              <a:t>English Mathematician</a:t>
            </a:r>
          </a:p>
          <a:p>
            <a:r>
              <a:rPr lang="en-US" smtClean="0"/>
              <a:t>Dr. Wilhelm Weinberg</a:t>
            </a:r>
          </a:p>
          <a:p>
            <a:r>
              <a:rPr lang="en-US" smtClean="0"/>
              <a:t>German Physician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149548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Hardy-Weinberg Equilibrium</a:t>
            </a:r>
          </a:p>
          <a:p>
            <a:r>
              <a:rPr lang="en-US" smtClean="0"/>
              <a:t>“Allele and genotype frequencies in a population tend to remain constant in the absence of disturbing influences”</a:t>
            </a:r>
          </a:p>
          <a:p>
            <a:r>
              <a:rPr lang="en-US" smtClean="0"/>
              <a:t>Disturbing influences: </a:t>
            </a:r>
          </a:p>
          <a:p>
            <a:r>
              <a:rPr lang="en-US" smtClean="0"/>
              <a:t> non-random mating</a:t>
            </a:r>
          </a:p>
          <a:p>
            <a:r>
              <a:rPr lang="en-US" smtClean="0"/>
              <a:t> mutations</a:t>
            </a:r>
          </a:p>
          <a:p>
            <a:r>
              <a:rPr lang="en-US" smtClean="0"/>
              <a:t> selection</a:t>
            </a:r>
          </a:p>
          <a:p>
            <a:r>
              <a:rPr lang="en-US" smtClean="0"/>
              <a:t> limited population size</a:t>
            </a:r>
          </a:p>
          <a:p>
            <a:r>
              <a:rPr lang="en-US" smtClean="0"/>
              <a:t> random genetic drift</a:t>
            </a:r>
          </a:p>
          <a:p>
            <a:r>
              <a:rPr lang="en-US" smtClean="0"/>
              <a:t> gene flow</a:t>
            </a:r>
          </a:p>
          <a:p>
            <a:r>
              <a:rPr lang="en-US" smtClean="0"/>
              <a:t> migration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Hardy-Weinberg Equilibrium</a:t>
            </a:r>
          </a:p>
          <a:p>
            <a:r>
              <a:rPr lang="en-US" smtClean="0"/>
              <a:t>“Allele and genotype frequencies in a population tend to remain constant in the absence of disturbing influences”</a:t>
            </a:r>
          </a:p>
          <a:p>
            <a:r>
              <a:rPr lang="en-US" smtClean="0"/>
              <a:t>Disturbing influences: </a:t>
            </a:r>
          </a:p>
          <a:p>
            <a:r>
              <a:rPr lang="en-US" smtClean="0"/>
              <a:t> non-random mating</a:t>
            </a:r>
          </a:p>
          <a:p>
            <a:r>
              <a:rPr lang="en-US" smtClean="0"/>
              <a:t> mutations</a:t>
            </a:r>
          </a:p>
          <a:p>
            <a:r>
              <a:rPr lang="en-US" smtClean="0"/>
              <a:t> selection</a:t>
            </a:r>
          </a:p>
          <a:p>
            <a:r>
              <a:rPr lang="en-US" smtClean="0"/>
              <a:t> limited population size</a:t>
            </a:r>
          </a:p>
          <a:p>
            <a:r>
              <a:rPr lang="en-US" smtClean="0"/>
              <a:t> random genetic drift</a:t>
            </a:r>
          </a:p>
          <a:p>
            <a:r>
              <a:rPr lang="en-US" smtClean="0"/>
              <a:t> gene flow</a:t>
            </a:r>
          </a:p>
          <a:p>
            <a:r>
              <a:rPr lang="en-US" smtClean="0"/>
              <a:t> migration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700265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In Reality…</a:t>
            </a:r>
          </a:p>
          <a:p>
            <a:r>
              <a:rPr lang="en-US" smtClean="0"/>
              <a:t>The conditions for Hardy-Weinberg</a:t>
            </a:r>
          </a:p>
          <a:p>
            <a:r>
              <a:rPr lang="en-US" smtClean="0"/>
              <a:t>equilibrium are never met in nature.</a:t>
            </a:r>
          </a:p>
          <a:p>
            <a:r>
              <a:rPr lang="en-US" smtClean="0"/>
              <a:t> There are always some disturbing influences in nature</a:t>
            </a:r>
          </a:p>
          <a:p>
            <a:r>
              <a:rPr lang="en-US" smtClean="0"/>
              <a:t> Hardy-Weinberg equilibrium can be approximated in the lab</a:t>
            </a:r>
          </a:p>
          <a:p>
            <a:r>
              <a:rPr lang="en-US" smtClean="0"/>
              <a:t> It has usefulness as a model for studying real populations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In Reality…</a:t>
            </a:r>
          </a:p>
          <a:p>
            <a:r>
              <a:rPr lang="en-US" smtClean="0"/>
              <a:t>The conditions for Hardy-Weinberg</a:t>
            </a:r>
          </a:p>
          <a:p>
            <a:r>
              <a:rPr lang="en-US" smtClean="0"/>
              <a:t>equilibrium are never met in nature.</a:t>
            </a:r>
          </a:p>
          <a:p>
            <a:r>
              <a:rPr lang="en-US" smtClean="0"/>
              <a:t> There are always some disturbing influences in nature</a:t>
            </a:r>
          </a:p>
          <a:p>
            <a:r>
              <a:rPr lang="en-US" smtClean="0"/>
              <a:t> Hardy-Weinberg equilibrium can be approximated in the lab</a:t>
            </a:r>
          </a:p>
          <a:p>
            <a:r>
              <a:rPr lang="en-US" smtClean="0"/>
              <a:t> It has usefulness as a model for studying real populations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451496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Equations</a:t>
            </a:r>
          </a:p>
          <a:p>
            <a:r>
              <a:rPr lang="en-US" smtClean="0"/>
              <a:t>p2 + 2pq + q2 = 1</a:t>
            </a:r>
          </a:p>
          <a:p>
            <a:r>
              <a:rPr lang="en-US" smtClean="0"/>
              <a:t> A gene has two alleles, A and a</a:t>
            </a:r>
          </a:p>
          <a:p>
            <a:r>
              <a:rPr lang="en-US" smtClean="0"/>
              <a:t> The frequency of allele A is represented by p</a:t>
            </a:r>
          </a:p>
          <a:p>
            <a:r>
              <a:rPr lang="en-US" smtClean="0"/>
              <a:t> The frequency of allele a is represented by q</a:t>
            </a:r>
          </a:p>
          <a:p>
            <a:r>
              <a:rPr lang="en-US" smtClean="0"/>
              <a:t> The frequency of genotype AA = p2</a:t>
            </a:r>
          </a:p>
          <a:p>
            <a:r>
              <a:rPr lang="en-US" smtClean="0"/>
              <a:t> The frequency of genotype aa = q2</a:t>
            </a:r>
          </a:p>
          <a:p>
            <a:r>
              <a:rPr lang="en-US" smtClean="0"/>
              <a:t> The frequency of genotype Aa = 2pq</a:t>
            </a:r>
          </a:p>
          <a:p>
            <a:r>
              <a:rPr lang="en-US" smtClean="0"/>
              <a:t>p + q = 1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Equations</a:t>
            </a:r>
          </a:p>
          <a:p>
            <a:r>
              <a:rPr lang="en-US" smtClean="0"/>
              <a:t>p2 + 2pq + q2 = 1</a:t>
            </a:r>
          </a:p>
          <a:p>
            <a:r>
              <a:rPr lang="en-US" smtClean="0"/>
              <a:t> A gene has two alleles, A and a</a:t>
            </a:r>
          </a:p>
          <a:p>
            <a:r>
              <a:rPr lang="en-US" smtClean="0"/>
              <a:t> The frequency of allele A is represented by p</a:t>
            </a:r>
          </a:p>
          <a:p>
            <a:r>
              <a:rPr lang="en-US" smtClean="0"/>
              <a:t> The frequency of allele a is represented by q</a:t>
            </a:r>
          </a:p>
          <a:p>
            <a:r>
              <a:rPr lang="en-US" smtClean="0"/>
              <a:t> The frequency of genotype AA = p2</a:t>
            </a:r>
          </a:p>
          <a:p>
            <a:r>
              <a:rPr lang="en-US" smtClean="0"/>
              <a:t> The frequency of genotype aa = q2</a:t>
            </a:r>
          </a:p>
          <a:p>
            <a:r>
              <a:rPr lang="en-US" smtClean="0"/>
              <a:t> The frequency of genotype Aa = 2pq</a:t>
            </a:r>
          </a:p>
          <a:p>
            <a:r>
              <a:rPr lang="en-US" smtClean="0"/>
              <a:t>p + q = 1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586185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 Example…</a:t>
            </a:r>
          </a:p>
          <a:p>
            <a:r>
              <a:rPr lang="en-US" smtClean="0"/>
              <a:t>Assume a population in which 36% of the population are homozygous for a certain recessive allele, a. Assume the population is at equilibrium.</a:t>
            </a:r>
          </a:p>
          <a:p>
            <a:r>
              <a:rPr lang="en-US" smtClean="0"/>
              <a:t>Question #1: What is the frequency of the recessive allele, a in this population? 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An Example…</a:t>
            </a:r>
          </a:p>
          <a:p>
            <a:r>
              <a:rPr lang="en-US" smtClean="0"/>
              <a:t>Assume a population in which 36% of the population are homozygous for a certain recessive allele, a. Assume the population is at equilibrium.</a:t>
            </a:r>
          </a:p>
          <a:p>
            <a:r>
              <a:rPr lang="en-US" smtClean="0"/>
              <a:t>Question #1: What is the frequency of the recessive allele, a in this population? 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556764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 Example…</a:t>
            </a:r>
          </a:p>
          <a:p>
            <a:r>
              <a:rPr lang="en-US" smtClean="0"/>
              <a:t>Assume a population in which 36% of the population are homozygous for a certain recessive allele, a. Assume the population is at equilibrium.</a:t>
            </a:r>
          </a:p>
          <a:p>
            <a:r>
              <a:rPr lang="en-US" smtClean="0"/>
              <a:t>Question #2: What is the frequency of the dominant allele, A in this population? 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An Example…</a:t>
            </a:r>
          </a:p>
          <a:p>
            <a:r>
              <a:rPr lang="en-US" smtClean="0"/>
              <a:t>Assume a population in which 36% of the population are homozygous for a certain recessive allele, a. Assume the population is at equilibrium.</a:t>
            </a:r>
          </a:p>
          <a:p>
            <a:r>
              <a:rPr lang="en-US" smtClean="0"/>
              <a:t>Question #2: What is the frequency of the dominant allele, A in this population? 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71238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 Example…</a:t>
            </a:r>
          </a:p>
          <a:p>
            <a:r>
              <a:rPr lang="en-US" smtClean="0"/>
              <a:t>Assume a population in which 36% of the population are homozygous for a certain recessive allele, a. Assume the population is at equilibrium.</a:t>
            </a:r>
          </a:p>
          <a:p>
            <a:r>
              <a:rPr lang="en-US" smtClean="0"/>
              <a:t>Question #3: What percentage of the population are homozygous for the dominant allele, A? 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An Example…</a:t>
            </a:r>
          </a:p>
          <a:p>
            <a:r>
              <a:rPr lang="en-US" smtClean="0"/>
              <a:t>Assume a population in which 36% of the population are homozygous for a certain recessive allele, a. Assume the population is at equilibrium.</a:t>
            </a:r>
          </a:p>
          <a:p>
            <a:r>
              <a:rPr lang="en-US" smtClean="0"/>
              <a:t>Question #3: What percentage of the population are homozygous for the dominant allele, A? 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050266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 Example…</a:t>
            </a:r>
          </a:p>
          <a:p>
            <a:r>
              <a:rPr lang="en-US" smtClean="0"/>
              <a:t>Assume a population in which 36% of the population are homozygous for a certain recessive allele, a. Assume the population is at equilibrium.</a:t>
            </a:r>
          </a:p>
          <a:p>
            <a:r>
              <a:rPr lang="en-US" smtClean="0"/>
              <a:t>Question #4: What percentage of the population are heterozygous for this trait? 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An Example…</a:t>
            </a:r>
          </a:p>
          <a:p>
            <a:r>
              <a:rPr lang="en-US" smtClean="0"/>
              <a:t>Assume a population in which 36% of the population are homozygous for a certain recessive allele, a. Assume the population is at equilibrium.</a:t>
            </a:r>
          </a:p>
          <a:p>
            <a:r>
              <a:rPr lang="en-US" smtClean="0"/>
              <a:t>Question #4: What percentage of the population are heterozygous for this trait? 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228847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 Example…</a:t>
            </a:r>
          </a:p>
          <a:p>
            <a:r>
              <a:rPr lang="en-US" smtClean="0"/>
              <a:t>Assume a population in which 36% of the population are homozygous for a certain recessive allele, a. Assume the population is at equilibrium.</a:t>
            </a:r>
          </a:p>
          <a:p>
            <a:r>
              <a:rPr lang="en-US" smtClean="0"/>
              <a:t>Question #5: Why do we have to start the problem with the percentage of the homozygous recessive in the population?  </a:t>
            </a:r>
          </a:p>
          <a:p>
            <a:r>
              <a:rPr lang="en-US" smtClean="0"/>
              <a:t>Answer: It is not possible to tell the homozygous dominant (AA) from the heterozygous (Aa) by examining the phenotype!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An Example…</a:t>
            </a:r>
          </a:p>
          <a:p>
            <a:r>
              <a:rPr lang="en-US" smtClean="0"/>
              <a:t>Assume a population in which 36% of the population are homozygous for a certain recessive allele, a. Assume the population is at equilibrium.</a:t>
            </a:r>
          </a:p>
          <a:p>
            <a:r>
              <a:rPr lang="en-US" smtClean="0"/>
              <a:t>Question #5: Why do we have to start the problem with the percentage of the homozygous recessive in the population?  </a:t>
            </a:r>
          </a:p>
          <a:p>
            <a:r>
              <a:rPr lang="en-US" smtClean="0"/>
              <a:t>Answer: It is not possible to tell the homozygous dominant (AA) from the heterozygous (Aa) by examining the phenotype!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07672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48015-6720-4400-BF84-528558330BE9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51A2E-E6B6-453A-88F7-2864096734FA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48015-6720-4400-BF84-528558330BE9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51A2E-E6B6-453A-88F7-2864096734FA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48015-6720-4400-BF84-528558330BE9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51A2E-E6B6-453A-88F7-2864096734FA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48015-6720-4400-BF84-528558330BE9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51A2E-E6B6-453A-88F7-2864096734FA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48015-6720-4400-BF84-528558330BE9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51A2E-E6B6-453A-88F7-2864096734FA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48015-6720-4400-BF84-528558330BE9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51A2E-E6B6-453A-88F7-2864096734FA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48015-6720-4400-BF84-528558330BE9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51A2E-E6B6-453A-88F7-2864096734FA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48015-6720-4400-BF84-528558330BE9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51A2E-E6B6-453A-88F7-2864096734FA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48015-6720-4400-BF84-528558330BE9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51A2E-E6B6-453A-88F7-2864096734FA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48015-6720-4400-BF84-528558330BE9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51A2E-E6B6-453A-88F7-2864096734FA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48015-6720-4400-BF84-528558330BE9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51A2E-E6B6-453A-88F7-2864096734FA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64999">
              <a:srgbClr val="F0EBD5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48015-6720-4400-BF84-528558330BE9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151A2E-E6B6-453A-88F7-2864096734FA}" type="slidenum">
              <a:rPr lang="en-US" smtClean="0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8.wmf"/><Relationship Id="rId4" Type="http://schemas.openxmlformats.org/officeDocument/2006/relationships/oleObject" Target="../embeddings/oleObject4.bin"/><Relationship Id="rId9" Type="http://schemas.openxmlformats.org/officeDocument/2006/relationships/image" Target="../media/image7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7.bin"/><Relationship Id="rId9" Type="http://schemas.openxmlformats.org/officeDocument/2006/relationships/image" Target="../media/image11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12.wmf"/><Relationship Id="rId4" Type="http://schemas.openxmlformats.org/officeDocument/2006/relationships/oleObject" Target="../embeddings/oleObject10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2590800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</a:t>
            </a:r>
            <a:b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Hardy-Weinberg</a:t>
            </a:r>
            <a:b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Equilibrium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2514600"/>
            <a:ext cx="6400800" cy="175260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Allele Frequencies in a Population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362" name="Picture 2" descr="G.H. Hard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276600"/>
            <a:ext cx="2143125" cy="2524126"/>
          </a:xfrm>
          <a:prstGeom prst="rect">
            <a:avLst/>
          </a:prstGeom>
          <a:noFill/>
        </p:spPr>
      </p:pic>
      <p:pic>
        <p:nvPicPr>
          <p:cNvPr id="15364" name="Picture 4" descr="http://upload.wikimedia.org/wikipedia/en/d/df/Wilhelm_Weinber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3352800"/>
            <a:ext cx="1714500" cy="244792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81000" y="5867400"/>
            <a:ext cx="25955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smtClean="0"/>
              <a:t>G.H. Hardy</a:t>
            </a:r>
          </a:p>
          <a:p>
            <a:pPr algn="ctr"/>
            <a:r>
              <a:rPr lang="en-US" dirty="0" smtClean="0"/>
              <a:t>English Mathematician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248400" y="5943600"/>
            <a:ext cx="25731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smtClean="0"/>
              <a:t>Dr. Wilhelm Weinberg</a:t>
            </a:r>
          </a:p>
          <a:p>
            <a:pPr algn="ctr"/>
            <a:r>
              <a:rPr lang="en-US" dirty="0" smtClean="0"/>
              <a:t>German Physician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Hardy-Weinberg Equilibrium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914400"/>
            <a:ext cx="7467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“Allele and genotype frequencies in a population tend to remain constant in the absence of 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disturbing influences</a:t>
            </a:r>
            <a:r>
              <a:rPr lang="en-US" sz="3200" dirty="0" smtClean="0"/>
              <a:t>”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057400" y="2438400"/>
            <a:ext cx="48768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Disturbing influences</a:t>
            </a:r>
            <a:r>
              <a:rPr lang="en-US" sz="3200" dirty="0" smtClean="0"/>
              <a:t>: </a:t>
            </a:r>
          </a:p>
          <a:p>
            <a:pPr>
              <a:buBlip>
                <a:blip r:embed="rId3"/>
              </a:buBlip>
            </a:pPr>
            <a:r>
              <a:rPr lang="en-US" sz="3200" dirty="0"/>
              <a:t> </a:t>
            </a:r>
            <a:r>
              <a:rPr lang="en-US" sz="3200" dirty="0" smtClean="0"/>
              <a:t>non-random mating</a:t>
            </a:r>
          </a:p>
          <a:p>
            <a:pPr>
              <a:buBlip>
                <a:blip r:embed="rId3"/>
              </a:buBlip>
            </a:pPr>
            <a:r>
              <a:rPr lang="en-US" sz="3200" dirty="0"/>
              <a:t> </a:t>
            </a:r>
            <a:r>
              <a:rPr lang="en-US" sz="3200" dirty="0" smtClean="0"/>
              <a:t>mutations</a:t>
            </a:r>
          </a:p>
          <a:p>
            <a:pPr>
              <a:buBlip>
                <a:blip r:embed="rId3"/>
              </a:buBlip>
            </a:pPr>
            <a:r>
              <a:rPr lang="en-US" sz="3200" dirty="0"/>
              <a:t> </a:t>
            </a:r>
            <a:r>
              <a:rPr lang="en-US" sz="3200" dirty="0" smtClean="0"/>
              <a:t>selection</a:t>
            </a:r>
          </a:p>
          <a:p>
            <a:pPr>
              <a:buBlip>
                <a:blip r:embed="rId3"/>
              </a:buBlip>
            </a:pPr>
            <a:r>
              <a:rPr lang="en-US" sz="3200" dirty="0"/>
              <a:t> </a:t>
            </a:r>
            <a:r>
              <a:rPr lang="en-US" sz="3200" dirty="0" smtClean="0"/>
              <a:t>limited population size</a:t>
            </a:r>
          </a:p>
          <a:p>
            <a:pPr>
              <a:buBlip>
                <a:blip r:embed="rId3"/>
              </a:buBlip>
            </a:pPr>
            <a:r>
              <a:rPr lang="en-US" sz="3200" dirty="0"/>
              <a:t> </a:t>
            </a:r>
            <a:r>
              <a:rPr lang="en-US" sz="3200" dirty="0" smtClean="0"/>
              <a:t>random genetic drift</a:t>
            </a:r>
          </a:p>
          <a:p>
            <a:pPr>
              <a:buBlip>
                <a:blip r:embed="rId3"/>
              </a:buBlip>
            </a:pPr>
            <a:r>
              <a:rPr lang="en-US" sz="3200" dirty="0" smtClean="0"/>
              <a:t> gene flow</a:t>
            </a:r>
          </a:p>
          <a:p>
            <a:pPr>
              <a:buBlip>
                <a:blip r:embed="rId3"/>
              </a:buBlip>
            </a:pPr>
            <a:r>
              <a:rPr lang="en-US" sz="3200" dirty="0"/>
              <a:t> </a:t>
            </a:r>
            <a:r>
              <a:rPr lang="en-US" sz="3200" dirty="0" smtClean="0"/>
              <a:t>migration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Reality…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192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The conditions for Hardy-Weinberg</a:t>
            </a:r>
          </a:p>
          <a:p>
            <a:pPr>
              <a:buNone/>
            </a:pPr>
            <a:r>
              <a:rPr lang="en-US" dirty="0" smtClean="0"/>
              <a:t>equilibrium are </a:t>
            </a: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never</a:t>
            </a:r>
            <a:r>
              <a:rPr lang="en-US" dirty="0" smtClean="0"/>
              <a:t> met in nature.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2000" y="2971800"/>
            <a:ext cx="79248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 smtClean="0"/>
              <a:t> There are always some disturbing influences in nature</a:t>
            </a:r>
          </a:p>
          <a:p>
            <a:pPr lvl="1"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/>
              <a:t> </a:t>
            </a:r>
            <a:r>
              <a:rPr lang="en-US" sz="2800" dirty="0" smtClean="0"/>
              <a:t>Hardy-Weinberg equilibrium can be approximated in the lab</a:t>
            </a:r>
          </a:p>
          <a:p>
            <a:pPr lvl="1"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/>
              <a:t> </a:t>
            </a:r>
            <a:r>
              <a:rPr lang="en-US" sz="2800" dirty="0" smtClean="0"/>
              <a:t>It has usefulness as a model for studying real populations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Equations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62200" y="1905000"/>
            <a:ext cx="45881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C00000"/>
                </a:solidFill>
              </a:rPr>
              <a:t>p</a:t>
            </a:r>
            <a:r>
              <a:rPr lang="en-US" sz="4800" baseline="30000" dirty="0" smtClean="0"/>
              <a:t>2</a:t>
            </a:r>
            <a:r>
              <a:rPr lang="en-US" sz="4800" dirty="0" smtClean="0"/>
              <a:t> + 2</a:t>
            </a:r>
            <a:r>
              <a:rPr lang="en-US" sz="4800" dirty="0" smtClean="0">
                <a:solidFill>
                  <a:srgbClr val="C00000"/>
                </a:solidFill>
              </a:rPr>
              <a:t>pq</a:t>
            </a:r>
            <a:r>
              <a:rPr lang="en-US" sz="4800" dirty="0" smtClean="0"/>
              <a:t> + </a:t>
            </a:r>
            <a:r>
              <a:rPr lang="en-US" sz="4800" dirty="0" smtClean="0">
                <a:solidFill>
                  <a:srgbClr val="C00000"/>
                </a:solidFill>
              </a:rPr>
              <a:t>q</a:t>
            </a:r>
            <a:r>
              <a:rPr lang="en-US" sz="4800" baseline="30000" dirty="0" smtClean="0"/>
              <a:t>2 </a:t>
            </a:r>
            <a:r>
              <a:rPr lang="en-US" sz="4800" dirty="0" smtClean="0"/>
              <a:t>= 1</a:t>
            </a:r>
            <a:endParaRPr lang="en-US" sz="4800" baseline="30000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3200400"/>
            <a:ext cx="8178521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en-US" sz="2800" dirty="0" smtClean="0"/>
              <a:t> A gene has two alleles, </a:t>
            </a:r>
            <a:r>
              <a:rPr lang="en-US" sz="2800" dirty="0" smtClean="0">
                <a:solidFill>
                  <a:srgbClr val="C00000"/>
                </a:solidFill>
              </a:rPr>
              <a:t>A</a:t>
            </a:r>
            <a:r>
              <a:rPr lang="en-US" sz="2800" dirty="0" smtClean="0"/>
              <a:t> and </a:t>
            </a:r>
            <a:r>
              <a:rPr lang="en-US" sz="2800" dirty="0" smtClean="0">
                <a:solidFill>
                  <a:srgbClr val="C00000"/>
                </a:solidFill>
              </a:rPr>
              <a:t>a</a:t>
            </a:r>
          </a:p>
          <a:p>
            <a:pPr>
              <a:buBlip>
                <a:blip r:embed="rId3"/>
              </a:buBlip>
            </a:pP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 smtClean="0"/>
              <a:t>The frequency of allele </a:t>
            </a:r>
            <a:r>
              <a:rPr lang="en-US" sz="2800" dirty="0" smtClean="0">
                <a:solidFill>
                  <a:srgbClr val="C00000"/>
                </a:solidFill>
              </a:rPr>
              <a:t>A</a:t>
            </a:r>
            <a:r>
              <a:rPr lang="en-US" sz="2800" dirty="0" smtClean="0"/>
              <a:t> is represented by </a:t>
            </a:r>
            <a:r>
              <a:rPr lang="en-US" sz="2800" dirty="0" smtClean="0">
                <a:solidFill>
                  <a:srgbClr val="C00000"/>
                </a:solidFill>
              </a:rPr>
              <a:t>p</a:t>
            </a:r>
          </a:p>
          <a:p>
            <a:pPr>
              <a:buBlip>
                <a:blip r:embed="rId3"/>
              </a:buBlip>
            </a:pP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 smtClean="0"/>
              <a:t>The frequency of allele </a:t>
            </a:r>
            <a:r>
              <a:rPr lang="en-US" sz="2800" dirty="0" smtClean="0">
                <a:solidFill>
                  <a:srgbClr val="C00000"/>
                </a:solidFill>
              </a:rPr>
              <a:t>a</a:t>
            </a:r>
            <a:r>
              <a:rPr lang="en-US" sz="2800" dirty="0" smtClean="0"/>
              <a:t> is represented by </a:t>
            </a:r>
            <a:r>
              <a:rPr lang="en-US" sz="2800" dirty="0" smtClean="0">
                <a:solidFill>
                  <a:srgbClr val="C00000"/>
                </a:solidFill>
              </a:rPr>
              <a:t>q</a:t>
            </a:r>
          </a:p>
          <a:p>
            <a:pPr>
              <a:buBlip>
                <a:blip r:embed="rId3"/>
              </a:buBlip>
            </a:pP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 smtClean="0"/>
              <a:t>The frequency of genotype </a:t>
            </a:r>
            <a:r>
              <a:rPr lang="en-US" sz="2800" dirty="0" smtClean="0">
                <a:solidFill>
                  <a:srgbClr val="C00000"/>
                </a:solidFill>
              </a:rPr>
              <a:t>AA</a:t>
            </a:r>
            <a:r>
              <a:rPr lang="en-US" sz="2800" dirty="0" smtClean="0"/>
              <a:t> = </a:t>
            </a:r>
            <a:r>
              <a:rPr lang="en-US" sz="2800" dirty="0" smtClean="0">
                <a:solidFill>
                  <a:srgbClr val="C00000"/>
                </a:solidFill>
              </a:rPr>
              <a:t>p</a:t>
            </a:r>
            <a:r>
              <a:rPr lang="en-US" sz="2800" baseline="30000" dirty="0" smtClean="0">
                <a:solidFill>
                  <a:srgbClr val="C00000"/>
                </a:solidFill>
              </a:rPr>
              <a:t>2</a:t>
            </a:r>
          </a:p>
          <a:p>
            <a:pPr>
              <a:buBlip>
                <a:blip r:embed="rId3"/>
              </a:buBlip>
            </a:pPr>
            <a:r>
              <a:rPr lang="en-US" sz="2800" baseline="30000" dirty="0">
                <a:solidFill>
                  <a:srgbClr val="C00000"/>
                </a:solidFill>
              </a:rPr>
              <a:t> </a:t>
            </a:r>
            <a:r>
              <a:rPr lang="en-US" sz="2800" dirty="0" smtClean="0"/>
              <a:t>The frequency of genotype </a:t>
            </a:r>
            <a:r>
              <a:rPr lang="en-US" sz="2800" dirty="0" err="1" smtClean="0">
                <a:solidFill>
                  <a:srgbClr val="C00000"/>
                </a:solidFill>
              </a:rPr>
              <a:t>aa</a:t>
            </a:r>
            <a:r>
              <a:rPr lang="en-US" sz="2800" dirty="0" smtClean="0"/>
              <a:t> = </a:t>
            </a:r>
            <a:r>
              <a:rPr lang="en-US" sz="2800" dirty="0" smtClean="0">
                <a:solidFill>
                  <a:srgbClr val="C00000"/>
                </a:solidFill>
              </a:rPr>
              <a:t>q</a:t>
            </a:r>
            <a:r>
              <a:rPr lang="en-US" sz="2800" baseline="30000" dirty="0" smtClean="0">
                <a:solidFill>
                  <a:srgbClr val="C00000"/>
                </a:solidFill>
              </a:rPr>
              <a:t>2</a:t>
            </a:r>
          </a:p>
          <a:p>
            <a:pPr>
              <a:buBlip>
                <a:blip r:embed="rId3"/>
              </a:buBlip>
            </a:pPr>
            <a:r>
              <a:rPr lang="en-US" sz="2800" baseline="30000" dirty="0">
                <a:solidFill>
                  <a:srgbClr val="C00000"/>
                </a:solidFill>
              </a:rPr>
              <a:t> </a:t>
            </a:r>
            <a:r>
              <a:rPr lang="en-US" sz="2800" dirty="0" smtClean="0"/>
              <a:t>The frequency of genotype </a:t>
            </a:r>
            <a:r>
              <a:rPr lang="en-US" sz="2800" dirty="0" err="1" smtClean="0">
                <a:solidFill>
                  <a:srgbClr val="C00000"/>
                </a:solidFill>
              </a:rPr>
              <a:t>Aa</a:t>
            </a:r>
            <a:r>
              <a:rPr lang="en-US" sz="2800" dirty="0" smtClean="0"/>
              <a:t> = </a:t>
            </a:r>
            <a:r>
              <a:rPr lang="en-US" sz="2800" dirty="0" smtClean="0">
                <a:solidFill>
                  <a:srgbClr val="C00000"/>
                </a:solidFill>
              </a:rPr>
              <a:t>2pq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31872" y="1066800"/>
            <a:ext cx="24593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C00000"/>
                </a:solidFill>
              </a:rPr>
              <a:t>p</a:t>
            </a:r>
            <a:r>
              <a:rPr lang="en-US" sz="4800" dirty="0" smtClean="0"/>
              <a:t> + </a:t>
            </a:r>
            <a:r>
              <a:rPr lang="en-US" sz="4800" dirty="0" smtClean="0">
                <a:solidFill>
                  <a:srgbClr val="C00000"/>
                </a:solidFill>
              </a:rPr>
              <a:t>q</a:t>
            </a:r>
            <a:r>
              <a:rPr lang="en-US" sz="4800" dirty="0" smtClean="0"/>
              <a:t> = 1</a:t>
            </a:r>
            <a:endParaRPr lang="en-US" sz="4800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 Example…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0" y="990600"/>
            <a:ext cx="7543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Assume a population in which 36% of the population are homozygous for a certain recessive allele, </a:t>
            </a:r>
            <a:r>
              <a:rPr lang="en-US" sz="2800" dirty="0" smtClean="0">
                <a:solidFill>
                  <a:srgbClr val="C00000"/>
                </a:solidFill>
              </a:rPr>
              <a:t>a</a:t>
            </a:r>
            <a:r>
              <a:rPr lang="en-US" sz="2800" dirty="0" smtClean="0"/>
              <a:t>. Assume the population is at equilibrium.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2971800"/>
            <a:ext cx="7162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Question #1: What is the frequency of the recessive allele, a in this population?  </a:t>
            </a:r>
            <a:endParaRPr lang="en-US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3429000" y="4572000"/>
          <a:ext cx="2178050" cy="766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Equation" r:id="rId4" imgW="685800" imgH="241200" progId="Equation.3">
                  <p:embed/>
                </p:oleObj>
              </mc:Choice>
              <mc:Fallback>
                <p:oleObj name="Equation" r:id="rId4" imgW="685800" imgH="2412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4572000"/>
                        <a:ext cx="2178050" cy="7667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3124200" y="3962400"/>
          <a:ext cx="1947334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Equation" r:id="rId6" imgW="583920" imgH="228600" progId="Equation.3">
                  <p:embed/>
                </p:oleObj>
              </mc:Choice>
              <mc:Fallback>
                <p:oleObj name="Equation" r:id="rId6" imgW="583920" imgH="2286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3962400"/>
                        <a:ext cx="1947334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3429000" y="5410200"/>
          <a:ext cx="1814513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Equation" r:id="rId8" imgW="571320" imgH="203040" progId="Equation.3">
                  <p:embed/>
                </p:oleObj>
              </mc:Choice>
              <mc:Fallback>
                <p:oleObj name="Equation" r:id="rId8" imgW="571320" imgH="2030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5410200"/>
                        <a:ext cx="1814513" cy="644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 Example…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0" y="990600"/>
            <a:ext cx="7543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Assume a population in which 36% of the population are homozygous for a certain recessive allele, </a:t>
            </a:r>
            <a:r>
              <a:rPr lang="en-US" sz="2800" dirty="0" smtClean="0">
                <a:solidFill>
                  <a:srgbClr val="C00000"/>
                </a:solidFill>
              </a:rPr>
              <a:t>a</a:t>
            </a:r>
            <a:r>
              <a:rPr lang="en-US" sz="2800" dirty="0" smtClean="0"/>
              <a:t>. Assume the population is at equilibrium.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2971800"/>
            <a:ext cx="7162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Question #2: What is the frequency of the dominant allele, A in this population?  </a:t>
            </a:r>
            <a:endParaRPr lang="en-US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2971800" y="4724400"/>
          <a:ext cx="2541588" cy="646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0" name="Equation" r:id="rId4" imgW="799920" imgH="203040" progId="Equation.3">
                  <p:embed/>
                </p:oleObj>
              </mc:Choice>
              <mc:Fallback>
                <p:oleObj name="Equation" r:id="rId4" imgW="799920" imgH="20304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4724400"/>
                        <a:ext cx="2541588" cy="646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3352800" y="5334000"/>
          <a:ext cx="1779587" cy="677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1" name="Equation" r:id="rId6" imgW="533160" imgH="203040" progId="Equation.3">
                  <p:embed/>
                </p:oleObj>
              </mc:Choice>
              <mc:Fallback>
                <p:oleObj name="Equation" r:id="rId6" imgW="533160" imgH="2030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5334000"/>
                        <a:ext cx="1779587" cy="677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3352800" y="4038600"/>
          <a:ext cx="1814513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2" name="Equation" r:id="rId8" imgW="571320" imgH="203040" progId="Equation.3">
                  <p:embed/>
                </p:oleObj>
              </mc:Choice>
              <mc:Fallback>
                <p:oleObj name="Equation" r:id="rId8" imgW="571320" imgH="2030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4038600"/>
                        <a:ext cx="1814513" cy="644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 Example…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0" y="990600"/>
            <a:ext cx="7543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Assume a population in which 36% of the population are homozygous for a certain recessive allele, </a:t>
            </a:r>
            <a:r>
              <a:rPr lang="en-US" sz="2800" dirty="0" smtClean="0">
                <a:solidFill>
                  <a:srgbClr val="C00000"/>
                </a:solidFill>
              </a:rPr>
              <a:t>a</a:t>
            </a:r>
            <a:r>
              <a:rPr lang="en-US" sz="2800" dirty="0" smtClean="0"/>
              <a:t>. Assume the population is at equilibrium.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2971800"/>
            <a:ext cx="7772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Question #3: What percentage of the population are homozygous for the dominant allele, A?  </a:t>
            </a:r>
            <a:endParaRPr lang="en-US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3032125" y="4684713"/>
          <a:ext cx="2420938" cy="72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4" name="Equation" r:id="rId4" imgW="761760" imgH="228600" progId="Equation.3">
                  <p:embed/>
                </p:oleObj>
              </mc:Choice>
              <mc:Fallback>
                <p:oleObj name="Equation" r:id="rId4" imgW="761760" imgH="2286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2125" y="4684713"/>
                        <a:ext cx="2420938" cy="727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3352800" y="4038600"/>
          <a:ext cx="1779587" cy="677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5" name="Equation" r:id="rId6" imgW="533160" imgH="203040" progId="Equation.3">
                  <p:embed/>
                </p:oleObj>
              </mc:Choice>
              <mc:Fallback>
                <p:oleObj name="Equation" r:id="rId6" imgW="533160" imgH="2030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4038600"/>
                        <a:ext cx="1779587" cy="677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2565400" y="5370513"/>
          <a:ext cx="3225800" cy="725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6" name="Equation" r:id="rId8" imgW="1015920" imgH="228600" progId="Equation.3">
                  <p:embed/>
                </p:oleObj>
              </mc:Choice>
              <mc:Fallback>
                <p:oleObj name="Equation" r:id="rId8" imgW="101592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5400" y="5370513"/>
                        <a:ext cx="3225800" cy="7254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 Example…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0" y="990600"/>
            <a:ext cx="7543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Assume a population in which 36% of the population are homozygous for a certain recessive allele, </a:t>
            </a:r>
            <a:r>
              <a:rPr lang="en-US" sz="2800" dirty="0" smtClean="0">
                <a:solidFill>
                  <a:srgbClr val="C00000"/>
                </a:solidFill>
              </a:rPr>
              <a:t>a</a:t>
            </a:r>
            <a:r>
              <a:rPr lang="en-US" sz="2800" dirty="0" smtClean="0"/>
              <a:t>. Assume the population is at equilibrium.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2971800"/>
            <a:ext cx="7772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Question #4: What percentage of the population are heterozygous for this trait?  </a:t>
            </a:r>
            <a:endParaRPr lang="en-US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2366963" y="4724400"/>
          <a:ext cx="3751262" cy="646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6" name="Equation" r:id="rId4" imgW="1180800" imgH="203040" progId="Equation.3">
                  <p:embed/>
                </p:oleObj>
              </mc:Choice>
              <mc:Fallback>
                <p:oleObj name="Equation" r:id="rId4" imgW="1180800" imgH="20304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6963" y="4724400"/>
                        <a:ext cx="3751262" cy="646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2166938" y="4038600"/>
          <a:ext cx="4152900" cy="677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7" name="Equation" r:id="rId6" imgW="1244520" imgH="203040" progId="Equation.3">
                  <p:embed/>
                </p:oleObj>
              </mc:Choice>
              <mc:Fallback>
                <p:oleObj name="Equation" r:id="rId6" imgW="1244520" imgH="2030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6938" y="4038600"/>
                        <a:ext cx="4152900" cy="677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 Example…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0" y="990600"/>
            <a:ext cx="7543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Assume a population in which 36% of the population are homozygous for a certain recessive allele, </a:t>
            </a:r>
            <a:r>
              <a:rPr lang="en-US" sz="2800" dirty="0" smtClean="0">
                <a:solidFill>
                  <a:srgbClr val="C00000"/>
                </a:solidFill>
              </a:rPr>
              <a:t>a</a:t>
            </a:r>
            <a:r>
              <a:rPr lang="en-US" sz="2800" dirty="0" smtClean="0"/>
              <a:t>. Assume the population is at equilibrium.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2971800"/>
            <a:ext cx="7772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Question #5: Why do we have to start the problem with the percentage of the homozygous recessive in the population?  </a:t>
            </a:r>
            <a:endParaRPr lang="en-US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4572000"/>
            <a:ext cx="7772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Answer: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is not possible to tell the homozygous dominant (AA) from the heterozygous (</a:t>
            </a:r>
            <a:r>
              <a:rPr lang="en-US" sz="28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Aa</a:t>
            </a: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by examining the phenotype!</a:t>
            </a:r>
            <a:endParaRPr lang="en-US" sz="28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mic Sa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</TotalTime>
  <Words>1285</Words>
  <Application>Microsoft Office PowerPoint</Application>
  <PresentationFormat>Екран (4:3)</PresentationFormat>
  <Paragraphs>141</Paragraphs>
  <Slides>9</Slides>
  <Notes>9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9</vt:i4>
      </vt:variant>
    </vt:vector>
  </HeadingPairs>
  <TitlesOfParts>
    <vt:vector size="11" baseType="lpstr">
      <vt:lpstr>Office Theme</vt:lpstr>
      <vt:lpstr>Equation</vt:lpstr>
      <vt:lpstr>The Hardy-Weinberg Equilibrium</vt:lpstr>
      <vt:lpstr>Hardy-Weinberg Equilibrium</vt:lpstr>
      <vt:lpstr>In Reality…</vt:lpstr>
      <vt:lpstr>The Equations</vt:lpstr>
      <vt:lpstr>An Example…</vt:lpstr>
      <vt:lpstr>An Example…</vt:lpstr>
      <vt:lpstr>An Example…</vt:lpstr>
      <vt:lpstr>An Example…</vt:lpstr>
      <vt:lpstr>An Example…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Hardy-Weinberg Equilibrium</dc:title>
  <dc:creator>Andy</dc:creator>
  <cp:lastModifiedBy>RomaK</cp:lastModifiedBy>
  <cp:revision>27</cp:revision>
  <dcterms:created xsi:type="dcterms:W3CDTF">2009-01-21T01:09:36Z</dcterms:created>
  <dcterms:modified xsi:type="dcterms:W3CDTF">2015-09-03T12:14:22Z</dcterms:modified>
</cp:coreProperties>
</file>