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5" r:id="rId3"/>
    <p:sldId id="264" r:id="rId4"/>
    <p:sldId id="267" r:id="rId5"/>
    <p:sldId id="266" r:id="rId6"/>
    <p:sldId id="268" r:id="rId7"/>
    <p:sldId id="269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73" d="100"/>
          <a:sy n="73" d="100"/>
        </p:scale>
        <p:origin x="-2130" y="-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69DB3-6DAE-4BAF-8AC6-FCC4FE7CC6C5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8864A-FEE5-4399-96AF-CBE477A415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1424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Human</a:t>
            </a:r>
            <a:br>
              <a:rPr lang="en-US" smtClean="0"/>
            </a:br>
            <a:r>
              <a:rPr lang="en-US" smtClean="0"/>
              <a:t>Skeletal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Human</a:t>
            </a:r>
            <a:br>
              <a:rPr lang="en-US" smtClean="0"/>
            </a:br>
            <a:r>
              <a:rPr lang="en-US" smtClean="0"/>
              <a:t>Skeletal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256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Skeletal </a:t>
            </a:r>
            <a:br>
              <a:rPr lang="en-US" smtClean="0"/>
            </a:br>
            <a:r>
              <a:rPr lang="en-US" smtClean="0"/>
              <a:t>(Anterior </a:t>
            </a:r>
            <a:br>
              <a:rPr lang="en-US" smtClean="0"/>
            </a:br>
            <a:r>
              <a:rPr lang="en-US" smtClean="0"/>
              <a:t>View)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Skeletal </a:t>
            </a:r>
            <a:br>
              <a:rPr lang="en-US" smtClean="0"/>
            </a:br>
            <a:r>
              <a:rPr lang="en-US" smtClean="0"/>
              <a:t>(Anterior </a:t>
            </a:r>
            <a:br>
              <a:rPr lang="en-US" smtClean="0"/>
            </a:br>
            <a:r>
              <a:rPr lang="en-US" smtClean="0"/>
              <a:t>View)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6898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Skeletal (Posterior View)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Skeletal (Posterior View)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0624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4118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464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Bone as Living Tissue</a:t>
            </a:r>
          </a:p>
          <a:p>
            <a:r>
              <a:rPr lang="en-US" smtClean="0"/>
              <a:t>Bones have a blood supply</a:t>
            </a:r>
          </a:p>
          <a:p>
            <a:r>
              <a:rPr lang="en-US" smtClean="0"/>
              <a:t>Bones have nerves</a:t>
            </a:r>
          </a:p>
          <a:p>
            <a:r>
              <a:rPr lang="en-US" smtClean="0"/>
              <a:t>Bones store and manufacture</a:t>
            </a:r>
          </a:p>
          <a:p>
            <a:r>
              <a:rPr lang="en-US" smtClean="0"/>
              <a:t>Bones grow</a:t>
            </a:r>
          </a:p>
          <a:p>
            <a:r>
              <a:rPr lang="en-US" smtClean="0"/>
              <a:t>	</a:t>
            </a:r>
          </a:p>
          <a:p>
            <a:r>
              <a:rPr lang="en-US" smtClean="0"/>
              <a:t>Bone Marrow</a:t>
            </a:r>
          </a:p>
          <a:p>
            <a:r>
              <a:rPr lang="en-US" smtClean="0"/>
              <a:t>Yellow Marrow</a:t>
            </a:r>
          </a:p>
          <a:p>
            <a:r>
              <a:rPr lang="en-US" smtClean="0"/>
              <a:t>Storage of fat in long bone shafts</a:t>
            </a:r>
          </a:p>
          <a:p>
            <a:r>
              <a:rPr lang="en-US" smtClean="0"/>
              <a:t>Red Marrow</a:t>
            </a:r>
          </a:p>
          <a:p>
            <a:r>
              <a:rPr lang="en-US" smtClean="0"/>
              <a:t>Production of red blood cells in soft bone ends (cancellous)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Bone as Living Tissue</a:t>
            </a:r>
          </a:p>
          <a:p>
            <a:r>
              <a:rPr lang="en-US" smtClean="0"/>
              <a:t>Bones have a blood supply</a:t>
            </a:r>
          </a:p>
          <a:p>
            <a:r>
              <a:rPr lang="en-US" smtClean="0"/>
              <a:t>Bones have nerves</a:t>
            </a:r>
          </a:p>
          <a:p>
            <a:r>
              <a:rPr lang="en-US" smtClean="0"/>
              <a:t>Bones store and manufacture</a:t>
            </a:r>
          </a:p>
          <a:p>
            <a:r>
              <a:rPr lang="en-US" smtClean="0"/>
              <a:t>Bones grow</a:t>
            </a:r>
          </a:p>
          <a:p>
            <a:r>
              <a:rPr lang="en-US" smtClean="0"/>
              <a:t>	</a:t>
            </a:r>
          </a:p>
          <a:p>
            <a:r>
              <a:rPr lang="en-US" smtClean="0"/>
              <a:t>Bone Marrow</a:t>
            </a:r>
          </a:p>
          <a:p>
            <a:r>
              <a:rPr lang="en-US" smtClean="0"/>
              <a:t>Yellow Marrow</a:t>
            </a:r>
          </a:p>
          <a:p>
            <a:r>
              <a:rPr lang="en-US" smtClean="0"/>
              <a:t>Storage of fat in long bone shafts</a:t>
            </a:r>
          </a:p>
          <a:p>
            <a:r>
              <a:rPr lang="en-US" smtClean="0"/>
              <a:t>Red Marrow</a:t>
            </a:r>
          </a:p>
          <a:p>
            <a:r>
              <a:rPr lang="en-US" smtClean="0"/>
              <a:t>Production of red blood cells in soft bone ends (cancellous)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679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Joints</a:t>
            </a:r>
          </a:p>
          <a:p>
            <a:r>
              <a:rPr lang="en-US" smtClean="0"/>
              <a:t>Immovable Joints</a:t>
            </a:r>
          </a:p>
          <a:p>
            <a:r>
              <a:rPr lang="en-US" smtClean="0"/>
              <a:t>Bones separated by a thin layer of connective tissue</a:t>
            </a:r>
          </a:p>
          <a:p>
            <a:r>
              <a:rPr lang="en-US" smtClean="0"/>
              <a:t>Bones of the skull</a:t>
            </a:r>
          </a:p>
          <a:p>
            <a:r>
              <a:rPr lang="en-US" smtClean="0"/>
              <a:t>Slightly Movable Joints</a:t>
            </a:r>
          </a:p>
          <a:p>
            <a:r>
              <a:rPr lang="en-US" smtClean="0"/>
              <a:t>Gaps between bones are held together by cartilage</a:t>
            </a:r>
          </a:p>
          <a:p>
            <a:r>
              <a:rPr lang="en-US" smtClean="0"/>
              <a:t>Vertebrae</a:t>
            </a:r>
          </a:p>
          <a:p>
            <a:r>
              <a:rPr lang="en-US" smtClean="0"/>
              <a:t>Freely Movable Joints</a:t>
            </a:r>
          </a:p>
          <a:p>
            <a:r>
              <a:rPr lang="en-US" smtClean="0"/>
              <a:t>Bones are separated by a cavity</a:t>
            </a:r>
          </a:p>
          <a:p>
            <a:r>
              <a:rPr lang="en-US" smtClean="0"/>
              <a:t>Bones are held to other bones by ligaments</a:t>
            </a:r>
          </a:p>
          <a:p>
            <a:r>
              <a:rPr lang="en-US" smtClean="0"/>
              <a:t>Tendons hold muscles to bones</a:t>
            </a:r>
          </a:p>
          <a:p>
            <a:r>
              <a:rPr lang="en-US" smtClean="0"/>
              <a:t>Hinge joint - Knees and elbows</a:t>
            </a:r>
          </a:p>
          <a:p>
            <a:r>
              <a:rPr lang="en-US" smtClean="0"/>
              <a:t>Ball and socket joint - Hip and shoulder</a:t>
            </a:r>
          </a:p>
          <a:p>
            <a:r>
              <a:rPr lang="en-US" smtClean="0"/>
              <a:t>Gliding joint - wrist and ankles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Joints</a:t>
            </a:r>
          </a:p>
          <a:p>
            <a:r>
              <a:rPr lang="en-US" smtClean="0"/>
              <a:t>Immovable Joints</a:t>
            </a:r>
          </a:p>
          <a:p>
            <a:r>
              <a:rPr lang="en-US" smtClean="0"/>
              <a:t>Bones separated by a thin layer of connective tissue</a:t>
            </a:r>
          </a:p>
          <a:p>
            <a:r>
              <a:rPr lang="en-US" smtClean="0"/>
              <a:t>Bones of the skull</a:t>
            </a:r>
          </a:p>
          <a:p>
            <a:r>
              <a:rPr lang="en-US" smtClean="0"/>
              <a:t>Slightly Movable Joints</a:t>
            </a:r>
          </a:p>
          <a:p>
            <a:r>
              <a:rPr lang="en-US" smtClean="0"/>
              <a:t>Gaps between bones are held together by cartilage</a:t>
            </a:r>
          </a:p>
          <a:p>
            <a:r>
              <a:rPr lang="en-US" smtClean="0"/>
              <a:t>Vertebrae</a:t>
            </a:r>
          </a:p>
          <a:p>
            <a:r>
              <a:rPr lang="en-US" smtClean="0"/>
              <a:t>Freely Movable Joints</a:t>
            </a:r>
          </a:p>
          <a:p>
            <a:r>
              <a:rPr lang="en-US" smtClean="0"/>
              <a:t>Bones are separated by a cavity</a:t>
            </a:r>
          </a:p>
          <a:p>
            <a:r>
              <a:rPr lang="en-US" smtClean="0"/>
              <a:t>Bones are held to other bones by ligaments</a:t>
            </a:r>
          </a:p>
          <a:p>
            <a:r>
              <a:rPr lang="en-US" smtClean="0"/>
              <a:t>Tendons hold muscles to bones</a:t>
            </a:r>
          </a:p>
          <a:p>
            <a:r>
              <a:rPr lang="en-US" smtClean="0"/>
              <a:t>Hinge joint - Knees and elbows</a:t>
            </a:r>
          </a:p>
          <a:p>
            <a:r>
              <a:rPr lang="en-US" smtClean="0"/>
              <a:t>Ball and socket joint - Hip and shoulder</a:t>
            </a:r>
          </a:p>
          <a:p>
            <a:r>
              <a:rPr lang="en-US" smtClean="0"/>
              <a:t>Gliding joint - wrist and ankles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9353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ku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0"/>
            <a:ext cx="5943600" cy="67056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br>
              <a:rPr lang="en-US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</a:t>
            </a:r>
            <a:br>
              <a:rPr lang="en-US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Skeletal</a:t>
            </a:r>
            <a:br>
              <a:rPr lang="en-US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endParaRPr lang="en-US" sz="8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ile:Human skeleton front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24400" cy="9128933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857500" y="6324600"/>
            <a:ext cx="4000500" cy="184361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Skeletal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(Anterior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View)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uman_skeleton_b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67430"/>
            <a:ext cx="4648200" cy="8976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352800" y="6019800"/>
            <a:ext cx="3505200" cy="23622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Skeletal</a:t>
            </a:r>
            <a:r>
              <a:rPr lang="en-US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(Posterior View)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ku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066800"/>
            <a:ext cx="6483163" cy="6629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n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752600"/>
            <a:ext cx="5867400" cy="569083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Illu compact spongy b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160" y="0"/>
            <a:ext cx="6868160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3962400"/>
            <a:ext cx="533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Comic Sans MS" pitchFamily="66" charset="0"/>
              </a:rPr>
              <a:t>Bone as Living Tissue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latin typeface="Comic Sans MS" pitchFamily="66" charset="0"/>
              </a:rPr>
              <a:t>Bones have a blood supply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latin typeface="Comic Sans MS" pitchFamily="66" charset="0"/>
              </a:rPr>
              <a:t>Bones have nerves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latin typeface="Comic Sans MS" pitchFamily="66" charset="0"/>
              </a:rPr>
              <a:t>Bones store and manufacture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latin typeface="Comic Sans MS" pitchFamily="66" charset="0"/>
              </a:rPr>
              <a:t>Bones grow</a:t>
            </a:r>
          </a:p>
          <a:p>
            <a:r>
              <a:rPr lang="en-US" sz="2400" dirty="0" smtClean="0">
                <a:latin typeface="Comic Sans MS" pitchFamily="66" charset="0"/>
              </a:rPr>
              <a:t>	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6189345"/>
            <a:ext cx="59436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Comic Sans MS" pitchFamily="66" charset="0"/>
              </a:rPr>
              <a:t>Bone Marrow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Yellow Marrow</a:t>
            </a:r>
          </a:p>
          <a:p>
            <a:pPr lvl="2">
              <a:buFont typeface="Wingdings" pitchFamily="2" charset="2"/>
              <a:buChar char="v"/>
            </a:pPr>
            <a:r>
              <a:rPr lang="en-US" sz="2400" dirty="0" smtClean="0">
                <a:latin typeface="Comic Sans MS" pitchFamily="66" charset="0"/>
              </a:rPr>
              <a:t>Storage of fat in long bone shafts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latin typeface="Comic Sans MS" pitchFamily="66" charset="0"/>
              </a:rPr>
              <a:t>Red Marrow</a:t>
            </a:r>
          </a:p>
          <a:p>
            <a:pPr lvl="2">
              <a:buFont typeface="Wingdings" pitchFamily="2" charset="2"/>
              <a:buChar char="v"/>
            </a:pPr>
            <a:r>
              <a:rPr lang="en-US" sz="2400" dirty="0" smtClean="0">
                <a:latin typeface="Comic Sans MS" pitchFamily="66" charset="0"/>
              </a:rPr>
              <a:t>Production of red blood cells in soft bone ends (</a:t>
            </a:r>
            <a:r>
              <a:rPr lang="en-US" sz="2400" dirty="0" err="1" smtClean="0">
                <a:latin typeface="Comic Sans MS" pitchFamily="66" charset="0"/>
              </a:rPr>
              <a:t>cancellous</a:t>
            </a:r>
            <a:r>
              <a:rPr lang="en-US" sz="2400" dirty="0" smtClean="0">
                <a:latin typeface="Comic Sans MS" pitchFamily="66" charset="0"/>
              </a:rPr>
              <a:t>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5524500" cy="1005416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Joints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6172200" cy="7848600"/>
          </a:xfrm>
        </p:spPr>
        <p:txBody>
          <a:bodyPr>
            <a:normAutofit fontScale="70000" lnSpcReduction="20000"/>
          </a:bodyPr>
          <a:lstStyle/>
          <a:p>
            <a:r>
              <a:rPr lang="en-US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Immovable Joints</a:t>
            </a:r>
          </a:p>
          <a:p>
            <a:pPr lvl="1"/>
            <a:r>
              <a:rPr lang="en-US" sz="3800" dirty="0" smtClean="0">
                <a:latin typeface="Comic Sans MS" pitchFamily="66" charset="0"/>
              </a:rPr>
              <a:t>Bones separated by a thin layer of connective tissue</a:t>
            </a:r>
          </a:p>
          <a:p>
            <a:pPr lvl="2"/>
            <a:r>
              <a:rPr lang="en-US" sz="3800" dirty="0" smtClean="0">
                <a:latin typeface="Comic Sans MS" pitchFamily="66" charset="0"/>
              </a:rPr>
              <a:t>Bones of the skull</a:t>
            </a:r>
          </a:p>
          <a:p>
            <a:r>
              <a:rPr lang="en-US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Slightly Movable Joints</a:t>
            </a:r>
          </a:p>
          <a:p>
            <a:pPr lvl="1"/>
            <a:r>
              <a:rPr lang="en-US" sz="3300" dirty="0" smtClean="0">
                <a:latin typeface="Comic Sans MS" pitchFamily="66" charset="0"/>
              </a:rPr>
              <a:t>Gaps between bones are held together by cartilage</a:t>
            </a:r>
          </a:p>
          <a:p>
            <a:pPr lvl="2"/>
            <a:r>
              <a:rPr lang="en-US" sz="3300" dirty="0" smtClean="0">
                <a:latin typeface="Comic Sans MS" pitchFamily="66" charset="0"/>
              </a:rPr>
              <a:t>Vertebrae</a:t>
            </a:r>
          </a:p>
          <a:p>
            <a:r>
              <a:rPr lang="en-US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Freely Movable Joints</a:t>
            </a:r>
          </a:p>
          <a:p>
            <a:pPr lvl="1"/>
            <a:r>
              <a:rPr lang="en-US" sz="3600" dirty="0" smtClean="0">
                <a:latin typeface="Comic Sans MS" pitchFamily="66" charset="0"/>
              </a:rPr>
              <a:t>Bones are separated by a cavity</a:t>
            </a:r>
          </a:p>
          <a:p>
            <a:pPr lvl="1"/>
            <a:r>
              <a:rPr lang="en-US" sz="3600" dirty="0" smtClean="0">
                <a:latin typeface="Comic Sans MS" pitchFamily="66" charset="0"/>
              </a:rPr>
              <a:t>Bones are held to other bones by ligaments</a:t>
            </a:r>
          </a:p>
          <a:p>
            <a:pPr lvl="1"/>
            <a:r>
              <a:rPr lang="en-US" sz="3600" dirty="0" smtClean="0">
                <a:latin typeface="Comic Sans MS" pitchFamily="66" charset="0"/>
              </a:rPr>
              <a:t>Tendons hold muscles to bones</a:t>
            </a:r>
          </a:p>
          <a:p>
            <a:pPr lvl="2"/>
            <a:r>
              <a:rPr lang="en-US" sz="3600" dirty="0" smtClean="0">
                <a:latin typeface="Comic Sans MS" pitchFamily="66" charset="0"/>
              </a:rPr>
              <a:t>Hinge joint - Knees and elbows</a:t>
            </a:r>
          </a:p>
          <a:p>
            <a:pPr lvl="2"/>
            <a:r>
              <a:rPr lang="en-US" sz="3600" dirty="0" smtClean="0">
                <a:latin typeface="Comic Sans MS" pitchFamily="66" charset="0"/>
              </a:rPr>
              <a:t>Ball and socket joint - Hip and shoulder</a:t>
            </a:r>
          </a:p>
          <a:p>
            <a:pPr lvl="2"/>
            <a:r>
              <a:rPr lang="en-US" sz="3600" dirty="0" smtClean="0">
                <a:latin typeface="Comic Sans MS" pitchFamily="66" charset="0"/>
              </a:rPr>
              <a:t>Gliding joint - wrist and ankles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314</Words>
  <Application>Microsoft Office PowerPoint</Application>
  <PresentationFormat>Екран (4:3)</PresentationFormat>
  <Paragraphs>88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Office Theme</vt:lpstr>
      <vt:lpstr>The Human Skeletal System</vt:lpstr>
      <vt:lpstr>Skeletal  (Anterior  View)</vt:lpstr>
      <vt:lpstr>Skeletal (Posterior View)</vt:lpstr>
      <vt:lpstr>Презентація PowerPoint</vt:lpstr>
      <vt:lpstr>Презентація PowerPoint</vt:lpstr>
      <vt:lpstr>Презентація PowerPoint</vt:lpstr>
      <vt:lpstr>Joints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Anatomy and  Physiology</dc:title>
  <dc:creator>Andy</dc:creator>
  <cp:lastModifiedBy>RomaK</cp:lastModifiedBy>
  <cp:revision>28</cp:revision>
  <dcterms:created xsi:type="dcterms:W3CDTF">2009-01-08T22:50:20Z</dcterms:created>
  <dcterms:modified xsi:type="dcterms:W3CDTF">2015-09-03T12:14:09Z</dcterms:modified>
</cp:coreProperties>
</file>