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71" r:id="rId4"/>
    <p:sldId id="264" r:id="rId5"/>
    <p:sldId id="269" r:id="rId6"/>
    <p:sldId id="273" r:id="rId7"/>
    <p:sldId id="266" r:id="rId8"/>
    <p:sldId id="267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EAEAEA"/>
    <a:srgbClr val="0000CC"/>
    <a:srgbClr val="CC3300"/>
    <a:srgbClr val="008000"/>
    <a:srgbClr val="FFCC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5C282-7204-47D3-9D7C-B1E95D465D70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FB64D-C495-440B-8F11-5E4423F3526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970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Sex-Linked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Traits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Sex-Linked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Traits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2538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Sex-Linked Traits</a:t>
            </a:r>
          </a:p>
          <a:p>
            <a:r>
              <a:rPr lang="en-US" smtClean="0"/>
              <a:t>Traits whose alleles are located on sex</a:t>
            </a:r>
          </a:p>
          <a:p>
            <a:r>
              <a:rPr lang="en-US" smtClean="0"/>
              <a:t>chromosomes</a:t>
            </a:r>
          </a:p>
          <a:p>
            <a:r>
              <a:rPr lang="en-US" smtClean="0"/>
              <a:t>X-linked traits are traits whose allele is carried on the X chromosome</a:t>
            </a:r>
          </a:p>
          <a:p>
            <a:r>
              <a:rPr lang="en-US" smtClean="0"/>
              <a:t>Y-linked traits are traits whose allele is carried on the Y chromosome. Most </a:t>
            </a:r>
          </a:p>
          <a:p>
            <a:r>
              <a:rPr lang="en-US" smtClean="0"/>
              <a:t>Y-linked mutations lead to sterility, and can not be inherited.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Sex-Linked Traits</a:t>
            </a:r>
          </a:p>
          <a:p>
            <a:r>
              <a:rPr lang="en-US" smtClean="0"/>
              <a:t>Traits whose alleles are located on sex</a:t>
            </a:r>
          </a:p>
          <a:p>
            <a:r>
              <a:rPr lang="en-US" smtClean="0"/>
              <a:t>chromosomes</a:t>
            </a:r>
          </a:p>
          <a:p>
            <a:r>
              <a:rPr lang="en-US" smtClean="0"/>
              <a:t>X-linked traits are traits whose allele is carried on the X chromosome</a:t>
            </a:r>
          </a:p>
          <a:p>
            <a:r>
              <a:rPr lang="en-US" smtClean="0"/>
              <a:t>Y-linked traits are traits whose allele is carried on the Y chromosome. Most </a:t>
            </a:r>
          </a:p>
          <a:p>
            <a:r>
              <a:rPr lang="en-US" smtClean="0"/>
              <a:t>Y-linked mutations lead to sterility, and can not be inherited.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234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Sex-linked = X-linked</a:t>
            </a:r>
          </a:p>
          <a:p>
            <a:r>
              <a:rPr lang="en-US" smtClean="0"/>
              <a:t>Because X-linked traits are traits the predominant sex-linked traits, for our purposes: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Sex-linked = X-linked</a:t>
            </a:r>
          </a:p>
          <a:p>
            <a:r>
              <a:rPr lang="en-US" smtClean="0"/>
              <a:t>Because X-linked traits are traits the predominant sex-linked traits, for our purposes: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8480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Color Blindness:</a:t>
            </a:r>
            <a:br>
              <a:rPr lang="en-US" smtClean="0"/>
            </a:br>
            <a:r>
              <a:rPr lang="en-US" smtClean="0"/>
              <a:t>An X-linked</a:t>
            </a:r>
            <a:br>
              <a:rPr lang="en-US" smtClean="0"/>
            </a:br>
            <a:r>
              <a:rPr lang="en-US" smtClean="0"/>
              <a:t>Recessive trait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Color Blindness:</a:t>
            </a:r>
            <a:br>
              <a:rPr lang="en-US" smtClean="0"/>
            </a:br>
            <a:r>
              <a:rPr lang="en-US" smtClean="0"/>
              <a:t>An X-linked</a:t>
            </a:r>
            <a:br>
              <a:rPr lang="en-US" smtClean="0"/>
            </a:br>
            <a:r>
              <a:rPr lang="en-US" smtClean="0"/>
              <a:t>Recessive trait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675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Unaffected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XCXc</a:t>
            </a:r>
          </a:p>
          <a:p>
            <a:r>
              <a:rPr lang="en-US" smtClean="0"/>
              <a:t>XCXc</a:t>
            </a:r>
          </a:p>
          <a:p>
            <a:r>
              <a:rPr lang="en-US" smtClean="0"/>
              <a:t>XCY</a:t>
            </a:r>
          </a:p>
          <a:p>
            <a:r>
              <a:rPr lang="en-US" smtClean="0"/>
              <a:t>XcY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Colorblind male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Xc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Unaffected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XCXc</a:t>
            </a:r>
          </a:p>
          <a:p>
            <a:r>
              <a:rPr lang="en-US" smtClean="0"/>
              <a:t>XCXc</a:t>
            </a:r>
          </a:p>
          <a:p>
            <a:r>
              <a:rPr lang="en-US" smtClean="0"/>
              <a:t>XCY</a:t>
            </a:r>
          </a:p>
          <a:p>
            <a:r>
              <a:rPr lang="en-US" smtClean="0"/>
              <a:t>XcY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Colorblind male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3703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Pedigree - Colorblindness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Pedigree - Colorblindness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0596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Hemophilia: </a:t>
            </a:r>
            <a:br>
              <a:rPr lang="en-US" smtClean="0"/>
            </a:br>
            <a:r>
              <a:rPr lang="en-US" smtClean="0"/>
              <a:t>Another </a:t>
            </a:r>
            <a:br>
              <a:rPr lang="en-US" smtClean="0"/>
            </a:br>
            <a:r>
              <a:rPr lang="en-US" smtClean="0"/>
              <a:t>X-linked</a:t>
            </a:r>
            <a:br>
              <a:rPr lang="en-US" smtClean="0"/>
            </a:br>
            <a:r>
              <a:rPr lang="en-US" smtClean="0"/>
              <a:t>Recessive</a:t>
            </a:r>
            <a:br>
              <a:rPr lang="en-US" smtClean="0"/>
            </a:br>
            <a:r>
              <a:rPr lang="en-US" smtClean="0"/>
              <a:t>trait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Hemophilia: </a:t>
            </a:r>
            <a:br>
              <a:rPr lang="en-US" smtClean="0"/>
            </a:br>
            <a:r>
              <a:rPr lang="en-US" smtClean="0"/>
              <a:t>Another </a:t>
            </a:r>
            <a:br>
              <a:rPr lang="en-US" smtClean="0"/>
            </a:br>
            <a:r>
              <a:rPr lang="en-US" smtClean="0"/>
              <a:t>X-linked</a:t>
            </a:r>
            <a:br>
              <a:rPr lang="en-US" smtClean="0"/>
            </a:br>
            <a:r>
              <a:rPr lang="en-US" smtClean="0"/>
              <a:t>Recessive</a:t>
            </a:r>
            <a:br>
              <a:rPr lang="en-US" smtClean="0"/>
            </a:br>
            <a:r>
              <a:rPr lang="en-US" smtClean="0"/>
              <a:t>trait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5875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Unaffected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XHXH</a:t>
            </a:r>
          </a:p>
          <a:p>
            <a:r>
              <a:rPr lang="en-US" smtClean="0"/>
              <a:t>XHXh</a:t>
            </a:r>
          </a:p>
          <a:p>
            <a:r>
              <a:rPr lang="en-US" smtClean="0"/>
              <a:t>XHY</a:t>
            </a:r>
          </a:p>
          <a:p>
            <a:r>
              <a:rPr lang="en-US" smtClean="0"/>
              <a:t>XhY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Hemophiliac male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Punnett </a:t>
            </a:r>
            <a:br>
              <a:rPr lang="en-US" smtClean="0"/>
            </a:br>
            <a:r>
              <a:rPr lang="en-US" smtClean="0"/>
              <a:t>Square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Xh</a:t>
            </a:r>
          </a:p>
          <a:p>
            <a:r>
              <a:rPr lang="en-US" smtClean="0"/>
              <a:t>Y</a:t>
            </a:r>
          </a:p>
          <a:p>
            <a:r>
              <a:rPr lang="en-US" smtClean="0"/>
              <a:t>Carrier mother</a:t>
            </a:r>
          </a:p>
          <a:p>
            <a:r>
              <a:rPr lang="en-US" smtClean="0"/>
              <a:t>Unaffected </a:t>
            </a:r>
          </a:p>
          <a:p>
            <a:r>
              <a:rPr lang="en-US" smtClean="0"/>
              <a:t>father</a:t>
            </a:r>
          </a:p>
          <a:p>
            <a:r>
              <a:rPr lang="en-US" smtClean="0"/>
              <a:t>XHXH</a:t>
            </a:r>
          </a:p>
          <a:p>
            <a:r>
              <a:rPr lang="en-US" smtClean="0"/>
              <a:t>XHXh</a:t>
            </a:r>
          </a:p>
          <a:p>
            <a:r>
              <a:rPr lang="en-US" smtClean="0"/>
              <a:t>XHY</a:t>
            </a:r>
          </a:p>
          <a:p>
            <a:r>
              <a:rPr lang="en-US" smtClean="0"/>
              <a:t>XhY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25%</a:t>
            </a:r>
          </a:p>
          <a:p>
            <a:r>
              <a:rPr lang="en-US" smtClean="0"/>
              <a:t>Hemophiliac male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56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Hemophilia in Europe’s Royalty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Hemophilia in Europe’s Royalty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139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356B1-4B50-4C2A-9A49-DAC8747289C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4BD15-C866-4322-BE77-291AA85E804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35509-FD53-494E-87F9-CA7D737B4CE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25DF5-A2DD-49E3-B4AA-29676BCD187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0A69D-AA1E-4B4D-AEEF-9DE204BDC19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76CC9-B10B-4A04-BDEC-E66B0713CBB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614DF-2A9E-40B3-82C4-4806B75A2B8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023A4-F472-481C-B8D2-BA3946DC1C5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E375D-79D2-4404-AB17-4B3B9CB6788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3DCD8-7DB8-4EBF-9619-0BCF4138982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FA5B6-2048-429C-B8B4-F6D01DFA296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FAA2B-21CD-4E61-A0E6-01E9AEA7EA3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5F4C017-CBAD-4332-8258-4C6A7CCF550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user pos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6858000"/>
          </a:xfrm>
        </p:spPr>
        <p:txBody>
          <a:bodyPr/>
          <a:lstStyle/>
          <a:p>
            <a:pPr eaLnBrk="1" hangingPunct="1">
              <a:defRPr/>
            </a:pP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Sex-Linked</a:t>
            </a:r>
            <a:b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b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Traits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Sex-Linked Traits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Comic Sans MS" pitchFamily="66" charset="0"/>
              </a:rPr>
              <a:t>Traits whose alleles are located on sex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latin typeface="Comic Sans MS" pitchFamily="66" charset="0"/>
              </a:rPr>
              <a:t>chromosomes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9600" y="2286000"/>
            <a:ext cx="7788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X-linked</a:t>
            </a:r>
            <a:r>
              <a:rPr lang="en-US" dirty="0"/>
              <a:t> traits are traits whose allele is carried on the </a:t>
            </a:r>
            <a:r>
              <a:rPr 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dirty="0"/>
              <a:t> chromosome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09600" y="3505200"/>
            <a:ext cx="77882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Y-linked</a:t>
            </a:r>
            <a:r>
              <a:rPr lang="en-US" dirty="0"/>
              <a:t> traits are traits whose allele is carried on the </a:t>
            </a:r>
            <a:r>
              <a:rPr lang="en-US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dirty="0"/>
              <a:t> chromosome. </a:t>
            </a:r>
            <a:r>
              <a:rPr lang="en-US" i="1" u="sng" dirty="0"/>
              <a:t>Most </a:t>
            </a:r>
          </a:p>
          <a:p>
            <a:pPr>
              <a:defRPr/>
            </a:pPr>
            <a:r>
              <a:rPr lang="en-US" i="1" u="sng" dirty="0"/>
              <a:t>Y-linked mutations lead to sterility, and can not be inherited.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Sex-linked = X-linked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838200" y="685800"/>
            <a:ext cx="77882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1"/>
                </a:solidFill>
              </a:rPr>
              <a:t>Because </a:t>
            </a:r>
            <a:r>
              <a:rPr lang="en-US" sz="3600">
                <a:solidFill>
                  <a:srgbClr val="CC0000"/>
                </a:solidFill>
              </a:rPr>
              <a:t>X-linked</a:t>
            </a:r>
            <a:r>
              <a:rPr lang="en-US" sz="3600"/>
              <a:t> traits are traits the predominant sex-linked traits, for our purposes: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XlinkRecessi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16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0" y="1371600"/>
            <a:ext cx="4800600" cy="2362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Color Blindness: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 X-linked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Recessive trait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unne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858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3048000" cy="1905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Punnett 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Square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00400" y="2362200"/>
            <a:ext cx="650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575175" y="1219200"/>
            <a:ext cx="650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096000" y="1219200"/>
            <a:ext cx="622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276600" y="3962400"/>
            <a:ext cx="442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Y</a:t>
            </a:r>
            <a:endParaRPr lang="en-US" b="1" baseline="-250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038600" y="304800"/>
            <a:ext cx="3055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Carrier mother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1000" y="2895600"/>
            <a:ext cx="2524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r>
              <a:rPr lang="en-US">
                <a:solidFill>
                  <a:srgbClr val="CC0000"/>
                </a:solidFill>
              </a:rPr>
              <a:t>Unaffected </a:t>
            </a:r>
          </a:p>
          <a:p>
            <a:pPr algn="ctr"/>
            <a:r>
              <a:rPr lang="en-US">
                <a:solidFill>
                  <a:srgbClr val="CC0000"/>
                </a:solidFill>
              </a:rPr>
              <a:t>father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343400" y="2362200"/>
            <a:ext cx="1089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  <a:r>
              <a:rPr lang="en-US" b="1"/>
              <a:t>X</a:t>
            </a:r>
            <a:r>
              <a:rPr lang="en-US" b="1" baseline="30000"/>
              <a:t>c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867400" y="2362200"/>
            <a:ext cx="1089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  <a:r>
              <a:rPr lang="en-US" b="1"/>
              <a:t>X</a:t>
            </a:r>
            <a:r>
              <a:rPr lang="en-US" b="1" baseline="30000"/>
              <a:t>c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343400" y="3962400"/>
            <a:ext cx="912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  <a:r>
              <a:rPr lang="en-US" b="1"/>
              <a:t>Y</a:t>
            </a:r>
            <a:endParaRPr lang="en-US" b="1" baseline="-25000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867400" y="3962400"/>
            <a:ext cx="884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c</a:t>
            </a:r>
            <a:r>
              <a:rPr lang="en-US" b="1"/>
              <a:t>Y</a:t>
            </a:r>
            <a:endParaRPr lang="en-US" b="1" baseline="-25000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632325" y="2989263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019800" y="29718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630738" y="4556125"/>
            <a:ext cx="703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019800" y="45720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6162" name="AutoShape 18"/>
          <p:cNvSpPr>
            <a:spLocks/>
          </p:cNvSpPr>
          <p:nvPr/>
        </p:nvSpPr>
        <p:spPr bwMode="auto">
          <a:xfrm>
            <a:off x="2819400" y="2286000"/>
            <a:ext cx="304800" cy="24384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3" name="AutoShape 19"/>
          <p:cNvSpPr>
            <a:spLocks/>
          </p:cNvSpPr>
          <p:nvPr/>
        </p:nvSpPr>
        <p:spPr bwMode="auto">
          <a:xfrm rot="5400000">
            <a:off x="5372100" y="-114300"/>
            <a:ext cx="381000" cy="2438400"/>
          </a:xfrm>
          <a:prstGeom prst="leftBrace">
            <a:avLst>
              <a:gd name="adj1" fmla="val 5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8" name="Oval 20"/>
          <p:cNvSpPr>
            <a:spLocks noChangeArrowheads="1"/>
          </p:cNvSpPr>
          <p:nvPr/>
        </p:nvSpPr>
        <p:spPr bwMode="auto">
          <a:xfrm>
            <a:off x="5638800" y="3810000"/>
            <a:ext cx="1447800" cy="11430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6324600" y="4953000"/>
            <a:ext cx="0" cy="685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4191000" y="5638800"/>
            <a:ext cx="4267200" cy="7620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4648200" y="5715000"/>
            <a:ext cx="3216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Colorblind male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/>
      <p:bldP spid="17419" grpId="0"/>
      <p:bldP spid="17420" grpId="0"/>
      <p:bldP spid="17421" grpId="0"/>
      <p:bldP spid="17422" grpId="0"/>
      <p:bldP spid="17423" grpId="0"/>
      <p:bldP spid="17424" grpId="0"/>
      <p:bldP spid="17425" grpId="0"/>
      <p:bldP spid="17428" grpId="0" animBg="1"/>
      <p:bldP spid="17429" grpId="0" animBg="1"/>
      <p:bldP spid="17430" grpId="0" animBg="1"/>
      <p:bldP spid="174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Pedigree - Colorblindness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2" descr="http://www.macalester.edu/psychology/whathap/UBNRP/visionwebsite04/pictures/pedigre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589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www.macalester.edu/psychology/whathap/UBNRP/visionwebsite04/pictures/symbol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600200"/>
            <a:ext cx="2895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emophilia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33400"/>
            <a:ext cx="6934200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3124200" cy="3352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Hemophilia: 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Another 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X-linked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Recessive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punnet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6858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3048000" cy="1905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Punnett </a:t>
            </a:r>
            <a:b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Square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00400" y="2362200"/>
            <a:ext cx="690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4575175" y="1219200"/>
            <a:ext cx="690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6096000" y="1219200"/>
            <a:ext cx="639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3276600" y="3962400"/>
            <a:ext cx="442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Y</a:t>
            </a:r>
            <a:endParaRPr lang="en-US" b="1" baseline="-25000"/>
          </a:p>
        </p:txBody>
      </p:sp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4038600" y="304800"/>
            <a:ext cx="3055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Carrier mother</a:t>
            </a:r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381000" y="2895600"/>
            <a:ext cx="2524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r>
              <a:rPr lang="en-US">
                <a:solidFill>
                  <a:srgbClr val="CC0000"/>
                </a:solidFill>
              </a:rPr>
              <a:t>Unaffected </a:t>
            </a:r>
          </a:p>
          <a:p>
            <a:pPr algn="ctr"/>
            <a:r>
              <a:rPr lang="en-US">
                <a:solidFill>
                  <a:srgbClr val="CC0000"/>
                </a:solidFill>
              </a:rPr>
              <a:t>father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343400" y="2362200"/>
            <a:ext cx="1196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  <a:r>
              <a:rPr lang="en-US" b="1"/>
              <a:t>X</a:t>
            </a:r>
            <a:r>
              <a:rPr lang="en-US" b="1" baseline="30000"/>
              <a:t>H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5867400" y="2362200"/>
            <a:ext cx="11461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  <a:r>
              <a:rPr lang="en-US" b="1"/>
              <a:t>X</a:t>
            </a:r>
            <a:r>
              <a:rPr lang="en-US" b="1" baseline="30000"/>
              <a:t>h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4343400" y="3962400"/>
            <a:ext cx="95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  <a:r>
              <a:rPr lang="en-US" b="1"/>
              <a:t>Y</a:t>
            </a:r>
            <a:endParaRPr lang="en-US" b="1" baseline="-25000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867400" y="3962400"/>
            <a:ext cx="901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X</a:t>
            </a:r>
            <a:r>
              <a:rPr lang="en-US" b="1" baseline="30000"/>
              <a:t>h</a:t>
            </a:r>
            <a:r>
              <a:rPr lang="en-US" b="1"/>
              <a:t>Y</a:t>
            </a:r>
            <a:endParaRPr lang="en-US" b="1" baseline="-25000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4632325" y="2989263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6019800" y="29718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4630738" y="4556125"/>
            <a:ext cx="703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019800" y="4572000"/>
            <a:ext cx="703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9234" name="AutoShape 19"/>
          <p:cNvSpPr>
            <a:spLocks/>
          </p:cNvSpPr>
          <p:nvPr/>
        </p:nvSpPr>
        <p:spPr bwMode="auto">
          <a:xfrm>
            <a:off x="2819400" y="2286000"/>
            <a:ext cx="304800" cy="24384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AutoShape 20"/>
          <p:cNvSpPr>
            <a:spLocks/>
          </p:cNvSpPr>
          <p:nvPr/>
        </p:nvSpPr>
        <p:spPr bwMode="auto">
          <a:xfrm rot="5400000">
            <a:off x="5372100" y="-114300"/>
            <a:ext cx="381000" cy="2438400"/>
          </a:xfrm>
          <a:prstGeom prst="leftBrace">
            <a:avLst>
              <a:gd name="adj1" fmla="val 5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Oval 21"/>
          <p:cNvSpPr>
            <a:spLocks noChangeArrowheads="1"/>
          </p:cNvSpPr>
          <p:nvPr/>
        </p:nvSpPr>
        <p:spPr bwMode="auto">
          <a:xfrm>
            <a:off x="5638800" y="3810000"/>
            <a:ext cx="1447800" cy="1143000"/>
          </a:xfrm>
          <a:prstGeom prst="ellips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6324600" y="4953000"/>
            <a:ext cx="0" cy="6858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4191000" y="5638800"/>
            <a:ext cx="4267200" cy="7620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648200" y="5715000"/>
            <a:ext cx="365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CC3300"/>
                </a:solidFill>
              </a:rPr>
              <a:t>Hemophiliac male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/>
      <p:bldP spid="15372" grpId="0"/>
      <p:bldP spid="15373" grpId="0"/>
      <p:bldP spid="15374" grpId="0"/>
      <p:bldP spid="15375" grpId="0"/>
      <p:bldP spid="15376" grpId="0"/>
      <p:bldP spid="15377" grpId="0"/>
      <p:bldP spid="15378" grpId="0"/>
      <p:bldP spid="15381" grpId="0" animBg="1"/>
      <p:bldP spid="15382" grpId="0" animBg="1"/>
      <p:bldP spid="15383" grpId="0" animBg="1"/>
      <p:bldP spid="15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Hemophilia in Europe’s Royalty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43" name="Picture 2" descr="family 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287</Words>
  <Application>Microsoft Office PowerPoint</Application>
  <PresentationFormat>Екран (4:3)</PresentationFormat>
  <Paragraphs>141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Default Design</vt:lpstr>
      <vt:lpstr>Sex-Linked    Traits</vt:lpstr>
      <vt:lpstr>Sex-Linked Traits</vt:lpstr>
      <vt:lpstr>Sex-linked = X-linked</vt:lpstr>
      <vt:lpstr>Color Blindness: An X-linked Recessive trait</vt:lpstr>
      <vt:lpstr>Punnett  Square</vt:lpstr>
      <vt:lpstr>A Pedigree - Colorblindness</vt:lpstr>
      <vt:lpstr>Hemophilia:  Another  X-linked Recessive trait</vt:lpstr>
      <vt:lpstr>Punnett  Square</vt:lpstr>
      <vt:lpstr>Hemophilia in Europe’s Royalty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Heredity</dc:title>
  <dc:creator>Student</dc:creator>
  <cp:lastModifiedBy>RomaK</cp:lastModifiedBy>
  <cp:revision>45</cp:revision>
  <dcterms:created xsi:type="dcterms:W3CDTF">2008-09-17T19:19:53Z</dcterms:created>
  <dcterms:modified xsi:type="dcterms:W3CDTF">2015-09-03T12:14:03Z</dcterms:modified>
</cp:coreProperties>
</file>