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8" r:id="rId3"/>
    <p:sldId id="269" r:id="rId4"/>
    <p:sldId id="270" r:id="rId5"/>
    <p:sldId id="272" r:id="rId6"/>
    <p:sldId id="271" r:id="rId7"/>
    <p:sldId id="263" r:id="rId8"/>
    <p:sldId id="264" r:id="rId9"/>
    <p:sldId id="265" r:id="rId10"/>
    <p:sldId id="266" r:id="rId11"/>
    <p:sldId id="273" r:id="rId12"/>
    <p:sldId id="259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7FCD3-03FB-4DCD-A97C-9A163524797B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79D02A-CA78-43D3-AADE-98D3D5162FE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9155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RNA</a:t>
            </a:r>
          </a:p>
          <a:p>
            <a:r>
              <a:rPr lang="en-US" smtClean="0"/>
              <a:t>Structure, Transcription</a:t>
            </a:r>
          </a:p>
          <a:p>
            <a:r>
              <a:rPr lang="en-US" smtClean="0"/>
              <a:t>and Editing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RNA</a:t>
            </a:r>
          </a:p>
          <a:p>
            <a:r>
              <a:rPr lang="en-US" smtClean="0"/>
              <a:t>Structure, Transcription</a:t>
            </a:r>
          </a:p>
          <a:p>
            <a:r>
              <a:rPr lang="en-US" smtClean="0"/>
              <a:t>and Editing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3169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Transcription - Termination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Transcription - Termination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53409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Editing mRNA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Editing mRNA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656350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Codons</a:t>
            </a:r>
            <a:br>
              <a:rPr lang="en-US" smtClean="0"/>
            </a:br>
            <a:r>
              <a:rPr lang="en-US" smtClean="0"/>
              <a:t>in </a:t>
            </a:r>
            <a:br>
              <a:rPr lang="en-US" smtClean="0"/>
            </a:br>
            <a:r>
              <a:rPr lang="en-US" smtClean="0"/>
              <a:t>RNA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Codons</a:t>
            </a:r>
            <a:br>
              <a:rPr lang="en-US" smtClean="0"/>
            </a:br>
            <a:r>
              <a:rPr lang="en-US" smtClean="0"/>
              <a:t>in </a:t>
            </a:r>
            <a:br>
              <a:rPr lang="en-US" smtClean="0"/>
            </a:br>
            <a:r>
              <a:rPr lang="en-US" smtClean="0"/>
              <a:t>RNA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5414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Four RNA Bases</a:t>
            </a:r>
          </a:p>
          <a:p>
            <a:r>
              <a:rPr lang="en-US" smtClean="0"/>
              <a:t>Adenine</a:t>
            </a:r>
          </a:p>
          <a:p>
            <a:r>
              <a:rPr lang="en-US" smtClean="0"/>
              <a:t>Uracil</a:t>
            </a:r>
          </a:p>
          <a:p>
            <a:r>
              <a:rPr lang="en-US" smtClean="0"/>
              <a:t>Guanine</a:t>
            </a:r>
          </a:p>
          <a:p>
            <a:r>
              <a:rPr lang="en-US" smtClean="0"/>
              <a:t>Cytosine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Four RNA Bases</a:t>
            </a:r>
          </a:p>
          <a:p>
            <a:r>
              <a:rPr lang="en-US" smtClean="0"/>
              <a:t>Adenine</a:t>
            </a:r>
          </a:p>
          <a:p>
            <a:r>
              <a:rPr lang="en-US" smtClean="0"/>
              <a:t>Uracil</a:t>
            </a:r>
          </a:p>
          <a:p>
            <a:r>
              <a:rPr lang="en-US" smtClean="0"/>
              <a:t>Guanine</a:t>
            </a:r>
          </a:p>
          <a:p>
            <a:r>
              <a:rPr lang="en-US" smtClean="0"/>
              <a:t>Cytosine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7285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Sugar</a:t>
            </a:r>
          </a:p>
          <a:p>
            <a:r>
              <a:rPr lang="en-US" smtClean="0"/>
              <a:t>Ribose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Sugar</a:t>
            </a:r>
          </a:p>
          <a:p>
            <a:r>
              <a:rPr lang="en-US" smtClean="0"/>
              <a:t>Ribose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83138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Nucleotides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U</a:t>
            </a:r>
          </a:p>
          <a:p>
            <a:r>
              <a:rPr lang="en-US" smtClean="0"/>
              <a:t>C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Nucleotides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U</a:t>
            </a:r>
          </a:p>
          <a:p>
            <a:r>
              <a:rPr lang="en-US" smtClean="0"/>
              <a:t>C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5774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</a:t>
            </a:r>
            <a:br>
              <a:rPr lang="en-US" smtClean="0"/>
            </a:br>
            <a:r>
              <a:rPr lang="en-US" smtClean="0"/>
              <a:t>Central</a:t>
            </a:r>
            <a:br>
              <a:rPr lang="en-US" smtClean="0"/>
            </a:br>
            <a:r>
              <a:rPr lang="en-US" smtClean="0"/>
              <a:t>Dogma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</a:t>
            </a:r>
            <a:br>
              <a:rPr lang="en-US" smtClean="0"/>
            </a:br>
            <a:r>
              <a:rPr lang="en-US" smtClean="0"/>
              <a:t>Central</a:t>
            </a:r>
            <a:br>
              <a:rPr lang="en-US" smtClean="0"/>
            </a:br>
            <a:r>
              <a:rPr lang="en-US" smtClean="0"/>
              <a:t>Dogma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2070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Transcription</a:t>
            </a:r>
          </a:p>
          <a:p>
            <a:r>
              <a:rPr lang="en-US" smtClean="0"/>
              <a:t>Transcription is the process by which RNA is built from a template of DNA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Transcription</a:t>
            </a:r>
          </a:p>
          <a:p>
            <a:r>
              <a:rPr lang="en-US" smtClean="0"/>
              <a:t>Transcription is the process by which RNA is built from a template of DNA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9229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Transcription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Transcription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3340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Transcription - Initiation</a:t>
            </a:r>
          </a:p>
          <a:p>
            <a:r>
              <a:rPr lang="en-US" smtClean="0"/>
              <a:t>- RNA Polymerase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Transcription - Initiation</a:t>
            </a:r>
          </a:p>
          <a:p>
            <a:r>
              <a:rPr lang="en-US" smtClean="0"/>
              <a:t>- RNA Polymerase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6857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Transcription - Elongation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Transcription - Elongation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70872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E1902-60AE-487D-8093-CC2CEB94A22E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BE1EA-A495-4655-A0BD-6E643178AD05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CE5FF-2EFA-404F-8D13-2832196B4598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21278-A372-4A53-A230-A4C9FA09F83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10352-BE2F-4CBD-89E8-1C4A7C668DDA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BE745-7CC8-4029-8400-8495D6875881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7A938-13C2-436F-9CD8-8644E415C8B4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82F50-5337-4ECB-B43B-91DBDFCC914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0936F-7A8B-4A9E-8C9A-2DDAAC126FCD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F323F-57E6-4991-8F3D-60232F16510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7F2B9-43F1-4909-8389-161D23E935D3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90DA5-1FDD-4D59-B255-71A5159369AE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C8140-8785-4379-945A-0F48A7990320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442D7-0CE1-4E90-A944-659937C994F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3FD3B-A3AF-4C5B-92EA-61B7724D0154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00B03-6685-4044-BDA9-820B3D160461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3B642-001B-4CEC-9D13-50B4952F9FBE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2B20D-B13A-478A-8604-27577CABD03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4295E-7763-4C46-AC67-47D0193D7D64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914E4-C532-4FCB-8F91-2D919F0F4DC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643F5-095C-4138-90BB-9274FC6C53A6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1B858-D7EC-4B3F-8696-9FE90BE557D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075CEE-28BA-4A46-9A5F-EF64F7CFD86B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84A7E7-7C3A-4AD6-96A5-4336ECBFF86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0.wmf"/><Relationship Id="rId5" Type="http://schemas.openxmlformats.org/officeDocument/2006/relationships/image" Target="../media/image7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Image:RNA splicing diagram en.sv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600200" y="89840"/>
            <a:ext cx="6248400" cy="676816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914400"/>
            <a:ext cx="7772400" cy="1470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RNA</a:t>
            </a: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1295400" y="2895600"/>
            <a:ext cx="63087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Structure, Transcription</a:t>
            </a:r>
          </a:p>
          <a:p>
            <a:pPr algn="ctr">
              <a:defRPr/>
            </a:pP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and Editing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Transcription - Termination</a:t>
            </a:r>
          </a:p>
        </p:txBody>
      </p:sp>
      <p:pic>
        <p:nvPicPr>
          <p:cNvPr id="11267" name="Picture 2" descr="Image:Simple transcription termination1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28800"/>
            <a:ext cx="91567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0" y="0"/>
            <a:ext cx="4343400" cy="7921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Editing mRNA</a:t>
            </a:r>
          </a:p>
        </p:txBody>
      </p:sp>
      <p:pic>
        <p:nvPicPr>
          <p:cNvPr id="12291" name="Picture 3" descr="RNAediting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685800"/>
            <a:ext cx="7386638" cy="597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2200" y="1600200"/>
            <a:ext cx="2971800" cy="1981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Codons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 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RNA</a:t>
            </a:r>
          </a:p>
        </p:txBody>
      </p:sp>
      <p:pic>
        <p:nvPicPr>
          <p:cNvPr id="13315" name="Picture 2" descr="http://www.scfbio-iitd.res.in/image/genetic%20tab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76200"/>
            <a:ext cx="6729413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Four RNA Bases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85800" y="1066800"/>
          <a:ext cx="2281238" cy="213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ChemSketch" r:id="rId4" imgW="966240" imgH="905400" progId="ACD.ChemSketch.20">
                  <p:embed/>
                </p:oleObj>
              </mc:Choice>
              <mc:Fallback>
                <p:oleObj name="ChemSketch" r:id="rId4" imgW="966240" imgH="905400" progId="ACD.ChemSketch.2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066800"/>
                        <a:ext cx="2281238" cy="2135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4"/>
          <p:cNvGraphicFramePr>
            <a:graphicFrameLocks noChangeAspect="1"/>
          </p:cNvGraphicFramePr>
          <p:nvPr/>
        </p:nvGraphicFramePr>
        <p:xfrm>
          <a:off x="914400" y="3962400"/>
          <a:ext cx="2771775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ChemSketch" r:id="rId6" imgW="1307520" imgH="935640" progId="ACD.ChemSketch.20">
                  <p:embed/>
                </p:oleObj>
              </mc:Choice>
              <mc:Fallback>
                <p:oleObj name="ChemSketch" r:id="rId6" imgW="1307520" imgH="935640" progId="ACD.ChemSketch.2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962400"/>
                        <a:ext cx="2771775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5"/>
          <p:cNvGraphicFramePr>
            <a:graphicFrameLocks noChangeAspect="1"/>
          </p:cNvGraphicFramePr>
          <p:nvPr/>
        </p:nvGraphicFramePr>
        <p:xfrm>
          <a:off x="6248400" y="4038600"/>
          <a:ext cx="1752600" cy="199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ChemSketch" r:id="rId8" imgW="795600" imgH="905400" progId="ACD.ChemSketch.20">
                  <p:embed/>
                </p:oleObj>
              </mc:Choice>
              <mc:Fallback>
                <p:oleObj name="ChemSketch" r:id="rId8" imgW="795600" imgH="905400" progId="ACD.ChemSketch.2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4038600"/>
                        <a:ext cx="1752600" cy="199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04800" y="1143000"/>
            <a:ext cx="17192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Adenine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48200" y="1143000"/>
            <a:ext cx="13509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Uracil</a:t>
            </a:r>
            <a:endParaRPr lang="en-US" sz="32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3886200"/>
            <a:ext cx="167798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Guanine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24400" y="4114800"/>
            <a:ext cx="183515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Cytosine</a:t>
            </a:r>
          </a:p>
        </p:txBody>
      </p:sp>
      <p:graphicFrame>
        <p:nvGraphicFramePr>
          <p:cNvPr id="1029" name="Object 6"/>
          <p:cNvGraphicFramePr>
            <a:graphicFrameLocks noChangeAspect="1"/>
          </p:cNvGraphicFramePr>
          <p:nvPr/>
        </p:nvGraphicFramePr>
        <p:xfrm>
          <a:off x="6096000" y="1130300"/>
          <a:ext cx="1752600" cy="199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ChemSketch" r:id="rId10" imgW="795600" imgH="905400" progId="ACD.ChemSketch.20">
                  <p:embed/>
                </p:oleObj>
              </mc:Choice>
              <mc:Fallback>
                <p:oleObj name="ChemSketch" r:id="rId10" imgW="795600" imgH="905400" progId="ACD.ChemSketch.20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1130300"/>
                        <a:ext cx="1752600" cy="199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Sugar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124200" y="1752600"/>
          <a:ext cx="2803525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ChemSketch" r:id="rId4" imgW="1088280" imgH="917280" progId="ACD.ChemSketch.20">
                  <p:embed/>
                </p:oleObj>
              </mc:Choice>
              <mc:Fallback>
                <p:oleObj name="ChemSketch" r:id="rId4" imgW="1088280" imgH="917280" progId="ACD.ChemSketch.2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752600"/>
                        <a:ext cx="2803525" cy="236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191000" y="4419600"/>
            <a:ext cx="14525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Ribose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6388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Nucleotides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57200" y="990600"/>
          <a:ext cx="3200400" cy="236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ChemSketch" r:id="rId4" imgW="2194560" imgH="1624680" progId="ACD.ChemSketch.20">
                  <p:embed/>
                </p:oleObj>
              </mc:Choice>
              <mc:Fallback>
                <p:oleObj name="ChemSketch" r:id="rId4" imgW="2194560" imgH="1624680" progId="ACD.ChemSketch.2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990600"/>
                        <a:ext cx="3200400" cy="236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609600" y="4038600"/>
          <a:ext cx="3581400" cy="228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ChemSketch" r:id="rId6" imgW="2539080" imgH="1618560" progId="ACD.ChemSketch.20">
                  <p:embed/>
                </p:oleObj>
              </mc:Choice>
              <mc:Fallback>
                <p:oleObj name="ChemSketch" r:id="rId6" imgW="2539080" imgH="1618560" progId="ACD.ChemSketch.2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038600"/>
                        <a:ext cx="3581400" cy="2284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5105400" y="838200"/>
          <a:ext cx="2895600" cy="247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ChemSketch" r:id="rId8" imgW="1953720" imgH="1673280" progId="ACD.ChemSketch.20">
                  <p:embed/>
                </p:oleObj>
              </mc:Choice>
              <mc:Fallback>
                <p:oleObj name="ChemSketch" r:id="rId8" imgW="1953720" imgH="1673280" progId="ACD.ChemSketch.2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838200"/>
                        <a:ext cx="2895600" cy="2479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5181600" y="3962400"/>
          <a:ext cx="2859088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ChemSketch" r:id="rId10" imgW="1953720" imgH="1667160" progId="ACD.ChemSketch.20">
                  <p:embed/>
                </p:oleObj>
              </mc:Choice>
              <mc:Fallback>
                <p:oleObj name="ChemSketch" r:id="rId10" imgW="1953720" imgH="1667160" progId="ACD.ChemSketch.2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3962400"/>
                        <a:ext cx="2859088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00200" y="1143000"/>
            <a:ext cx="635000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76400" y="4122738"/>
            <a:ext cx="603250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0" y="4198938"/>
            <a:ext cx="635000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38863" y="990600"/>
            <a:ext cx="566737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0" y="457200"/>
            <a:ext cx="3352800" cy="4449763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Central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Dogma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147" name="Picture 4" descr="Image:Central dogm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57200"/>
            <a:ext cx="460057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Transcription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050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sz="4000" dirty="0" smtClean="0">
                <a:latin typeface="Comic Sans MS" pitchFamily="66" charset="0"/>
              </a:rPr>
              <a:t>Transcription is the process by which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RNA</a:t>
            </a:r>
            <a:r>
              <a:rPr lang="en-US" sz="4000" dirty="0" smtClean="0">
                <a:latin typeface="Comic Sans MS" pitchFamily="66" charset="0"/>
              </a:rPr>
              <a:t> is built from a template of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DNA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mage:DNA transcriptio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152400"/>
            <a:ext cx="38862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Transcription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Transcription - Initiation</a:t>
            </a:r>
          </a:p>
        </p:txBody>
      </p:sp>
      <p:pic>
        <p:nvPicPr>
          <p:cNvPr id="9219" name="Picture 2" descr="Image:Simple transcription initiation1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752600"/>
            <a:ext cx="8915400" cy="275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2851150" y="1900238"/>
            <a:ext cx="2940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omic Sans MS" pitchFamily="66" charset="0"/>
              </a:rPr>
              <a:t>- RNA Polymerase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Transcription - Elongation</a:t>
            </a:r>
          </a:p>
        </p:txBody>
      </p:sp>
      <p:pic>
        <p:nvPicPr>
          <p:cNvPr id="10243" name="Picture 2" descr="Image:Simple transcription elongation1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90800"/>
            <a:ext cx="89439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162</Words>
  <Application>Microsoft Office PowerPoint</Application>
  <PresentationFormat>Екран (4:3)</PresentationFormat>
  <Paragraphs>75</Paragraphs>
  <Slides>12</Slides>
  <Notes>12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4" baseType="lpstr">
      <vt:lpstr>Office Theme</vt:lpstr>
      <vt:lpstr>ChemSketch</vt:lpstr>
      <vt:lpstr>RNA</vt:lpstr>
      <vt:lpstr>Four RNA Bases</vt:lpstr>
      <vt:lpstr>The Sugar</vt:lpstr>
      <vt:lpstr>The Nucleotides</vt:lpstr>
      <vt:lpstr>The Central Dogma</vt:lpstr>
      <vt:lpstr>Transcription</vt:lpstr>
      <vt:lpstr>Transcription</vt:lpstr>
      <vt:lpstr>Transcription - Initiation</vt:lpstr>
      <vt:lpstr>Transcription - Elongation</vt:lpstr>
      <vt:lpstr>Transcription - Termination</vt:lpstr>
      <vt:lpstr>Editing mRNA</vt:lpstr>
      <vt:lpstr>Codons in  RNA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</dc:title>
  <dc:creator>Andy</dc:creator>
  <cp:lastModifiedBy>RomaK</cp:lastModifiedBy>
  <cp:revision>29</cp:revision>
  <dcterms:created xsi:type="dcterms:W3CDTF">2008-09-29T01:14:14Z</dcterms:created>
  <dcterms:modified xsi:type="dcterms:W3CDTF">2015-09-03T12:13:57Z</dcterms:modified>
</cp:coreProperties>
</file>