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3"/>
  </p:notesMasterIdLst>
  <p:handoutMasterIdLst>
    <p:handoutMasterId r:id="rId14"/>
  </p:handoutMasterIdLst>
  <p:sldIdLst>
    <p:sldId id="268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7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Автор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 autoAdjust="0"/>
    <p:restoredTop sz="86410" autoAdjust="0"/>
  </p:normalViewPr>
  <p:slideViewPr>
    <p:cSldViewPr snapToGrid="0" showGuides="1">
      <p:cViewPr varScale="1">
        <p:scale>
          <a:sx n="94" d="100"/>
          <a:sy n="94" d="100"/>
        </p:scale>
        <p:origin x="-102" y="-16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2" d="100"/>
          <a:sy n="82" d="100"/>
        </p:scale>
        <p:origin x="3852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F93605-0C0C-4258-9724-5F2F9BB3BC90}" type="datetimeFigureOut">
              <a:rPr lang="en-US" smtClean="0"/>
              <a:t>9/4/2015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3FFE7F-C917-439A-8026-3D301EB5CC28}" type="slidenum">
              <a:rPr lang="en-US" smtClean="0"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27998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F31B3D-E4E3-4A80-AB70-C5564C267266}" type="datetimeFigureOut">
              <a:rPr lang="en-US" smtClean="0"/>
              <a:t>9/4/2015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C0B30D-C07A-425B-A90C-BA7BEB191079}" type="slidenum">
              <a:rPr lang="en-US" smtClean="0"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31904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REPRODUCTION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REPRODUCTION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76732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Mosses</a:t>
            </a:r>
          </a:p>
          <a:p>
            <a:r>
              <a:rPr lang="en-US" smtClean="0"/>
              <a:t>Ferns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Mosses</a:t>
            </a:r>
          </a:p>
          <a:p>
            <a:r>
              <a:rPr lang="en-US" smtClean="0"/>
              <a:t>Ferns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98972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Reproduction</a:t>
            </a:r>
          </a:p>
          <a:p>
            <a:r>
              <a:rPr lang="en-US" smtClean="0"/>
              <a:t>The process of producing young ones from their parents is called reproduction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Reproduction</a:t>
            </a:r>
          </a:p>
          <a:p>
            <a:r>
              <a:rPr lang="en-US" smtClean="0"/>
              <a:t>The process of producing young ones from their parents is called reproduction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19711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mtClean="0"/>
              <a:t>REPRODUCTION  IN  PLANTS</a:t>
            </a:r>
          </a:p>
          <a:p>
            <a:r>
              <a:rPr lang="fr-FR" smtClean="0"/>
              <a:t>SEXUAL REPRODUCTION</a:t>
            </a:r>
          </a:p>
          <a:p>
            <a:r>
              <a:rPr lang="fr-FR" smtClean="0"/>
              <a:t>ASEXUAL REPRODUCTION</a:t>
            </a:r>
          </a:p>
          <a:p>
            <a:r>
              <a:rPr lang="fr-FR" smtClean="0"/>
              <a:t>VEGETATIVE</a:t>
            </a:r>
          </a:p>
          <a:p>
            <a:r>
              <a:rPr lang="fr-FR" smtClean="0"/>
              <a:t>PROPOGATION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fr-FR" smtClean="0"/>
              <a:t>REPRODUCTION  IN  PLANTS</a:t>
            </a:r>
          </a:p>
          <a:p>
            <a:r>
              <a:rPr lang="fr-FR" smtClean="0"/>
              <a:t>SEXUAL REPRODUCTION</a:t>
            </a:r>
          </a:p>
          <a:p>
            <a:r>
              <a:rPr lang="fr-FR" smtClean="0"/>
              <a:t>ASEXUAL REPRODUCTION</a:t>
            </a:r>
          </a:p>
          <a:p>
            <a:r>
              <a:rPr lang="fr-FR" smtClean="0"/>
              <a:t>VEGETATIVE</a:t>
            </a:r>
          </a:p>
          <a:p>
            <a:r>
              <a:rPr lang="fr-FR" smtClean="0"/>
              <a:t>PROPOGATION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92813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Asexual reproduction</a:t>
            </a:r>
          </a:p>
          <a:p>
            <a:r>
              <a:rPr lang="en-US" smtClean="0"/>
              <a:t>The formation of new plants from the cells of a single parent is called asexual reproduction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Asexual reproduction</a:t>
            </a:r>
          </a:p>
          <a:p>
            <a:r>
              <a:rPr lang="en-US" smtClean="0"/>
              <a:t>The formation of new plants from the cells of a single parent is called asexual reproduction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30618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ASEXUAL REPRODUCTION</a:t>
            </a:r>
          </a:p>
          <a:p>
            <a:r>
              <a:rPr lang="en-US" smtClean="0"/>
              <a:t>BUDDING</a:t>
            </a:r>
          </a:p>
          <a:p>
            <a:r>
              <a:rPr lang="en-US" smtClean="0"/>
              <a:t>FRAGMENTAT-ION</a:t>
            </a:r>
          </a:p>
          <a:p>
            <a:r>
              <a:rPr lang="en-US" smtClean="0"/>
              <a:t>SPORE FORMATION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ASEXUAL REPRODUCTION</a:t>
            </a:r>
          </a:p>
          <a:p>
            <a:r>
              <a:rPr lang="en-US" smtClean="0"/>
              <a:t>BUDDING</a:t>
            </a:r>
          </a:p>
          <a:p>
            <a:r>
              <a:rPr lang="en-US" smtClean="0"/>
              <a:t>FRAGMENTAT-ION</a:t>
            </a:r>
          </a:p>
          <a:p>
            <a:r>
              <a:rPr lang="en-US" smtClean="0"/>
              <a:t>SPORE FORMATION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38709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Budding</a:t>
            </a:r>
          </a:p>
          <a:p>
            <a:endParaRPr lang="en-US" smtClean="0"/>
          </a:p>
          <a:p>
            <a:r>
              <a:rPr lang="en-US" smtClean="0"/>
              <a:t>In this process ,a small bulb-like outgrowth called bud is formed formed from the cell.This bud keeps on increasing in size and forms an independent organism which separates from the parent. </a:t>
            </a:r>
          </a:p>
          <a:p>
            <a:endParaRPr lang="en-US" smtClean="0"/>
          </a:p>
          <a:p>
            <a:r>
              <a:rPr lang="en-US" smtClean="0"/>
              <a:t>Eg: yeast</a:t>
            </a:r>
          </a:p>
          <a:p>
            <a:endParaRPr lang="en-US" smtClean="0"/>
          </a:p>
          <a:p>
            <a:r>
              <a:rPr lang="en-US" smtClean="0"/>
              <a:t>                                         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Budding</a:t>
            </a:r>
          </a:p>
          <a:p>
            <a:endParaRPr lang="en-US" smtClean="0"/>
          </a:p>
          <a:p>
            <a:r>
              <a:rPr lang="en-US" smtClean="0"/>
              <a:t>In this process ,a small bulb-like outgrowth called bud is formed formed from the cell.This bud keeps on increasing in size and forms an independent organism which separates from the parent. </a:t>
            </a:r>
          </a:p>
          <a:p>
            <a:endParaRPr lang="en-US" smtClean="0"/>
          </a:p>
          <a:p>
            <a:r>
              <a:rPr lang="en-US" smtClean="0"/>
              <a:t>Eg: yeast</a:t>
            </a:r>
          </a:p>
          <a:p>
            <a:endParaRPr lang="en-US" smtClean="0"/>
          </a:p>
          <a:p>
            <a:r>
              <a:rPr lang="en-US" smtClean="0"/>
              <a:t>                                        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56128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Fragmentation</a:t>
            </a:r>
          </a:p>
          <a:p>
            <a:r>
              <a:rPr lang="en-US" smtClean="0"/>
              <a:t>In this process, the adult organism just breaks up into two or more pieces called fragments. Each of these fragments grows up to become a new plant .It is common in spirogyra &amp; fucus.</a:t>
            </a:r>
          </a:p>
          <a:p>
            <a:r>
              <a:rPr lang="en-US" smtClean="0"/>
              <a:t>SPIROGYRA</a:t>
            </a:r>
          </a:p>
          <a:p>
            <a:r>
              <a:rPr lang="en-US" smtClean="0"/>
              <a:t>FUCUS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Fragmentation</a:t>
            </a:r>
          </a:p>
          <a:p>
            <a:r>
              <a:rPr lang="en-US" smtClean="0"/>
              <a:t>In this process, the adult organism just breaks up into two or more pieces called fragments. Each of these fragments grows up to become a new plant .It is common in spirogyra &amp; fucus.</a:t>
            </a:r>
          </a:p>
          <a:p>
            <a:r>
              <a:rPr lang="en-US" smtClean="0"/>
              <a:t>SPIROGYRA</a:t>
            </a:r>
          </a:p>
          <a:p>
            <a:r>
              <a:rPr lang="en-US" smtClean="0"/>
              <a:t>FUCUS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95883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Fragmentation in spirogyra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Fragmentation in spirogyra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96828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Spore  Formation</a:t>
            </a:r>
          </a:p>
          <a:p>
            <a:r>
              <a:rPr lang="en-US" smtClean="0"/>
              <a:t>Some plants like ferns and mosses multiply asexually through spores . Spores are microscopic single celled or several celled reproductive bodies that are protected by a thick wall . During favourable conditions these spores burst out of the thick wall, start multiplying, and grow into new plants.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Spore  Formation</a:t>
            </a:r>
          </a:p>
          <a:p>
            <a:r>
              <a:rPr lang="en-US" smtClean="0"/>
              <a:t>Some plants like ferns and mosses multiply asexually through spores . Spores are microscopic single celled or several celled reproductive bodies that are protected by a thick wall . During favourable conditions these spores burst out of the thick wall, start multiplying, and grow into new plants.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86432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4245434"/>
            <a:ext cx="8686800" cy="1464906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4800">
                <a:solidFill>
                  <a:schemeClr val="bg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5731799"/>
            <a:ext cx="8686800" cy="440405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bg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8862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9/4/2015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7154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6400" y="457200"/>
            <a:ext cx="1828800" cy="57197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457200"/>
            <a:ext cx="7955280" cy="5719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9/4/2015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463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9/4/2015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2444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4242816"/>
            <a:ext cx="8686800" cy="146304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799" y="5733288"/>
            <a:ext cx="8686800" cy="438912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2400"/>
            </a:lvl1pPr>
            <a:lvl2pPr marL="457189" indent="0">
              <a:buNone/>
              <a:defRPr sz="2000"/>
            </a:lvl2pPr>
            <a:lvl3pPr marL="914377" indent="0">
              <a:buNone/>
              <a:defRPr sz="1800"/>
            </a:lvl3pPr>
            <a:lvl4pPr marL="1371566" indent="0">
              <a:buNone/>
              <a:defRPr sz="1600"/>
            </a:lvl4pPr>
            <a:lvl5pPr marL="1828754" indent="0">
              <a:buNone/>
              <a:defRPr sz="1600"/>
            </a:lvl5pPr>
            <a:lvl6pPr marL="2285943" indent="0">
              <a:buNone/>
              <a:defRPr sz="1600"/>
            </a:lvl6pPr>
            <a:lvl7pPr marL="2743131" indent="0">
              <a:buNone/>
              <a:defRPr sz="1600"/>
            </a:lvl7pPr>
            <a:lvl8pPr marL="3200320" indent="0">
              <a:buNone/>
              <a:defRPr sz="1600"/>
            </a:lvl8pPr>
            <a:lvl9pPr marL="3657509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06778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1905003"/>
            <a:ext cx="4800600" cy="42719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4600" y="1905003"/>
            <a:ext cx="4800600" cy="42719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9/4/2015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456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772819"/>
            <a:ext cx="4800600" cy="737121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>
                <a:solidFill>
                  <a:schemeClr val="accent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6800" y="2509941"/>
            <a:ext cx="4800600" cy="36622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24600" y="1772819"/>
            <a:ext cx="4800600" cy="737121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>
                <a:solidFill>
                  <a:schemeClr val="accent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24600" y="2509941"/>
            <a:ext cx="4800600" cy="36622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9/4/2015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7906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9/4/2015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8976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9/4/2015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681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760" y="3090672"/>
            <a:ext cx="4663440" cy="1828800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2" y="457200"/>
            <a:ext cx="5410201" cy="57150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42760" y="4983480"/>
            <a:ext cx="4663440" cy="118872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9/4/2015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737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760" y="3093099"/>
            <a:ext cx="4663440" cy="1828800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096000" cy="6858000"/>
          </a:xfrm>
        </p:spPr>
        <p:txBody>
          <a:bodyPr tIns="457200">
            <a:normAutofit/>
          </a:bodyPr>
          <a:lstStyle>
            <a:lvl1pPr marL="0" indent="0" algn="ctr">
              <a:buNone/>
              <a:defRPr sz="24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42760" y="4983480"/>
            <a:ext cx="4663440" cy="118872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77249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457518"/>
            <a:ext cx="10058400" cy="118872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1"/>
            <a:ext cx="10058400" cy="426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6800" y="6400800"/>
            <a:ext cx="109728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fld id="{37CC0096-1860-4642-9CD2-0079EA5E7CD1}" type="datetimeFigureOut">
              <a:rPr lang="en-US" smtClean="0"/>
              <a:pPr/>
              <a:t>9/4/2015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22849" y="6400800"/>
            <a:ext cx="7315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027920" y="6400800"/>
            <a:ext cx="109728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E31375A4-56A4-47D6-9801-1991572033F7}" type="slidenum">
              <a:rPr lang="en-US" smtClean="0"/>
              <a:pPr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3259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800"/>
        </a:spcBef>
        <a:buClr>
          <a:schemeClr val="accent5"/>
        </a:buClr>
        <a:buSzPct val="9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26" indent="-228594" algn="l" defTabSz="914377" rtl="0" eaLnBrk="1" latinLnBrk="0" hangingPunct="1">
        <a:lnSpc>
          <a:spcPct val="90000"/>
        </a:lnSpc>
        <a:spcBef>
          <a:spcPts val="1200"/>
        </a:spcBef>
        <a:buClr>
          <a:schemeClr val="accent5"/>
        </a:buClr>
        <a:buSzPct val="9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39" indent="-228594" algn="l" defTabSz="914377" rtl="0" eaLnBrk="1" latinLnBrk="0" hangingPunct="1">
        <a:lnSpc>
          <a:spcPct val="90000"/>
        </a:lnSpc>
        <a:spcBef>
          <a:spcPts val="800"/>
        </a:spcBef>
        <a:buClr>
          <a:schemeClr val="accent5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53" indent="-182875" algn="l" defTabSz="914377" rtl="0" eaLnBrk="1" latinLnBrk="0" hangingPunct="1">
        <a:lnSpc>
          <a:spcPct val="90000"/>
        </a:lnSpc>
        <a:spcBef>
          <a:spcPts val="800"/>
        </a:spcBef>
        <a:buClr>
          <a:schemeClr val="accent5"/>
        </a:buClr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25847" indent="-137157" algn="l" defTabSz="914377" rtl="0" eaLnBrk="1" latinLnBrk="0" hangingPunct="1">
        <a:lnSpc>
          <a:spcPct val="90000"/>
        </a:lnSpc>
        <a:spcBef>
          <a:spcPts val="600"/>
        </a:spcBef>
        <a:buClr>
          <a:schemeClr val="accent5"/>
        </a:buClr>
        <a:buSzPct val="9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554441" indent="-137157" algn="l" defTabSz="914377" rtl="0" eaLnBrk="1" latinLnBrk="0" hangingPunct="1">
        <a:lnSpc>
          <a:spcPct val="90000"/>
        </a:lnSpc>
        <a:spcBef>
          <a:spcPts val="600"/>
        </a:spcBef>
        <a:buClr>
          <a:schemeClr val="accent5"/>
        </a:buClr>
        <a:buSzPct val="9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783035" indent="-137157" algn="l" defTabSz="914377" rtl="0" eaLnBrk="1" latinLnBrk="0" hangingPunct="1">
        <a:lnSpc>
          <a:spcPct val="90000"/>
        </a:lnSpc>
        <a:spcBef>
          <a:spcPts val="600"/>
        </a:spcBef>
        <a:buClr>
          <a:schemeClr val="accent5"/>
        </a:buClr>
        <a:buSzPct val="9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011630" indent="-137157" algn="l" defTabSz="914377" rtl="0" eaLnBrk="1" latinLnBrk="0" hangingPunct="1">
        <a:lnSpc>
          <a:spcPct val="90000"/>
        </a:lnSpc>
        <a:spcBef>
          <a:spcPts val="600"/>
        </a:spcBef>
        <a:buClr>
          <a:schemeClr val="accent5"/>
        </a:buClr>
        <a:buSzPct val="9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40224" indent="-137157" algn="l" defTabSz="914377" rtl="0" eaLnBrk="1" latinLnBrk="0" hangingPunct="1">
        <a:lnSpc>
          <a:spcPct val="90000"/>
        </a:lnSpc>
        <a:spcBef>
          <a:spcPts val="600"/>
        </a:spcBef>
        <a:buClr>
          <a:schemeClr val="accent5"/>
        </a:buClr>
        <a:buSzPct val="9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4983" y="3730279"/>
            <a:ext cx="9313572" cy="1859152"/>
          </a:xfrm>
        </p:spPr>
        <p:txBody>
          <a:bodyPr>
            <a:normAutofit/>
          </a:bodyPr>
          <a:lstStyle/>
          <a:p>
            <a:r>
              <a:rPr lang="en-US" sz="6000" dirty="0"/>
              <a:t>REPRODUCTION</a:t>
            </a:r>
          </a:p>
        </p:txBody>
      </p:sp>
    </p:spTree>
    <p:extLst>
      <p:ext uri="{BB962C8B-B14F-4D97-AF65-F5344CB8AC3E}">
        <p14:creationId xmlns:p14="http://schemas.microsoft.com/office/powerpoint/2010/main" val="237011078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 advTm="71">
        <p15:prstTrans prst="drape"/>
      </p:transition>
    </mc:Choice>
    <mc:Fallback>
      <p:transition spd="slow" advTm="7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upload.wikimedia.org/wikipedia/commons/0/06/Barbula_spadicea_(Sporenkapseln)_IMG_043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9945" y="819062"/>
            <a:ext cx="3371851" cy="269240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  <p:pic>
        <p:nvPicPr>
          <p:cNvPr id="4100" name="Picture 4" descr="http://4.bp.blogspot.com/-6Xdz2K4gSx8/TvxYP4e-cYI/AAAAAAAAAFg/UXJQbtlJHyE/s1600/Brown+Fig+806+common+moss+-+Catharinea+undulat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8194" y="838716"/>
            <a:ext cx="3067319" cy="27813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  <p:pic>
        <p:nvPicPr>
          <p:cNvPr id="4102" name="Picture 6" descr="http://upload.wikimedia.org/wikipedia/commons/thumb/e/ee/Sa-fern.jpg/800px-Sa-fern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6525" y="4389467"/>
            <a:ext cx="5670551" cy="230685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  <p:sp>
        <p:nvSpPr>
          <p:cNvPr id="7" name="TextBox 6"/>
          <p:cNvSpPr txBox="1"/>
          <p:nvPr/>
        </p:nvSpPr>
        <p:spPr>
          <a:xfrm>
            <a:off x="4998433" y="-120501"/>
            <a:ext cx="33871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latin typeface="Gabriola" panose="04040605051002020D02" pitchFamily="82" charset="0"/>
              </a:rPr>
              <a:t>Mosses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203070" y="3620026"/>
            <a:ext cx="476518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latin typeface="Gabriola" panose="04040605051002020D02" pitchFamily="82" charset="0"/>
              </a:rPr>
              <a:t>Ferns</a:t>
            </a:r>
          </a:p>
        </p:txBody>
      </p:sp>
    </p:spTree>
    <p:extLst>
      <p:ext uri="{BB962C8B-B14F-4D97-AF65-F5344CB8AC3E}">
        <p14:creationId xmlns:p14="http://schemas.microsoft.com/office/powerpoint/2010/main" val="2998938184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8740" y="632171"/>
            <a:ext cx="10058400" cy="1188720"/>
          </a:xfrm>
        </p:spPr>
        <p:txBody>
          <a:bodyPr>
            <a:normAutofit/>
          </a:bodyPr>
          <a:lstStyle/>
          <a:p>
            <a:r>
              <a:rPr lang="en-US" sz="7200" b="1" dirty="0">
                <a:latin typeface="Gabriola" panose="04040605051002020D02" pitchFamily="82" charset="0"/>
              </a:rPr>
              <a:t>Reproduction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8740" y="2590800"/>
            <a:ext cx="10058400" cy="4267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5800" b="1" dirty="0">
                <a:solidFill>
                  <a:schemeClr val="tx2"/>
                </a:solidFill>
                <a:latin typeface="Gabriola" panose="04040605051002020D02" pitchFamily="82" charset="0"/>
              </a:rPr>
              <a:t>The process of producing young ones from their parents is called reproduction</a:t>
            </a:r>
          </a:p>
        </p:txBody>
      </p:sp>
    </p:spTree>
    <p:extLst>
      <p:ext uri="{BB962C8B-B14F-4D97-AF65-F5344CB8AC3E}">
        <p14:creationId xmlns:p14="http://schemas.microsoft.com/office/powerpoint/2010/main" val="2253536949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 advTm="3">
        <p15:prstTrans prst="fallOver"/>
      </p:transition>
    </mc:Choice>
    <mc:Fallback>
      <p:transition spd="slow" advTm="3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859110" y="1275009"/>
            <a:ext cx="5808372" cy="862883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>
                <a:latin typeface="Gabriola" panose="04040605051002020D02" pitchFamily="82" charset="0"/>
              </a:rPr>
              <a:t>REPRODUCTION  IN  PLANTS</a:t>
            </a:r>
          </a:p>
        </p:txBody>
      </p:sp>
      <p:cxnSp>
        <p:nvCxnSpPr>
          <p:cNvPr id="28" name="Straight Connector 27"/>
          <p:cNvCxnSpPr/>
          <p:nvPr/>
        </p:nvCxnSpPr>
        <p:spPr>
          <a:xfrm flipH="1">
            <a:off x="5766527" y="2137892"/>
            <a:ext cx="3" cy="19060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H="1">
            <a:off x="2601537" y="2137892"/>
            <a:ext cx="3100599" cy="17644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5827691" y="2137892"/>
            <a:ext cx="3438656" cy="19060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Oval 55"/>
          <p:cNvSpPr/>
          <p:nvPr/>
        </p:nvSpPr>
        <p:spPr>
          <a:xfrm>
            <a:off x="631064" y="3902301"/>
            <a:ext cx="3116688" cy="14553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latin typeface="Gabriola" panose="04040605051002020D02" pitchFamily="82" charset="0"/>
              </a:rPr>
              <a:t>SEXUAL REPRODUCTION</a:t>
            </a:r>
          </a:p>
        </p:txBody>
      </p:sp>
      <p:sp>
        <p:nvSpPr>
          <p:cNvPr id="57" name="Oval 56"/>
          <p:cNvSpPr/>
          <p:nvPr/>
        </p:nvSpPr>
        <p:spPr>
          <a:xfrm>
            <a:off x="4198513" y="3928060"/>
            <a:ext cx="3250303" cy="15712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latin typeface="Gabriola" panose="04040605051002020D02" pitchFamily="82" charset="0"/>
              </a:rPr>
              <a:t>ASEXUAL REPRODUCTION</a:t>
            </a:r>
          </a:p>
        </p:txBody>
      </p:sp>
      <p:sp>
        <p:nvSpPr>
          <p:cNvPr id="58" name="Oval 57"/>
          <p:cNvSpPr/>
          <p:nvPr/>
        </p:nvSpPr>
        <p:spPr>
          <a:xfrm>
            <a:off x="7758711" y="4043969"/>
            <a:ext cx="3136816" cy="158410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latin typeface="Gabriola" panose="04040605051002020D02" pitchFamily="82" charset="0"/>
              </a:rPr>
              <a:t>VEGETATIVE</a:t>
            </a:r>
          </a:p>
          <a:p>
            <a:pPr algn="ctr"/>
            <a:r>
              <a:rPr lang="en-US" sz="2800" dirty="0">
                <a:latin typeface="Gabriola" panose="04040605051002020D02" pitchFamily="82" charset="0"/>
              </a:rPr>
              <a:t>PROPOGATION</a:t>
            </a:r>
          </a:p>
        </p:txBody>
      </p:sp>
    </p:spTree>
    <p:extLst>
      <p:ext uri="{BB962C8B-B14F-4D97-AF65-F5344CB8AC3E}">
        <p14:creationId xmlns:p14="http://schemas.microsoft.com/office/powerpoint/2010/main" val="1585734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641">
        <p14:prism/>
      </p:transition>
    </mc:Choice>
    <mc:Fallback xmlns="">
      <p:transition spd="slow" advTm="264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7200" b="1" dirty="0">
                <a:latin typeface="Gabriola" panose="04040605051002020D02" pitchFamily="82" charset="0"/>
              </a:rPr>
              <a:t>Asexual reproduction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6800" y="2497540"/>
            <a:ext cx="9360091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200" b="1" dirty="0">
                <a:solidFill>
                  <a:schemeClr val="tx2"/>
                </a:solidFill>
                <a:latin typeface="Gabriola" panose="04040605051002020D02" pitchFamily="82" charset="0"/>
              </a:rPr>
              <a:t>The formation of new plants from the cells of a single parent is called asexual reproduction</a:t>
            </a:r>
          </a:p>
        </p:txBody>
      </p:sp>
    </p:spTree>
    <p:extLst>
      <p:ext uri="{BB962C8B-B14F-4D97-AF65-F5344CB8AC3E}">
        <p14:creationId xmlns:p14="http://schemas.microsoft.com/office/powerpoint/2010/main" val="1570508256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371851" y="628653"/>
            <a:ext cx="5334000" cy="6667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Gabriola" panose="04040605051002020D02" pitchFamily="82" charset="0"/>
              </a:rPr>
              <a:t>ASEXUAL REPRODUCTION</a:t>
            </a:r>
          </a:p>
        </p:txBody>
      </p:sp>
      <p:cxnSp>
        <p:nvCxnSpPr>
          <p:cNvPr id="7" name="Straight Connector 6"/>
          <p:cNvCxnSpPr/>
          <p:nvPr/>
        </p:nvCxnSpPr>
        <p:spPr>
          <a:xfrm flipH="1">
            <a:off x="3181349" y="1581151"/>
            <a:ext cx="2533651" cy="2895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715005" y="1600203"/>
            <a:ext cx="28575" cy="28765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5743575" y="1600203"/>
            <a:ext cx="2533651" cy="28765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/>
        </p:nvSpPr>
        <p:spPr>
          <a:xfrm>
            <a:off x="521497" y="4176714"/>
            <a:ext cx="3529015" cy="14859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400" dirty="0">
                <a:latin typeface="Gabriola" panose="04040605051002020D02" pitchFamily="82" charset="0"/>
              </a:rPr>
              <a:t>BUDDING</a:t>
            </a:r>
          </a:p>
        </p:txBody>
      </p:sp>
      <p:sp>
        <p:nvSpPr>
          <p:cNvPr id="21" name="Oval 20"/>
          <p:cNvSpPr/>
          <p:nvPr/>
        </p:nvSpPr>
        <p:spPr>
          <a:xfrm>
            <a:off x="4168380" y="4305303"/>
            <a:ext cx="3348037" cy="14906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400" dirty="0">
                <a:latin typeface="Gabriola" panose="04040605051002020D02" pitchFamily="82" charset="0"/>
              </a:rPr>
              <a:t>FRAGMENTAT-ION</a:t>
            </a:r>
          </a:p>
        </p:txBody>
      </p:sp>
      <p:sp>
        <p:nvSpPr>
          <p:cNvPr id="22" name="Oval 21"/>
          <p:cNvSpPr/>
          <p:nvPr/>
        </p:nvSpPr>
        <p:spPr>
          <a:xfrm>
            <a:off x="7634293" y="4176712"/>
            <a:ext cx="3414711" cy="149066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400" dirty="0">
                <a:latin typeface="Gabriola" panose="04040605051002020D02" pitchFamily="82" charset="0"/>
              </a:rPr>
              <a:t>SPORE FORMATION</a:t>
            </a:r>
          </a:p>
        </p:txBody>
      </p:sp>
    </p:spTree>
    <p:extLst>
      <p:ext uri="{BB962C8B-B14F-4D97-AF65-F5344CB8AC3E}">
        <p14:creationId xmlns:p14="http://schemas.microsoft.com/office/powerpoint/2010/main" val="281170076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09549"/>
            <a:ext cx="10058400" cy="1188720"/>
          </a:xfrm>
        </p:spPr>
        <p:txBody>
          <a:bodyPr>
            <a:normAutofit/>
          </a:bodyPr>
          <a:lstStyle/>
          <a:p>
            <a:r>
              <a:rPr lang="en-US" sz="7200" b="1" dirty="0">
                <a:latin typeface="Gabriola" panose="04040605051002020D02" pitchFamily="82" charset="0"/>
              </a:rPr>
              <a:t>Budding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66800" y="1252580"/>
            <a:ext cx="10943976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200" b="1" dirty="0">
              <a:solidFill>
                <a:schemeClr val="tx2"/>
              </a:solidFill>
              <a:latin typeface="Gabriola" panose="04040605051002020D02" pitchFamily="82" charset="0"/>
            </a:endParaRPr>
          </a:p>
          <a:p>
            <a:r>
              <a:rPr lang="en-US" sz="4400" b="1" dirty="0">
                <a:solidFill>
                  <a:schemeClr val="tx2"/>
                </a:solidFill>
                <a:latin typeface="Gabriola" panose="04040605051002020D02" pitchFamily="82" charset="0"/>
              </a:rPr>
              <a:t>In this process ,a small bulb-like outgrowth called bud is formed formed from the cell.This bud keeps on increasing in size and forms an independent organism which separates from the parent</a:t>
            </a:r>
            <a:r>
              <a:rPr lang="en-US" sz="4400" dirty="0">
                <a:latin typeface="Gabriola" panose="04040605051002020D02" pitchFamily="82" charset="0"/>
              </a:rPr>
              <a:t>. </a:t>
            </a:r>
          </a:p>
          <a:p>
            <a:endParaRPr lang="en-US" sz="4400" dirty="0"/>
          </a:p>
          <a:p>
            <a:r>
              <a:rPr lang="en-US" sz="4400" b="1" dirty="0">
                <a:solidFill>
                  <a:schemeClr val="tx2"/>
                </a:solidFill>
                <a:latin typeface="Gabriola" panose="04040605051002020D02" pitchFamily="82" charset="0"/>
              </a:rPr>
              <a:t>Eg: yeast</a:t>
            </a:r>
          </a:p>
          <a:p>
            <a:endParaRPr lang="en-US" dirty="0"/>
          </a:p>
          <a:p>
            <a:r>
              <a:rPr lang="en-US" dirty="0"/>
              <a:t>                                          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6850" y="4494959"/>
            <a:ext cx="6581103" cy="1352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3295777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4836" y="0"/>
            <a:ext cx="10058400" cy="1188720"/>
          </a:xfrm>
        </p:spPr>
        <p:txBody>
          <a:bodyPr>
            <a:normAutofit/>
          </a:bodyPr>
          <a:lstStyle/>
          <a:p>
            <a:r>
              <a:rPr lang="en-US" sz="7200" b="1" dirty="0">
                <a:latin typeface="Gabriola" panose="04040605051002020D02" pitchFamily="82" charset="0"/>
              </a:rPr>
              <a:t>Fragmentation</a:t>
            </a:r>
          </a:p>
        </p:txBody>
      </p:sp>
      <p:pic>
        <p:nvPicPr>
          <p:cNvPr id="2050" name="Picture 2" descr="http://upload.wikimedia.org/wikipedia/commons/0/03/3x2_millimeters_of_Spirogyr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194" y="4282035"/>
            <a:ext cx="3437541" cy="21236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2052" name="Picture 4" descr="http://www.solpugid.com/cabiota/F-gardnerisca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8678" y="4212365"/>
            <a:ext cx="3020036" cy="22629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5" name="TextBox 4"/>
          <p:cNvSpPr txBox="1"/>
          <p:nvPr/>
        </p:nvSpPr>
        <p:spPr>
          <a:xfrm>
            <a:off x="824836" y="1323895"/>
            <a:ext cx="10058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tx2"/>
                </a:solidFill>
                <a:latin typeface="Gabriola" panose="04040605051002020D02" pitchFamily="82" charset="0"/>
              </a:rPr>
              <a:t>In this process, the adult organism just breaks up into two or more pieces called fragments. Each of these fragments grows up to become a new plant .It is common in spirogyra &amp; fucus.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24835" y="3557037"/>
            <a:ext cx="3738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Gabriola" panose="04040605051002020D02" pitchFamily="82" charset="0"/>
              </a:rPr>
              <a:t>SPIROGYRA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498680" y="3579304"/>
            <a:ext cx="27061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Gabriola" panose="04040605051002020D02" pitchFamily="82" charset="0"/>
              </a:rPr>
              <a:t>FUCUS</a:t>
            </a:r>
          </a:p>
        </p:txBody>
      </p:sp>
    </p:spTree>
    <p:extLst>
      <p:ext uri="{BB962C8B-B14F-4D97-AF65-F5344CB8AC3E}">
        <p14:creationId xmlns:p14="http://schemas.microsoft.com/office/powerpoint/2010/main" val="2840829973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ages.tutorvista.com/content/reproduction/spirogyra-fragmentation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5813" y="1805969"/>
            <a:ext cx="6310003" cy="4639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336716" y="128789"/>
            <a:ext cx="84889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solidFill>
                  <a:schemeClr val="accent5">
                    <a:lumMod val="50000"/>
                  </a:schemeClr>
                </a:solidFill>
                <a:latin typeface="Gabriola" panose="04040605051002020D02" pitchFamily="82" charset="0"/>
              </a:rPr>
              <a:t>Fragmentation in spirogyra</a:t>
            </a:r>
          </a:p>
        </p:txBody>
      </p:sp>
    </p:spTree>
    <p:extLst>
      <p:ext uri="{BB962C8B-B14F-4D97-AF65-F5344CB8AC3E}">
        <p14:creationId xmlns:p14="http://schemas.microsoft.com/office/powerpoint/2010/main" val="389178323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fallOver" invX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190" y="380079"/>
            <a:ext cx="7633420" cy="1828800"/>
          </a:xfrm>
        </p:spPr>
        <p:txBody>
          <a:bodyPr>
            <a:noAutofit/>
          </a:bodyPr>
          <a:lstStyle/>
          <a:p>
            <a:r>
              <a:rPr lang="en-US" sz="7200" b="1" dirty="0">
                <a:latin typeface="Gabriola" panose="04040605051002020D02" pitchFamily="82" charset="0"/>
              </a:rPr>
              <a:t>Spore  Formation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9188" y="2822905"/>
            <a:ext cx="10194067" cy="1188720"/>
          </a:xfrm>
        </p:spPr>
        <p:txBody>
          <a:bodyPr>
            <a:noAutofit/>
          </a:bodyPr>
          <a:lstStyle/>
          <a:p>
            <a:r>
              <a:rPr lang="en-US" sz="4000" b="1" dirty="0">
                <a:solidFill>
                  <a:schemeClr val="tx2">
                    <a:lumMod val="95000"/>
                    <a:lumOff val="5000"/>
                  </a:schemeClr>
                </a:solidFill>
                <a:latin typeface="Gabriola" panose="04040605051002020D02" pitchFamily="82" charset="0"/>
              </a:rPr>
              <a:t>Some plants like ferns and mosses multiply asexually through spores . Spores are microscopic single celled or several celled reproductive bodies that are protected by a thick wall . During favourable conditions these spores burst out of the thick wall, start multiplying, and grow into new plants. </a:t>
            </a:r>
          </a:p>
        </p:txBody>
      </p:sp>
    </p:spTree>
    <p:extLst>
      <p:ext uri="{BB962C8B-B14F-4D97-AF65-F5344CB8AC3E}">
        <p14:creationId xmlns:p14="http://schemas.microsoft.com/office/powerpoint/2010/main" val="4080749185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Single" invX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herry Blossom 16x9">
  <a:themeElements>
    <a:clrScheme name="CherryBlossom">
      <a:dk1>
        <a:srgbClr val="595959"/>
      </a:dk1>
      <a:lt1>
        <a:sysClr val="window" lastClr="FFFFFF"/>
      </a:lt1>
      <a:dk2>
        <a:srgbClr val="000000"/>
      </a:dk2>
      <a:lt2>
        <a:srgbClr val="F6F7E4"/>
      </a:lt2>
      <a:accent1>
        <a:srgbClr val="C44475"/>
      </a:accent1>
      <a:accent2>
        <a:srgbClr val="FA906A"/>
      </a:accent2>
      <a:accent3>
        <a:srgbClr val="FCB268"/>
      </a:accent3>
      <a:accent4>
        <a:srgbClr val="DB6B70"/>
      </a:accent4>
      <a:accent5>
        <a:srgbClr val="D680A5"/>
      </a:accent5>
      <a:accent6>
        <a:srgbClr val="BA7362"/>
      </a:accent6>
      <a:hlink>
        <a:srgbClr val="DB6B70"/>
      </a:hlink>
      <a:folHlink>
        <a:srgbClr val="969696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15_4109default" id="{E728D685-11FC-4812-BA85-57AC6F9C9F40}" vid="{BC4E008B-95FF-4815-904E-143A8EDFC1D4}"/>
    </a:ext>
  </a:extLst>
</a:theme>
</file>

<file path=ppt/theme/theme2.xml><?xml version="1.0" encoding="utf-8"?>
<a:theme xmlns:a="http://schemas.openxmlformats.org/drawingml/2006/main" name="Office Theme">
  <a:themeElements>
    <a:clrScheme name="CherryBlossom">
      <a:dk1>
        <a:srgbClr val="595959"/>
      </a:dk1>
      <a:lt1>
        <a:sysClr val="window" lastClr="FFFFFF"/>
      </a:lt1>
      <a:dk2>
        <a:srgbClr val="000000"/>
      </a:dk2>
      <a:lt2>
        <a:srgbClr val="F6F7E4"/>
      </a:lt2>
      <a:accent1>
        <a:srgbClr val="C44475"/>
      </a:accent1>
      <a:accent2>
        <a:srgbClr val="FA906A"/>
      </a:accent2>
      <a:accent3>
        <a:srgbClr val="FCB268"/>
      </a:accent3>
      <a:accent4>
        <a:srgbClr val="DB6B70"/>
      </a:accent4>
      <a:accent5>
        <a:srgbClr val="D680A5"/>
      </a:accent5>
      <a:accent6>
        <a:srgbClr val="BA7362"/>
      </a:accent6>
      <a:hlink>
        <a:srgbClr val="DB6B70"/>
      </a:hlink>
      <a:folHlink>
        <a:srgbClr val="969696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CherryBlossom">
      <a:dk1>
        <a:srgbClr val="595959"/>
      </a:dk1>
      <a:lt1>
        <a:sysClr val="window" lastClr="FFFFFF"/>
      </a:lt1>
      <a:dk2>
        <a:srgbClr val="000000"/>
      </a:dk2>
      <a:lt2>
        <a:srgbClr val="F6F7E4"/>
      </a:lt2>
      <a:accent1>
        <a:srgbClr val="C44475"/>
      </a:accent1>
      <a:accent2>
        <a:srgbClr val="FA906A"/>
      </a:accent2>
      <a:accent3>
        <a:srgbClr val="FCB268"/>
      </a:accent3>
      <a:accent4>
        <a:srgbClr val="DB6B70"/>
      </a:accent4>
      <a:accent5>
        <a:srgbClr val="D680A5"/>
      </a:accent5>
      <a:accent6>
        <a:srgbClr val="BA7362"/>
      </a:accent6>
      <a:hlink>
        <a:srgbClr val="DB6B70"/>
      </a:hlink>
      <a:folHlink>
        <a:srgbClr val="969696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7CB48F5-D6B9-4A73-B7C9-0F05E58E1A9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Cherry blossom nature presentation (widescreen)</Template>
  <TotalTime>0</TotalTime>
  <Words>549</Words>
  <Application>Microsoft Office PowerPoint</Application>
  <PresentationFormat>Довільний</PresentationFormat>
  <Paragraphs>90</Paragraphs>
  <Slides>10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10</vt:i4>
      </vt:variant>
    </vt:vector>
  </HeadingPairs>
  <TitlesOfParts>
    <vt:vector size="11" baseType="lpstr">
      <vt:lpstr>Cherry Blossom 16x9</vt:lpstr>
      <vt:lpstr>REPRODUCTION</vt:lpstr>
      <vt:lpstr>Reproduction</vt:lpstr>
      <vt:lpstr>Презентація PowerPoint</vt:lpstr>
      <vt:lpstr>Asexual reproduction</vt:lpstr>
      <vt:lpstr>Презентація PowerPoint</vt:lpstr>
      <vt:lpstr>Budding</vt:lpstr>
      <vt:lpstr>Fragmentation</vt:lpstr>
      <vt:lpstr>Презентація PowerPoint</vt:lpstr>
      <vt:lpstr>Spore  Formation</vt:lpstr>
      <vt:lpstr>Презентація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2014-02-20T17:43:34Z</dcterms:created>
  <dcterms:modified xsi:type="dcterms:W3CDTF">2015-09-04T11:07:36Z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TC030310029991</vt:lpwstr>
  </property>
</Properties>
</file>