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65" r:id="rId4"/>
    <p:sldId id="266" r:id="rId5"/>
    <p:sldId id="267" r:id="rId6"/>
    <p:sldId id="263" r:id="rId7"/>
    <p:sldId id="261" r:id="rId8"/>
    <p:sldId id="262" r:id="rId9"/>
    <p:sldId id="257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C3FA"/>
    <a:srgbClr val="86CBFA"/>
    <a:srgbClr val="89B6F7"/>
    <a:srgbClr val="87BDF9"/>
    <a:srgbClr val="88D3F8"/>
    <a:srgbClr val="87EE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1740B-137A-4D8C-A3B7-0AE106F03F67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2E1B00-76EB-423F-B8B7-B6480BC9BB2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7593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Populations </a:t>
            </a:r>
            <a:br>
              <a:rPr lang="en-US" smtClean="0"/>
            </a:br>
            <a:r>
              <a:rPr lang="en-US" smtClean="0"/>
              <a:t>and </a:t>
            </a:r>
            <a:br>
              <a:rPr lang="en-US" smtClean="0"/>
            </a:br>
            <a:r>
              <a:rPr lang="en-US" smtClean="0"/>
              <a:t>Growth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Populations </a:t>
            </a:r>
            <a:br>
              <a:rPr lang="en-US" smtClean="0"/>
            </a:br>
            <a:r>
              <a:rPr lang="en-US" smtClean="0"/>
              <a:t>and </a:t>
            </a:r>
            <a:br>
              <a:rPr lang="en-US" smtClean="0"/>
            </a:br>
            <a:r>
              <a:rPr lang="en-US" smtClean="0"/>
              <a:t>Growth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08813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U.S. Population Density - 2000</a:t>
            </a:r>
          </a:p>
          <a:p>
            <a:r>
              <a:rPr lang="en-US" smtClean="0"/>
              <a:t>People per square mile</a:t>
            </a:r>
          </a:p>
          <a:p>
            <a:r>
              <a:rPr lang="en-US" smtClean="0"/>
              <a:t>0-1 (white) 		10-24 (green) 		100-249 (blue) </a:t>
            </a:r>
          </a:p>
          <a:p>
            <a:r>
              <a:rPr lang="en-US" smtClean="0"/>
              <a:t>1-4 (yellow) 		25-49 (teal) 		250-66,995 (dark blue) </a:t>
            </a:r>
          </a:p>
          <a:p>
            <a:r>
              <a:rPr lang="en-US" smtClean="0"/>
              <a:t>5-9 (yellow-green) 		50-99 (dark teal) 		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U.S. Population Density - 2000</a:t>
            </a:r>
          </a:p>
          <a:p>
            <a:r>
              <a:rPr lang="en-US" smtClean="0"/>
              <a:t>People per square mile</a:t>
            </a:r>
          </a:p>
          <a:p>
            <a:r>
              <a:rPr lang="en-US" smtClean="0"/>
              <a:t>0-1 (white) 		10-24 (green) 		100-249 (blue) </a:t>
            </a:r>
          </a:p>
          <a:p>
            <a:r>
              <a:rPr lang="en-US" smtClean="0"/>
              <a:t>1-4 (yellow) 		25-49 (teal) 		250-66,995 (dark blue) </a:t>
            </a:r>
          </a:p>
          <a:p>
            <a:r>
              <a:rPr lang="en-US" smtClean="0"/>
              <a:t>5-9 (yellow-green) 		50-99 (dark teal) 		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6338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Population Dispersion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Population Dispersion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8789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Survivorship Curves</a:t>
            </a:r>
          </a:p>
          <a:p>
            <a:r>
              <a:rPr lang="en-US" smtClean="0"/>
              <a:t>Type I </a:t>
            </a:r>
          </a:p>
          <a:p>
            <a:r>
              <a:rPr lang="en-US" smtClean="0"/>
              <a:t>Few offspring</a:t>
            </a:r>
          </a:p>
          <a:p>
            <a:r>
              <a:rPr lang="en-US" smtClean="0"/>
              <a:t>Low infant mortality</a:t>
            </a:r>
          </a:p>
          <a:p>
            <a:r>
              <a:rPr lang="en-US" smtClean="0"/>
              <a:t>Parental care of young</a:t>
            </a:r>
          </a:p>
          <a:p>
            <a:r>
              <a:rPr lang="en-US" smtClean="0"/>
              <a:t>Most survive until old age</a:t>
            </a:r>
          </a:p>
          <a:p>
            <a:r>
              <a:rPr lang="en-US" smtClean="0"/>
              <a:t>Large mammals, including humans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Survivorship Curves</a:t>
            </a:r>
          </a:p>
          <a:p>
            <a:r>
              <a:rPr lang="en-US" smtClean="0"/>
              <a:t>Type I </a:t>
            </a:r>
          </a:p>
          <a:p>
            <a:r>
              <a:rPr lang="en-US" smtClean="0"/>
              <a:t>Few offspring</a:t>
            </a:r>
          </a:p>
          <a:p>
            <a:r>
              <a:rPr lang="en-US" smtClean="0"/>
              <a:t>Low infant mortality</a:t>
            </a:r>
          </a:p>
          <a:p>
            <a:r>
              <a:rPr lang="en-US" smtClean="0"/>
              <a:t>Parental care of young</a:t>
            </a:r>
          </a:p>
          <a:p>
            <a:r>
              <a:rPr lang="en-US" smtClean="0"/>
              <a:t>Most survive until old age</a:t>
            </a:r>
          </a:p>
          <a:p>
            <a:r>
              <a:rPr lang="en-US" smtClean="0"/>
              <a:t>Large mammals, including humans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8711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Survivorship Curves</a:t>
            </a:r>
          </a:p>
          <a:p>
            <a:r>
              <a:rPr lang="en-US" smtClean="0"/>
              <a:t>Type II </a:t>
            </a:r>
          </a:p>
          <a:p>
            <a:r>
              <a:rPr lang="en-US" smtClean="0"/>
              <a:t>Equal chance of living or dying throughout the lifetime</a:t>
            </a:r>
          </a:p>
          <a:p>
            <a:r>
              <a:rPr lang="en-US" smtClean="0"/>
              <a:t>Birds, reptiles, small mammals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Survivorship Curves</a:t>
            </a:r>
          </a:p>
          <a:p>
            <a:r>
              <a:rPr lang="en-US" smtClean="0"/>
              <a:t>Type II </a:t>
            </a:r>
          </a:p>
          <a:p>
            <a:r>
              <a:rPr lang="en-US" smtClean="0"/>
              <a:t>Equal chance of living or dying throughout the lifetime</a:t>
            </a:r>
          </a:p>
          <a:p>
            <a:r>
              <a:rPr lang="en-US" smtClean="0"/>
              <a:t>Birds, reptiles, small mammals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812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Survivorship Curves</a:t>
            </a:r>
          </a:p>
          <a:p>
            <a:r>
              <a:rPr lang="en-US" smtClean="0"/>
              <a:t>Type III </a:t>
            </a:r>
          </a:p>
          <a:p>
            <a:r>
              <a:rPr lang="en-US" smtClean="0"/>
              <a:t>High infant mortality rate</a:t>
            </a:r>
          </a:p>
          <a:p>
            <a:r>
              <a:rPr lang="en-US" smtClean="0"/>
              <a:t>Many offspring</a:t>
            </a:r>
          </a:p>
          <a:p>
            <a:r>
              <a:rPr lang="en-US" smtClean="0"/>
              <a:t>No parental care</a:t>
            </a:r>
          </a:p>
          <a:p>
            <a:r>
              <a:rPr lang="en-US" smtClean="0"/>
              <a:t>Invertebrates, fish, amphibians, and plants 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Survivorship Curves</a:t>
            </a:r>
          </a:p>
          <a:p>
            <a:r>
              <a:rPr lang="en-US" smtClean="0"/>
              <a:t>Type III </a:t>
            </a:r>
          </a:p>
          <a:p>
            <a:r>
              <a:rPr lang="en-US" smtClean="0"/>
              <a:t>High infant mortality rate</a:t>
            </a:r>
          </a:p>
          <a:p>
            <a:r>
              <a:rPr lang="en-US" smtClean="0"/>
              <a:t>Many offspring</a:t>
            </a:r>
          </a:p>
          <a:p>
            <a:r>
              <a:rPr lang="en-US" smtClean="0"/>
              <a:t>No parental care</a:t>
            </a:r>
          </a:p>
          <a:p>
            <a:r>
              <a:rPr lang="en-US" smtClean="0"/>
              <a:t>Invertebrates, fish, amphibians, and plants 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7719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Changes in Population Size</a:t>
            </a:r>
          </a:p>
          <a:p>
            <a:r>
              <a:rPr lang="en-US" smtClean="0"/>
              <a:t>Growth factors</a:t>
            </a:r>
          </a:p>
          <a:p>
            <a:r>
              <a:rPr lang="en-US" smtClean="0"/>
              <a:t>Immigration: individuals moving into a population</a:t>
            </a:r>
          </a:p>
          <a:p>
            <a:r>
              <a:rPr lang="en-US" smtClean="0"/>
              <a:t>Births</a:t>
            </a:r>
          </a:p>
          <a:p>
            <a:r>
              <a:rPr lang="en-US" smtClean="0"/>
              <a:t>Shrinking factors</a:t>
            </a:r>
          </a:p>
          <a:p>
            <a:r>
              <a:rPr lang="en-US" smtClean="0"/>
              <a:t>Emigration: individuals moving out of a population</a:t>
            </a:r>
          </a:p>
          <a:p>
            <a:r>
              <a:rPr lang="en-US" smtClean="0"/>
              <a:t>Deaths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Changes in Population Size</a:t>
            </a:r>
          </a:p>
          <a:p>
            <a:r>
              <a:rPr lang="en-US" smtClean="0"/>
              <a:t>Growth factors</a:t>
            </a:r>
          </a:p>
          <a:p>
            <a:r>
              <a:rPr lang="en-US" smtClean="0"/>
              <a:t>Immigration: individuals moving into a population</a:t>
            </a:r>
          </a:p>
          <a:p>
            <a:r>
              <a:rPr lang="en-US" smtClean="0"/>
              <a:t>Births</a:t>
            </a:r>
          </a:p>
          <a:p>
            <a:r>
              <a:rPr lang="en-US" smtClean="0"/>
              <a:t>Shrinking factors</a:t>
            </a:r>
          </a:p>
          <a:p>
            <a:r>
              <a:rPr lang="en-US" smtClean="0"/>
              <a:t>Emigration: individuals moving out of a population</a:t>
            </a:r>
          </a:p>
          <a:p>
            <a:r>
              <a:rPr lang="en-US" smtClean="0"/>
              <a:t>Deaths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4665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Exponential Growth</a:t>
            </a:r>
          </a:p>
          <a:p>
            <a:r>
              <a:rPr lang="en-US" smtClean="0"/>
              <a:t>Early phase of growth</a:t>
            </a:r>
          </a:p>
          <a:p>
            <a:r>
              <a:rPr lang="en-US" smtClean="0"/>
              <a:t>High availability of resources</a:t>
            </a:r>
          </a:p>
          <a:p>
            <a:r>
              <a:rPr lang="en-US" smtClean="0"/>
              <a:t>Little competition</a:t>
            </a:r>
          </a:p>
          <a:p>
            <a:r>
              <a:rPr lang="en-US" smtClean="0"/>
              <a:t>Little predation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Exponential Growth</a:t>
            </a:r>
          </a:p>
          <a:p>
            <a:r>
              <a:rPr lang="en-US" smtClean="0"/>
              <a:t>Early phase of growth</a:t>
            </a:r>
          </a:p>
          <a:p>
            <a:r>
              <a:rPr lang="en-US" smtClean="0"/>
              <a:t>High availability of resources</a:t>
            </a:r>
          </a:p>
          <a:p>
            <a:r>
              <a:rPr lang="en-US" smtClean="0"/>
              <a:t>Little competition</a:t>
            </a:r>
          </a:p>
          <a:p>
            <a:r>
              <a:rPr lang="en-US" smtClean="0"/>
              <a:t>Little predation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9796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Logistic Growth</a:t>
            </a:r>
          </a:p>
          <a:p>
            <a:r>
              <a:rPr lang="en-US" smtClean="0"/>
              <a:t>Limits on growth appear</a:t>
            </a:r>
          </a:p>
          <a:p>
            <a:r>
              <a:rPr lang="en-US" smtClean="0"/>
              <a:t>Competition for resources</a:t>
            </a:r>
          </a:p>
          <a:p>
            <a:r>
              <a:rPr lang="en-US" smtClean="0"/>
              <a:t>Predation </a:t>
            </a:r>
          </a:p>
          <a:p>
            <a:r>
              <a:rPr lang="en-US" smtClean="0"/>
              <a:t>Parasitism</a:t>
            </a:r>
          </a:p>
          <a:p>
            <a:r>
              <a:rPr lang="en-US" smtClean="0"/>
              <a:t>Illness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Logistic Growth</a:t>
            </a:r>
          </a:p>
          <a:p>
            <a:r>
              <a:rPr lang="en-US" smtClean="0"/>
              <a:t>Limits on growth appear</a:t>
            </a:r>
          </a:p>
          <a:p>
            <a:r>
              <a:rPr lang="en-US" smtClean="0"/>
              <a:t>Competition for resources</a:t>
            </a:r>
          </a:p>
          <a:p>
            <a:r>
              <a:rPr lang="en-US" smtClean="0"/>
              <a:t>Predation </a:t>
            </a:r>
          </a:p>
          <a:p>
            <a:r>
              <a:rPr lang="en-US" smtClean="0"/>
              <a:t>Parasitism</a:t>
            </a:r>
          </a:p>
          <a:p>
            <a:r>
              <a:rPr lang="en-US" smtClean="0"/>
              <a:t>Illness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8572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Human Population Growth</a:t>
            </a:r>
          </a:p>
          <a:p>
            <a:r>
              <a:rPr lang="en-US" smtClean="0"/>
              <a:t>Are humans in exponential or logistic growth?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Human Population Growth</a:t>
            </a:r>
          </a:p>
          <a:p>
            <a:r>
              <a:rPr lang="en-US" smtClean="0"/>
              <a:t>Are humans in exponential or logistic growth?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2728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D579-56E2-4904-B94D-5CCFA81A228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3B123-537C-4490-8606-7B169805437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D579-56E2-4904-B94D-5CCFA81A228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3B123-537C-4490-8606-7B169805437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D579-56E2-4904-B94D-5CCFA81A228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3B123-537C-4490-8606-7B169805437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D579-56E2-4904-B94D-5CCFA81A228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3B123-537C-4490-8606-7B169805437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D579-56E2-4904-B94D-5CCFA81A228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3B123-537C-4490-8606-7B169805437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D579-56E2-4904-B94D-5CCFA81A228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3B123-537C-4490-8606-7B169805437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D579-56E2-4904-B94D-5CCFA81A228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3B123-537C-4490-8606-7B169805437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D579-56E2-4904-B94D-5CCFA81A228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3B123-537C-4490-8606-7B169805437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D579-56E2-4904-B94D-5CCFA81A228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3B123-537C-4490-8606-7B169805437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D579-56E2-4904-B94D-5CCFA81A228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3B123-537C-4490-8606-7B169805437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D579-56E2-4904-B94D-5CCFA81A228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3B123-537C-4490-8606-7B169805437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0D579-56E2-4904-B94D-5CCFA81A228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3B123-537C-4490-8606-7B169805437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wagnerblog.com/images/Lemmings_20_28Fortean_20Times_29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29718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Populations </a:t>
            </a:r>
            <a:br>
              <a:rPr lang="en-US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and </a:t>
            </a:r>
            <a:br>
              <a:rPr lang="en-US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Growth</a:t>
            </a:r>
            <a:endParaRPr lang="en-US" sz="6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6C3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upload.wikimedia.org/wikipedia/commons/9/90/USA-2000-population-densit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9683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U.S. Population Density - 2000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5380672"/>
            <a:ext cx="815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People per square mile</a:t>
            </a:r>
          </a:p>
          <a:p>
            <a:r>
              <a:rPr lang="en-US" b="1" dirty="0" smtClean="0"/>
              <a:t>0-1 (white) 		10-24 (green) 		100-249 (blue) </a:t>
            </a:r>
          </a:p>
          <a:p>
            <a:r>
              <a:rPr lang="en-US" b="1" dirty="0" smtClean="0"/>
              <a:t>1-4 (yellow) 		25-49 (teal) 		250-66,995 (dark blue) </a:t>
            </a:r>
          </a:p>
          <a:p>
            <a:r>
              <a:rPr lang="en-US" b="1" dirty="0" smtClean="0"/>
              <a:t>5-9 (yellow-green) 		50-99 (dark teal) 		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Population Dispersion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3" descr="PopDistribu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524000"/>
            <a:ext cx="8580752" cy="3124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Survivorship Curves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800599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Type </a:t>
            </a:r>
            <a:r>
              <a:rPr lang="en-US" dirty="0" smtClean="0">
                <a:latin typeface="+mj-lt"/>
              </a:rPr>
              <a:t>I</a:t>
            </a:r>
            <a:r>
              <a:rPr lang="en-US" dirty="0" smtClean="0">
                <a:latin typeface="Comic Sans MS" pitchFamily="66" charset="0"/>
              </a:rPr>
              <a:t>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Few offspring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Low infant mortality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Parental care of young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Most survive until old age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Large mammals, including humans</a:t>
            </a:r>
            <a:endParaRPr lang="en-US" dirty="0"/>
          </a:p>
        </p:txBody>
      </p:sp>
      <p:pic>
        <p:nvPicPr>
          <p:cNvPr id="19460" name="Picture 4" descr="http://www.science.mcmaster.ca/biology/faculty/kolasa/assets/images/survivor-curves0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600200"/>
            <a:ext cx="4648200" cy="4102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Survivorship Curves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962400" cy="3657599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Type </a:t>
            </a:r>
            <a:r>
              <a:rPr lang="en-US" dirty="0" smtClean="0">
                <a:latin typeface="+mj-lt"/>
              </a:rPr>
              <a:t>II</a:t>
            </a:r>
            <a:r>
              <a:rPr lang="en-US" dirty="0" smtClean="0">
                <a:latin typeface="Comic Sans MS" pitchFamily="66" charset="0"/>
              </a:rPr>
              <a:t>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Equal chance of living or dying throughout the lifetime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Birds, reptiles, small mammals</a:t>
            </a:r>
          </a:p>
          <a:p>
            <a:pPr lvl="1"/>
            <a:endParaRPr lang="en-US" dirty="0"/>
          </a:p>
        </p:txBody>
      </p:sp>
      <p:pic>
        <p:nvPicPr>
          <p:cNvPr id="19460" name="Picture 4" descr="http://www.science.mcmaster.ca/biology/faculty/kolasa/assets/images/survivor-curves0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600200"/>
            <a:ext cx="4724400" cy="4170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Survivorship Curves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962400" cy="4038600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Type </a:t>
            </a:r>
            <a:r>
              <a:rPr lang="en-US" dirty="0" smtClean="0">
                <a:latin typeface="+mj-lt"/>
              </a:rPr>
              <a:t>III</a:t>
            </a:r>
            <a:r>
              <a:rPr lang="en-US" dirty="0" smtClean="0">
                <a:latin typeface="Comic Sans MS" pitchFamily="66" charset="0"/>
              </a:rPr>
              <a:t>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High infant mortality rate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Many offspring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No parental care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Invertebrates, fish, amphibians, and plants </a:t>
            </a:r>
          </a:p>
          <a:p>
            <a:pPr lvl="1"/>
            <a:endParaRPr lang="en-US" dirty="0"/>
          </a:p>
        </p:txBody>
      </p:sp>
      <p:pic>
        <p:nvPicPr>
          <p:cNvPr id="19460" name="Picture 4" descr="http://www.science.mcmaster.ca/biology/faculty/kolasa/assets/images/survivor-curves0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600200"/>
            <a:ext cx="4661854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Changes in Population Size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8862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Growth factors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Immigration: individuals moving into a population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Births</a:t>
            </a:r>
          </a:p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Shrinking factors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Emigration: individuals moving out of a population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Deaths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Exponential Growth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4191000" cy="3429000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Early phase of growth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High availability of resources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Little competition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Little predation</a:t>
            </a:r>
          </a:p>
          <a:p>
            <a:endParaRPr lang="en-US" dirty="0"/>
          </a:p>
        </p:txBody>
      </p:sp>
      <p:pic>
        <p:nvPicPr>
          <p:cNvPr id="16386" name="Picture 2" descr="http://www.geo.arizona.edu/Antevs/nats104/00lect21groexp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00200"/>
            <a:ext cx="3886200" cy="3943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Logistic Growth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810000" cy="3657600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Limits on growth appear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Competition for resources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Predation 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Parasitism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Illness</a:t>
            </a:r>
          </a:p>
          <a:p>
            <a:endParaRPr lang="en-US" dirty="0"/>
          </a:p>
        </p:txBody>
      </p:sp>
      <p:pic>
        <p:nvPicPr>
          <p:cNvPr id="4" name="Picture 2" descr="http://www.geo.arizona.edu/Antevs/nats104/00lect21grolo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371600"/>
            <a:ext cx="4191000" cy="4252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Population curve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914400"/>
            <a:ext cx="8686800" cy="43434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Human Population Growth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5791200"/>
            <a:ext cx="7924800" cy="523220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Are humans in exponential or logistic growth?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426</Words>
  <Application>Microsoft Office PowerPoint</Application>
  <PresentationFormat>Екран (4:3)</PresentationFormat>
  <Paragraphs>132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Office Theme</vt:lpstr>
      <vt:lpstr>Populations  and  Growth</vt:lpstr>
      <vt:lpstr>Population Dispersion</vt:lpstr>
      <vt:lpstr>Survivorship Curves</vt:lpstr>
      <vt:lpstr>Survivorship Curves</vt:lpstr>
      <vt:lpstr>Survivorship Curves</vt:lpstr>
      <vt:lpstr>Changes in Population Size</vt:lpstr>
      <vt:lpstr>Exponential Growth</vt:lpstr>
      <vt:lpstr>Logistic Growth</vt:lpstr>
      <vt:lpstr>Human Population Growth</vt:lpstr>
      <vt:lpstr>U.S. Population Density - 2000</vt:lpstr>
    </vt:vector>
  </TitlesOfParts>
  <Company>El Diamante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RomaK</cp:lastModifiedBy>
  <cp:revision>28</cp:revision>
  <dcterms:created xsi:type="dcterms:W3CDTF">2009-02-05T23:28:57Z</dcterms:created>
  <dcterms:modified xsi:type="dcterms:W3CDTF">2015-09-03T12:13:46Z</dcterms:modified>
</cp:coreProperties>
</file>