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8" r:id="rId2"/>
    <p:sldId id="259" r:id="rId3"/>
    <p:sldId id="260" r:id="rId4"/>
    <p:sldId id="261" r:id="rId5"/>
    <p:sldId id="273" r:id="rId6"/>
    <p:sldId id="272" r:id="rId7"/>
    <p:sldId id="262" r:id="rId8"/>
    <p:sldId id="274" r:id="rId9"/>
    <p:sldId id="269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56" r:id="rId18"/>
    <p:sldId id="271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AD1"/>
    <a:srgbClr val="F9F8BA"/>
    <a:srgbClr val="FBFB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EED12-629F-45DA-A7E0-F56298DFF7C6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7D3E83-9935-4B33-9034-46772837D1E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6002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Population Genetics</a:t>
            </a:r>
          </a:p>
          <a:p>
            <a:r>
              <a:rPr lang="en-US" smtClean="0"/>
              <a:t>The study of allele frequencies within a population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Population Genetics</a:t>
            </a:r>
          </a:p>
          <a:p>
            <a:r>
              <a:rPr lang="en-US" smtClean="0"/>
              <a:t>The study of allele frequencies within a population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67328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Speciation</a:t>
            </a:r>
          </a:p>
          <a:p>
            <a:r>
              <a:rPr lang="en-US" smtClean="0"/>
              <a:t>Speciation is the evolution of new species through time</a:t>
            </a:r>
          </a:p>
          <a:p>
            <a:r>
              <a:rPr lang="en-US" smtClean="0"/>
              <a:t>Speciation occurs most rapidly in a small population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Speciation</a:t>
            </a:r>
          </a:p>
          <a:p>
            <a:r>
              <a:rPr lang="en-US" smtClean="0"/>
              <a:t>Speciation is the evolution of new species through time</a:t>
            </a:r>
          </a:p>
          <a:p>
            <a:r>
              <a:rPr lang="en-US" smtClean="0"/>
              <a:t>Speciation occurs most rapidly in a small population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89521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Mechanisms of Speciation</a:t>
            </a:r>
          </a:p>
          <a:p>
            <a:r>
              <a:rPr lang="en-US" smtClean="0"/>
              <a:t>Artificial Speciation</a:t>
            </a:r>
          </a:p>
          <a:p>
            <a:r>
              <a:rPr lang="en-US" smtClean="0"/>
              <a:t>New species have been developed by man</a:t>
            </a:r>
          </a:p>
          <a:p>
            <a:r>
              <a:rPr lang="en-US" smtClean="0"/>
              <a:t> Intentional mutations</a:t>
            </a:r>
          </a:p>
          <a:p>
            <a:r>
              <a:rPr lang="en-US" smtClean="0"/>
              <a:t> Cross breeding</a:t>
            </a:r>
          </a:p>
          <a:p>
            <a:r>
              <a:rPr lang="en-US" smtClean="0"/>
              <a:t> Genetic engineering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Mechanisms of Speciation</a:t>
            </a:r>
          </a:p>
          <a:p>
            <a:r>
              <a:rPr lang="en-US" smtClean="0"/>
              <a:t>Artificial Speciation</a:t>
            </a:r>
          </a:p>
          <a:p>
            <a:r>
              <a:rPr lang="en-US" smtClean="0"/>
              <a:t>New species have been developed by man</a:t>
            </a:r>
          </a:p>
          <a:p>
            <a:r>
              <a:rPr lang="en-US" smtClean="0"/>
              <a:t> Intentional mutations</a:t>
            </a:r>
          </a:p>
          <a:p>
            <a:r>
              <a:rPr lang="en-US" smtClean="0"/>
              <a:t> Cross breeding</a:t>
            </a:r>
          </a:p>
          <a:p>
            <a:r>
              <a:rPr lang="en-US" smtClean="0"/>
              <a:t> Genetic engineering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48036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Mechanisms of Speciation</a:t>
            </a:r>
          </a:p>
          <a:p>
            <a:r>
              <a:rPr lang="en-US" smtClean="0"/>
              <a:t>Natural Speciation by Isolation of Small Populations</a:t>
            </a:r>
          </a:p>
          <a:p>
            <a:r>
              <a:rPr lang="en-US" smtClean="0"/>
              <a:t>Geographical Isolation</a:t>
            </a:r>
          </a:p>
          <a:p>
            <a:r>
              <a:rPr lang="en-US" smtClean="0"/>
              <a:t>Geographical barriers separate two populations</a:t>
            </a:r>
          </a:p>
          <a:p>
            <a:r>
              <a:rPr lang="en-US" smtClean="0"/>
              <a:t>Mountain ranges</a:t>
            </a:r>
          </a:p>
          <a:p>
            <a:r>
              <a:rPr lang="en-US" smtClean="0"/>
              <a:t>Deep canyons</a:t>
            </a:r>
          </a:p>
          <a:p>
            <a:r>
              <a:rPr lang="en-US" smtClean="0"/>
              <a:t>Bodies of water</a:t>
            </a:r>
          </a:p>
          <a:p>
            <a:r>
              <a:rPr lang="en-US" smtClean="0"/>
              <a:t>Ecological Isolation</a:t>
            </a:r>
          </a:p>
          <a:p>
            <a:r>
              <a:rPr lang="en-US" smtClean="0"/>
              <a:t>Organisms of two populations require different habitats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Mechanisms of Speciation</a:t>
            </a:r>
          </a:p>
          <a:p>
            <a:r>
              <a:rPr lang="en-US" smtClean="0"/>
              <a:t>Natural Speciation by Isolation of Small Populations</a:t>
            </a:r>
          </a:p>
          <a:p>
            <a:r>
              <a:rPr lang="en-US" smtClean="0"/>
              <a:t>Geographical Isolation</a:t>
            </a:r>
          </a:p>
          <a:p>
            <a:r>
              <a:rPr lang="en-US" smtClean="0"/>
              <a:t>Geographical barriers separate two populations</a:t>
            </a:r>
          </a:p>
          <a:p>
            <a:r>
              <a:rPr lang="en-US" smtClean="0"/>
              <a:t>Mountain ranges</a:t>
            </a:r>
          </a:p>
          <a:p>
            <a:r>
              <a:rPr lang="en-US" smtClean="0"/>
              <a:t>Deep canyons</a:t>
            </a:r>
          </a:p>
          <a:p>
            <a:r>
              <a:rPr lang="en-US" smtClean="0"/>
              <a:t>Bodies of water</a:t>
            </a:r>
          </a:p>
          <a:p>
            <a:r>
              <a:rPr lang="en-US" smtClean="0"/>
              <a:t>Ecological Isolation</a:t>
            </a:r>
          </a:p>
          <a:p>
            <a:r>
              <a:rPr lang="en-US" smtClean="0"/>
              <a:t>Organisms of two populations require different habitats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9111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Mechanisms of Speciation</a:t>
            </a:r>
          </a:p>
          <a:p>
            <a:r>
              <a:rPr lang="en-US" smtClean="0"/>
              <a:t>Behavioral Isolation</a:t>
            </a:r>
          </a:p>
          <a:p>
            <a:r>
              <a:rPr lang="en-US" smtClean="0"/>
              <a:t>Changes in habits that identify one population with another</a:t>
            </a:r>
          </a:p>
          <a:p>
            <a:r>
              <a:rPr lang="en-US" smtClean="0"/>
              <a:t>Mating rituals</a:t>
            </a:r>
          </a:p>
          <a:p>
            <a:r>
              <a:rPr lang="en-US" smtClean="0"/>
              <a:t>Methods of communication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Mechanisms of Speciation</a:t>
            </a:r>
          </a:p>
          <a:p>
            <a:r>
              <a:rPr lang="en-US" smtClean="0"/>
              <a:t>Behavioral Isolation</a:t>
            </a:r>
          </a:p>
          <a:p>
            <a:r>
              <a:rPr lang="en-US" smtClean="0"/>
              <a:t>Changes in habits that identify one population with another</a:t>
            </a:r>
          </a:p>
          <a:p>
            <a:r>
              <a:rPr lang="en-US" smtClean="0"/>
              <a:t>Mating rituals</a:t>
            </a:r>
          </a:p>
          <a:p>
            <a:r>
              <a:rPr lang="en-US" smtClean="0"/>
              <a:t>Methods of communication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18300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Mechanisms of Speciation</a:t>
            </a:r>
          </a:p>
          <a:p>
            <a:r>
              <a:rPr lang="en-US" smtClean="0"/>
              <a:t>Seasonal Isolation</a:t>
            </a:r>
          </a:p>
          <a:p>
            <a:r>
              <a:rPr lang="en-US" smtClean="0"/>
              <a:t>Reproductive cycles do not coincide</a:t>
            </a:r>
          </a:p>
          <a:p>
            <a:r>
              <a:rPr lang="en-US" smtClean="0"/>
              <a:t>Plants that flower at different times</a:t>
            </a:r>
          </a:p>
          <a:p>
            <a:r>
              <a:rPr lang="en-US" smtClean="0"/>
              <a:t>Animals that mate or nest build at different times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Mechanisms of Speciation</a:t>
            </a:r>
          </a:p>
          <a:p>
            <a:r>
              <a:rPr lang="en-US" smtClean="0"/>
              <a:t>Seasonal Isolation</a:t>
            </a:r>
          </a:p>
          <a:p>
            <a:r>
              <a:rPr lang="en-US" smtClean="0"/>
              <a:t>Reproductive cycles do not coincide</a:t>
            </a:r>
          </a:p>
          <a:p>
            <a:r>
              <a:rPr lang="en-US" smtClean="0"/>
              <a:t>Plants that flower at different times</a:t>
            </a:r>
          </a:p>
          <a:p>
            <a:r>
              <a:rPr lang="en-US" smtClean="0"/>
              <a:t>Animals that mate or nest build at different times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578493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Mechanisms of Speciation</a:t>
            </a:r>
          </a:p>
          <a:p>
            <a:r>
              <a:rPr lang="en-US" smtClean="0"/>
              <a:t>Mechanical Isolation</a:t>
            </a:r>
          </a:p>
          <a:p>
            <a:r>
              <a:rPr lang="en-US" smtClean="0"/>
              <a:t>Physical characteristics that keep organisms from interbreeding</a:t>
            </a:r>
          </a:p>
          <a:p>
            <a:r>
              <a:rPr lang="en-US" smtClean="0"/>
              <a:t>Difference in size</a:t>
            </a:r>
          </a:p>
          <a:p>
            <a:r>
              <a:rPr lang="en-US" smtClean="0"/>
              <a:t>Difference in reproductive anatomy</a:t>
            </a:r>
          </a:p>
          <a:p>
            <a:r>
              <a:rPr lang="en-US" smtClean="0"/>
              <a:t>Inability of sperm to penetrate the egg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Mechanisms of Speciation</a:t>
            </a:r>
          </a:p>
          <a:p>
            <a:r>
              <a:rPr lang="en-US" smtClean="0"/>
              <a:t>Mechanical Isolation</a:t>
            </a:r>
          </a:p>
          <a:p>
            <a:r>
              <a:rPr lang="en-US" smtClean="0"/>
              <a:t>Physical characteristics that keep organisms from interbreeding</a:t>
            </a:r>
          </a:p>
          <a:p>
            <a:r>
              <a:rPr lang="en-US" smtClean="0"/>
              <a:t>Difference in size</a:t>
            </a:r>
          </a:p>
          <a:p>
            <a:r>
              <a:rPr lang="en-US" smtClean="0"/>
              <a:t>Difference in reproductive anatomy</a:t>
            </a:r>
          </a:p>
          <a:p>
            <a:r>
              <a:rPr lang="en-US" smtClean="0"/>
              <a:t>Inability of sperm to penetrate the egg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13714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Observations From the Fossil Record</a:t>
            </a:r>
          </a:p>
          <a:p>
            <a:r>
              <a:rPr lang="en-US" smtClean="0"/>
              <a:t>Species often remain stable for millions of years with little or no noticeable change</a:t>
            </a:r>
          </a:p>
          <a:p>
            <a:r>
              <a:rPr lang="en-US" smtClean="0"/>
              <a:t>Species may disappear rapidly and new species may appear just as fast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Observations From the Fossil Record</a:t>
            </a:r>
          </a:p>
          <a:p>
            <a:r>
              <a:rPr lang="en-US" smtClean="0"/>
              <a:t>Species often remain stable for millions of years with little or no noticeable change</a:t>
            </a:r>
          </a:p>
          <a:p>
            <a:r>
              <a:rPr lang="en-US" smtClean="0"/>
              <a:t>Species may disappear rapidly and new species may appear just as fast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358418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Population Evolution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Population Evolution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543592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Punctuated Equilibrium</a:t>
            </a:r>
          </a:p>
          <a:p>
            <a:r>
              <a:rPr lang="en-US" smtClean="0"/>
              <a:t>Long periods of</a:t>
            </a:r>
          </a:p>
          <a:p>
            <a:r>
              <a:rPr lang="en-US" smtClean="0"/>
              <a:t>stability followed </a:t>
            </a:r>
          </a:p>
          <a:p>
            <a:r>
              <a:rPr lang="en-US" smtClean="0"/>
              <a:t>by short periods </a:t>
            </a:r>
          </a:p>
          <a:p>
            <a:r>
              <a:rPr lang="en-US" smtClean="0"/>
              <a:t>of rapid change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Punctuated Equilibrium</a:t>
            </a:r>
          </a:p>
          <a:p>
            <a:r>
              <a:rPr lang="en-US" smtClean="0"/>
              <a:t>Long periods of</a:t>
            </a:r>
          </a:p>
          <a:p>
            <a:r>
              <a:rPr lang="en-US" smtClean="0"/>
              <a:t>stability followed </a:t>
            </a:r>
          </a:p>
          <a:p>
            <a:r>
              <a:rPr lang="en-US" smtClean="0"/>
              <a:t>by short periods </a:t>
            </a:r>
          </a:p>
          <a:p>
            <a:r>
              <a:rPr lang="en-US" smtClean="0"/>
              <a:t>of rapid change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4208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Gene Pool</a:t>
            </a:r>
          </a:p>
          <a:p>
            <a:r>
              <a:rPr lang="en-US" smtClean="0"/>
              <a:t> All of the genes of a population of organisms</a:t>
            </a:r>
          </a:p>
          <a:p>
            <a:r>
              <a:rPr lang="en-US" smtClean="0"/>
              <a:t>Organisms that are the most successful at reproducing contribute most to the gene pool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Gene Pool</a:t>
            </a:r>
          </a:p>
          <a:p>
            <a:r>
              <a:rPr lang="en-US" smtClean="0"/>
              <a:t> All of the genes of a population of organisms</a:t>
            </a:r>
          </a:p>
          <a:p>
            <a:r>
              <a:rPr lang="en-US" smtClean="0"/>
              <a:t>Organisms that are the most successful at reproducing contribute most to the gene pool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25565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Evolution</a:t>
            </a:r>
          </a:p>
          <a:p>
            <a:r>
              <a:rPr lang="en-US" smtClean="0"/>
              <a:t>Any change in the frequency of any allele within a gene pool</a:t>
            </a:r>
          </a:p>
          <a:p>
            <a:r>
              <a:rPr lang="en-US" smtClean="0"/>
              <a:t>Populations undergo evolution</a:t>
            </a:r>
          </a:p>
          <a:p>
            <a:r>
              <a:rPr lang="en-US" smtClean="0"/>
              <a:t>Individuals do not undergo evolution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Evolution</a:t>
            </a:r>
          </a:p>
          <a:p>
            <a:r>
              <a:rPr lang="en-US" smtClean="0"/>
              <a:t>Any change in the frequency of any allele within a gene pool</a:t>
            </a:r>
          </a:p>
          <a:p>
            <a:r>
              <a:rPr lang="en-US" smtClean="0"/>
              <a:t>Populations undergo evolution</a:t>
            </a:r>
          </a:p>
          <a:p>
            <a:r>
              <a:rPr lang="en-US" smtClean="0"/>
              <a:t>Individuals do not undergo evolution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81720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Factors Affecting the Allele Frequency</a:t>
            </a:r>
          </a:p>
          <a:p>
            <a:r>
              <a:rPr lang="en-US" smtClean="0"/>
              <a:t>Mutation</a:t>
            </a:r>
          </a:p>
          <a:p>
            <a:r>
              <a:rPr lang="en-US" smtClean="0"/>
              <a:t>Especially important for organisms with short generation times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Factors Affecting the Allele Frequency</a:t>
            </a:r>
          </a:p>
          <a:p>
            <a:r>
              <a:rPr lang="en-US" smtClean="0"/>
              <a:t>Mutation</a:t>
            </a:r>
          </a:p>
          <a:p>
            <a:r>
              <a:rPr lang="en-US" smtClean="0"/>
              <a:t>Especially important for organisms with short generation times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77786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Factors Affecting the Allele Frequency</a:t>
            </a:r>
          </a:p>
          <a:p>
            <a:r>
              <a:rPr lang="en-US" smtClean="0"/>
              <a:t>Migration</a:t>
            </a:r>
          </a:p>
          <a:p>
            <a:r>
              <a:rPr lang="en-US" smtClean="0"/>
              <a:t>Movement of organisms into or out of the population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Factors Affecting the Allele Frequency</a:t>
            </a:r>
          </a:p>
          <a:p>
            <a:r>
              <a:rPr lang="en-US" smtClean="0"/>
              <a:t>Migration</a:t>
            </a:r>
          </a:p>
          <a:p>
            <a:r>
              <a:rPr lang="en-US" smtClean="0"/>
              <a:t>Movement of organisms into or out of the population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25407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Factors Affecting the Allele Frequency</a:t>
            </a:r>
          </a:p>
          <a:p>
            <a:r>
              <a:rPr lang="en-US" smtClean="0"/>
              <a:t>Genetic Drift</a:t>
            </a:r>
          </a:p>
          <a:p>
            <a:r>
              <a:rPr lang="en-US" smtClean="0"/>
              <a:t>Random change in allele frequencies</a:t>
            </a:r>
          </a:p>
          <a:p>
            <a:r>
              <a:rPr lang="en-US" smtClean="0"/>
              <a:t>Occurs mostly in small, isolated populations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Factors Affecting the Allele Frequency</a:t>
            </a:r>
          </a:p>
          <a:p>
            <a:r>
              <a:rPr lang="en-US" smtClean="0"/>
              <a:t>Genetic Drift</a:t>
            </a:r>
          </a:p>
          <a:p>
            <a:r>
              <a:rPr lang="en-US" smtClean="0"/>
              <a:t>Random change in allele frequencies</a:t>
            </a:r>
          </a:p>
          <a:p>
            <a:r>
              <a:rPr lang="en-US" smtClean="0"/>
              <a:t>Occurs mostly in small, isolated populations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28456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Factors Affecting the Allele Frequency</a:t>
            </a:r>
          </a:p>
          <a:p>
            <a:r>
              <a:rPr lang="en-US" smtClean="0"/>
              <a:t>Selection</a:t>
            </a:r>
          </a:p>
          <a:p>
            <a:r>
              <a:rPr lang="en-US" smtClean="0"/>
              <a:t>Environmental pressures</a:t>
            </a:r>
          </a:p>
          <a:p>
            <a:r>
              <a:rPr lang="en-US" smtClean="0"/>
              <a:t>Competition</a:t>
            </a:r>
          </a:p>
          <a:p>
            <a:r>
              <a:rPr lang="en-US" smtClean="0"/>
              <a:t>Climate change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Factors Affecting the Allele Frequency</a:t>
            </a:r>
          </a:p>
          <a:p>
            <a:r>
              <a:rPr lang="en-US" smtClean="0"/>
              <a:t>Selection</a:t>
            </a:r>
          </a:p>
          <a:p>
            <a:r>
              <a:rPr lang="en-US" smtClean="0"/>
              <a:t>Environmental pressures</a:t>
            </a:r>
          </a:p>
          <a:p>
            <a:r>
              <a:rPr lang="en-US" smtClean="0"/>
              <a:t>Competition</a:t>
            </a:r>
          </a:p>
          <a:p>
            <a:r>
              <a:rPr lang="en-US" smtClean="0"/>
              <a:t>Climate change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06594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Factors Affecting the Allele Frequency</a:t>
            </a:r>
          </a:p>
          <a:p>
            <a:r>
              <a:rPr lang="en-US" smtClean="0"/>
              <a:t>Nonrandom mating</a:t>
            </a:r>
          </a:p>
          <a:p>
            <a:r>
              <a:rPr lang="en-US" smtClean="0"/>
              <a:t>Preferences in selection of a mating partner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Factors Affecting the Allele Frequency</a:t>
            </a:r>
          </a:p>
          <a:p>
            <a:r>
              <a:rPr lang="en-US" smtClean="0"/>
              <a:t>Nonrandom mating</a:t>
            </a:r>
          </a:p>
          <a:p>
            <a:r>
              <a:rPr lang="en-US" smtClean="0"/>
              <a:t>Preferences in selection of a mating partner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804987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SPECIES</a:t>
            </a:r>
          </a:p>
          <a:p>
            <a:r>
              <a:rPr lang="en-US" smtClean="0"/>
              <a:t>Species: A group of organisms so similar to one another that they can interbreed and produce fertile offspring</a:t>
            </a:r>
          </a:p>
          <a:p>
            <a:r>
              <a:rPr lang="en-US" smtClean="0"/>
              <a:t>Kingdom</a:t>
            </a:r>
          </a:p>
          <a:p>
            <a:r>
              <a:rPr lang="en-US" smtClean="0"/>
              <a:t>Phylum</a:t>
            </a:r>
          </a:p>
          <a:p>
            <a:r>
              <a:rPr lang="en-US" smtClean="0"/>
              <a:t>Class</a:t>
            </a:r>
          </a:p>
          <a:p>
            <a:r>
              <a:rPr lang="en-US" smtClean="0"/>
              <a:t>Order</a:t>
            </a:r>
          </a:p>
          <a:p>
            <a:r>
              <a:rPr lang="en-US" smtClean="0"/>
              <a:t>Family</a:t>
            </a:r>
          </a:p>
          <a:p>
            <a:r>
              <a:rPr lang="en-US" smtClean="0"/>
              <a:t>Genus</a:t>
            </a:r>
          </a:p>
          <a:p>
            <a:r>
              <a:rPr lang="en-US" smtClean="0"/>
              <a:t>Species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SPECIES</a:t>
            </a:r>
          </a:p>
          <a:p>
            <a:r>
              <a:rPr lang="en-US" smtClean="0"/>
              <a:t>Species: A group of organisms so similar to one another that they can interbreed and produce fertile offspring</a:t>
            </a:r>
          </a:p>
          <a:p>
            <a:r>
              <a:rPr lang="en-US" smtClean="0"/>
              <a:t>Kingdom</a:t>
            </a:r>
          </a:p>
          <a:p>
            <a:r>
              <a:rPr lang="en-US" smtClean="0"/>
              <a:t>Phylum</a:t>
            </a:r>
          </a:p>
          <a:p>
            <a:r>
              <a:rPr lang="en-US" smtClean="0"/>
              <a:t>Class</a:t>
            </a:r>
          </a:p>
          <a:p>
            <a:r>
              <a:rPr lang="en-US" smtClean="0"/>
              <a:t>Order</a:t>
            </a:r>
          </a:p>
          <a:p>
            <a:r>
              <a:rPr lang="en-US" smtClean="0"/>
              <a:t>Family</a:t>
            </a:r>
          </a:p>
          <a:p>
            <a:r>
              <a:rPr lang="en-US" smtClean="0"/>
              <a:t>Genus</a:t>
            </a:r>
          </a:p>
          <a:p>
            <a:r>
              <a:rPr lang="en-US" smtClean="0"/>
              <a:t>Species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4006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75D50-8C7C-4EA7-B5FC-C7BFE2B1CB25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1B13A-31CD-47F9-A202-342A6293CF2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941845-58B1-4E79-BEEC-E4EF811F491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DEADD-78BF-4807-AAB3-72CD84CE09D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8BFA6-42D8-4AF9-B253-E3F7BBF918E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C1E60-C80C-4229-B9F1-4F40D710E6D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DA5BE-36E7-4C31-B19F-607C6E09E51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B9D27-093E-482E-A4E5-E207FFAC736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6FA38-25F2-4942-B6FD-E11FFD1D539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0CA9A-945B-422C-827E-54DC72927DE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5CD96-D765-4712-9714-8A9A434ABDC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BFB18ED-BA9E-4610-B7EA-0FAE402D029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Population Genetics</a:t>
            </a:r>
            <a:endParaRPr 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  <a:defRPr/>
            </a:pPr>
            <a: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study of allele frequencies within a population</a:t>
            </a:r>
          </a:p>
          <a:p>
            <a:pPr>
              <a:buFontTx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Speciation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28194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Speciation</a:t>
            </a:r>
            <a:r>
              <a:rPr lang="en-US" sz="4000" dirty="0" smtClean="0">
                <a:latin typeface="Comic Sans MS" pitchFamily="66" charset="0"/>
              </a:rPr>
              <a:t> is the evolution of new species through time</a:t>
            </a:r>
          </a:p>
          <a:p>
            <a:pPr>
              <a:defRPr/>
            </a:pP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Speciation</a:t>
            </a:r>
            <a:r>
              <a:rPr lang="en-US" sz="4000" dirty="0" smtClean="0">
                <a:latin typeface="Comic Sans MS" pitchFamily="66" charset="0"/>
              </a:rPr>
              <a:t> occurs most rapidly in a small population</a:t>
            </a:r>
          </a:p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14400"/>
          </a:xfrm>
        </p:spPr>
        <p:txBody>
          <a:bodyPr/>
          <a:lstStyle/>
          <a:p>
            <a:pPr>
              <a:defRPr/>
            </a:pP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Mechanisms of Speciation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Artificial Speciation</a:t>
            </a:r>
          </a:p>
          <a:p>
            <a:pPr lvl="1">
              <a:defRPr/>
            </a:pPr>
            <a:r>
              <a:rPr lang="en-US" sz="3600" dirty="0" smtClean="0">
                <a:latin typeface="Comic Sans MS" pitchFamily="66" charset="0"/>
                <a:ea typeface="+mn-ea"/>
                <a:cs typeface="+mn-cs"/>
              </a:rPr>
              <a:t>New species have been developed by man</a:t>
            </a:r>
          </a:p>
          <a:p>
            <a:pPr lvl="2">
              <a:defRPr/>
            </a:pPr>
            <a:r>
              <a:rPr lang="en-US" dirty="0" smtClean="0"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sz="3200" dirty="0" smtClean="0">
                <a:latin typeface="Comic Sans MS" pitchFamily="66" charset="0"/>
                <a:ea typeface="+mn-ea"/>
                <a:cs typeface="+mn-cs"/>
              </a:rPr>
              <a:t>Intentional mutations</a:t>
            </a:r>
          </a:p>
          <a:p>
            <a:pPr lvl="2">
              <a:defRPr/>
            </a:pPr>
            <a:r>
              <a:rPr lang="en-US" sz="3200" dirty="0" smtClean="0">
                <a:latin typeface="Comic Sans MS" pitchFamily="66" charset="0"/>
                <a:ea typeface="+mn-ea"/>
                <a:cs typeface="+mn-cs"/>
              </a:rPr>
              <a:t> Cross breeding</a:t>
            </a:r>
          </a:p>
          <a:p>
            <a:pPr lvl="2">
              <a:defRPr/>
            </a:pPr>
            <a:r>
              <a:rPr lang="en-US" sz="3200" dirty="0" smtClean="0">
                <a:latin typeface="Comic Sans MS" pitchFamily="66" charset="0"/>
                <a:ea typeface="+mn-ea"/>
                <a:cs typeface="+mn-cs"/>
              </a:rPr>
              <a:t> Genetic engineering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14400"/>
          </a:xfrm>
        </p:spPr>
        <p:txBody>
          <a:bodyPr/>
          <a:lstStyle/>
          <a:p>
            <a:pPr>
              <a:defRPr/>
            </a:pP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Mechanisms of Speciation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019800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Natural Speciation by Isolation of Small Populations</a:t>
            </a:r>
          </a:p>
          <a:p>
            <a:pPr lvl="1">
              <a:defRPr/>
            </a:pPr>
            <a:r>
              <a:rPr lang="en-US" sz="3200" dirty="0" smtClean="0">
                <a:latin typeface="Comic Sans MS" pitchFamily="66" charset="0"/>
                <a:ea typeface="+mn-ea"/>
                <a:cs typeface="+mn-cs"/>
              </a:rPr>
              <a:t>Geographical Isolation</a:t>
            </a:r>
          </a:p>
          <a:p>
            <a:pPr lvl="2">
              <a:defRPr/>
            </a:pPr>
            <a:r>
              <a:rPr lang="en-US" sz="2800" dirty="0" smtClean="0">
                <a:latin typeface="Comic Sans MS" pitchFamily="66" charset="0"/>
                <a:ea typeface="+mn-ea"/>
                <a:cs typeface="+mn-cs"/>
              </a:rPr>
              <a:t>Geographical barriers separate two populations</a:t>
            </a:r>
          </a:p>
          <a:p>
            <a:pPr lvl="3">
              <a:defRPr/>
            </a:pPr>
            <a:r>
              <a:rPr lang="en-US" sz="2800" dirty="0" smtClean="0">
                <a:latin typeface="Comic Sans MS" pitchFamily="66" charset="0"/>
                <a:ea typeface="+mn-ea"/>
                <a:cs typeface="+mn-cs"/>
              </a:rPr>
              <a:t>Mountain ranges</a:t>
            </a:r>
          </a:p>
          <a:p>
            <a:pPr lvl="3">
              <a:defRPr/>
            </a:pPr>
            <a:r>
              <a:rPr lang="en-US" sz="2800" dirty="0" smtClean="0">
                <a:latin typeface="Comic Sans MS" pitchFamily="66" charset="0"/>
                <a:ea typeface="+mn-ea"/>
                <a:cs typeface="+mn-cs"/>
              </a:rPr>
              <a:t>Deep canyons</a:t>
            </a:r>
          </a:p>
          <a:p>
            <a:pPr lvl="3">
              <a:defRPr/>
            </a:pPr>
            <a:r>
              <a:rPr lang="en-US" sz="2800" dirty="0" smtClean="0">
                <a:latin typeface="Comic Sans MS" pitchFamily="66" charset="0"/>
                <a:ea typeface="+mn-ea"/>
                <a:cs typeface="+mn-cs"/>
              </a:rPr>
              <a:t>Bodies of water</a:t>
            </a:r>
          </a:p>
          <a:p>
            <a:pPr lvl="1">
              <a:defRPr/>
            </a:pPr>
            <a:r>
              <a:rPr lang="en-US" sz="3600" dirty="0" smtClean="0">
                <a:latin typeface="Comic Sans MS" pitchFamily="66" charset="0"/>
                <a:ea typeface="+mn-ea"/>
                <a:cs typeface="+mn-cs"/>
              </a:rPr>
              <a:t>Ecological Isolation</a:t>
            </a:r>
          </a:p>
          <a:p>
            <a:pPr lvl="2">
              <a:defRPr/>
            </a:pPr>
            <a:r>
              <a:rPr lang="en-US" sz="2800" dirty="0" smtClean="0">
                <a:latin typeface="Comic Sans MS" pitchFamily="66" charset="0"/>
                <a:ea typeface="+mn-ea"/>
                <a:cs typeface="+mn-cs"/>
              </a:rPr>
              <a:t>Organisms of two populations require different habitats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pPr>
              <a:defRPr/>
            </a:pP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Mechanisms of Speciation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Behavioral Isolation</a:t>
            </a:r>
          </a:p>
          <a:p>
            <a:pPr lvl="1">
              <a:defRPr/>
            </a:pPr>
            <a:r>
              <a:rPr lang="en-US" sz="3200" dirty="0" smtClean="0">
                <a:latin typeface="Comic Sans MS" pitchFamily="66" charset="0"/>
                <a:ea typeface="+mn-ea"/>
                <a:cs typeface="+mn-cs"/>
              </a:rPr>
              <a:t>Changes in habits that identify one population with another</a:t>
            </a:r>
          </a:p>
          <a:p>
            <a:pPr lvl="2">
              <a:defRPr/>
            </a:pPr>
            <a:r>
              <a:rPr lang="en-US" sz="2800" dirty="0" smtClean="0">
                <a:latin typeface="Comic Sans MS" pitchFamily="66" charset="0"/>
                <a:ea typeface="+mn-ea"/>
                <a:cs typeface="+mn-cs"/>
              </a:rPr>
              <a:t>Mating rituals</a:t>
            </a:r>
          </a:p>
          <a:p>
            <a:pPr lvl="2">
              <a:defRPr/>
            </a:pPr>
            <a:r>
              <a:rPr lang="en-US" sz="2800" dirty="0" smtClean="0">
                <a:latin typeface="Comic Sans MS" pitchFamily="66" charset="0"/>
                <a:ea typeface="+mn-ea"/>
                <a:cs typeface="+mn-cs"/>
              </a:rPr>
              <a:t>Methods of communication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6038"/>
            <a:ext cx="8229600" cy="868362"/>
          </a:xfrm>
        </p:spPr>
        <p:txBody>
          <a:bodyPr/>
          <a:lstStyle/>
          <a:p>
            <a:pPr>
              <a:defRPr/>
            </a:pP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Mechanisms of Speciation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3434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Seasonal Isolation</a:t>
            </a:r>
          </a:p>
          <a:p>
            <a:pPr lvl="1">
              <a:defRPr/>
            </a:pPr>
            <a:r>
              <a:rPr lang="en-US" sz="3600" dirty="0" smtClean="0">
                <a:latin typeface="Comic Sans MS" pitchFamily="66" charset="0"/>
                <a:ea typeface="+mn-ea"/>
                <a:cs typeface="+mn-cs"/>
              </a:rPr>
              <a:t>Reproductive cycles do not coincide</a:t>
            </a:r>
          </a:p>
          <a:p>
            <a:pPr lvl="2">
              <a:defRPr/>
            </a:pPr>
            <a:r>
              <a:rPr lang="en-US" sz="3200" dirty="0" smtClean="0">
                <a:latin typeface="Comic Sans MS" pitchFamily="66" charset="0"/>
                <a:ea typeface="+mn-ea"/>
                <a:cs typeface="+mn-cs"/>
              </a:rPr>
              <a:t>Plants that flower at different times</a:t>
            </a:r>
          </a:p>
          <a:p>
            <a:pPr lvl="2">
              <a:defRPr/>
            </a:pPr>
            <a:r>
              <a:rPr lang="en-US" sz="3200" dirty="0" smtClean="0">
                <a:latin typeface="Comic Sans MS" pitchFamily="66" charset="0"/>
                <a:ea typeface="+mn-ea"/>
                <a:cs typeface="+mn-cs"/>
              </a:rPr>
              <a:t>Animals that mate or nest build at different times</a:t>
            </a:r>
            <a:endParaRPr lang="en-US" sz="3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6038"/>
            <a:ext cx="8229600" cy="792162"/>
          </a:xfrm>
        </p:spPr>
        <p:txBody>
          <a:bodyPr/>
          <a:lstStyle/>
          <a:p>
            <a:pPr>
              <a:defRPr/>
            </a:pP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Mechanisms of Speciation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Mechanical Isolation</a:t>
            </a:r>
          </a:p>
          <a:p>
            <a:pPr lvl="1">
              <a:defRPr/>
            </a:pPr>
            <a:r>
              <a:rPr lang="en-US" sz="3600" dirty="0" smtClean="0">
                <a:latin typeface="Comic Sans MS" pitchFamily="66" charset="0"/>
                <a:ea typeface="+mn-ea"/>
                <a:cs typeface="+mn-cs"/>
              </a:rPr>
              <a:t>Physical characteristics that keep organisms from interbreeding</a:t>
            </a:r>
          </a:p>
          <a:p>
            <a:pPr lvl="2">
              <a:defRPr/>
            </a:pPr>
            <a:r>
              <a:rPr lang="en-US" sz="3200" dirty="0" smtClean="0">
                <a:latin typeface="Comic Sans MS" pitchFamily="66" charset="0"/>
                <a:ea typeface="+mn-ea"/>
                <a:cs typeface="+mn-cs"/>
              </a:rPr>
              <a:t>Difference in size</a:t>
            </a:r>
          </a:p>
          <a:p>
            <a:pPr lvl="2">
              <a:defRPr/>
            </a:pPr>
            <a:r>
              <a:rPr lang="en-US" sz="3200" dirty="0" smtClean="0">
                <a:latin typeface="Comic Sans MS" pitchFamily="66" charset="0"/>
                <a:ea typeface="+mn-ea"/>
                <a:cs typeface="+mn-cs"/>
              </a:rPr>
              <a:t>Difference in reproductive anatomy</a:t>
            </a:r>
          </a:p>
          <a:p>
            <a:pPr lvl="2">
              <a:defRPr/>
            </a:pPr>
            <a:r>
              <a:rPr lang="en-US" sz="3200" dirty="0" smtClean="0">
                <a:latin typeface="Comic Sans MS" pitchFamily="66" charset="0"/>
                <a:ea typeface="+mn-ea"/>
                <a:cs typeface="+mn-cs"/>
              </a:rPr>
              <a:t>Inability of sperm to penetrate the egg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Observations From the Fossil Record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smtClean="0">
                <a:latin typeface="Comic Sans MS" pitchFamily="66" charset="0"/>
              </a:rPr>
              <a:t>Species often remain stable for millions of years with little or no noticeable change</a:t>
            </a:r>
          </a:p>
          <a:p>
            <a:r>
              <a:rPr lang="en-US" sz="3600" smtClean="0">
                <a:latin typeface="Comic Sans MS" pitchFamily="66" charset="0"/>
              </a:rPr>
              <a:t>Species may disappear rapidly and new species may appear just as fast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Population Evolution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8436" name="Picture 5" descr="http://www.lab-initio.com/screen_res/nz4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4191000" cy="1935163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Punctuated Equilibrium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304800" y="2286000"/>
            <a:ext cx="4038600" cy="3505200"/>
          </a:xfrm>
        </p:spPr>
        <p:txBody>
          <a:bodyPr/>
          <a:lstStyle/>
          <a:p>
            <a:pPr>
              <a:buFontTx/>
              <a:buNone/>
            </a:pPr>
            <a:r>
              <a:rPr lang="en-US" sz="3600" smtClean="0">
                <a:latin typeface="Comic Sans MS" pitchFamily="66" charset="0"/>
              </a:rPr>
              <a:t>Long periods of</a:t>
            </a:r>
          </a:p>
          <a:p>
            <a:pPr>
              <a:buFontTx/>
              <a:buNone/>
            </a:pPr>
            <a:r>
              <a:rPr lang="en-US" sz="3600" smtClean="0">
                <a:latin typeface="Comic Sans MS" pitchFamily="66" charset="0"/>
              </a:rPr>
              <a:t>stability followed </a:t>
            </a:r>
          </a:p>
          <a:p>
            <a:pPr>
              <a:buFontTx/>
              <a:buNone/>
            </a:pPr>
            <a:r>
              <a:rPr lang="en-US" sz="3600" smtClean="0">
                <a:latin typeface="Comic Sans MS" pitchFamily="66" charset="0"/>
              </a:rPr>
              <a:t>by short periods </a:t>
            </a:r>
          </a:p>
          <a:p>
            <a:pPr>
              <a:buFontTx/>
              <a:buNone/>
            </a:pPr>
            <a:r>
              <a:rPr lang="en-US" sz="3600" smtClean="0">
                <a:latin typeface="Comic Sans MS" pitchFamily="66" charset="0"/>
              </a:rPr>
              <a:t>of rapid change</a:t>
            </a:r>
          </a:p>
          <a:p>
            <a:pPr>
              <a:buFontTx/>
              <a:buNone/>
            </a:pPr>
            <a:endParaRPr lang="en-US" smtClean="0"/>
          </a:p>
        </p:txBody>
      </p:sp>
      <p:pic>
        <p:nvPicPr>
          <p:cNvPr id="19460" name="Picture 3" descr="punctuated_equilibrium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28600"/>
            <a:ext cx="4722813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Gene Pool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 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All of the genes of a population of organisms</a:t>
            </a:r>
          </a:p>
          <a:p>
            <a:pPr lvl="1">
              <a:defRPr/>
            </a:pPr>
            <a:r>
              <a:rPr lang="en-US" sz="3200" dirty="0" smtClean="0">
                <a:latin typeface="Comic Sans MS" pitchFamily="66" charset="0"/>
                <a:ea typeface="+mn-ea"/>
                <a:cs typeface="+mn-cs"/>
              </a:rPr>
              <a:t>Organisms that are the most successful at reproducing contribute most to the gene pool</a:t>
            </a:r>
          </a:p>
          <a:p>
            <a:pPr lvl="1">
              <a:buFontTx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Evolution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4000" dirty="0" smtClean="0">
                <a:latin typeface="Comic Sans MS" pitchFamily="66" charset="0"/>
              </a:rPr>
              <a:t>Any change in the frequency of any allele within a gene pool</a:t>
            </a:r>
          </a:p>
          <a:p>
            <a:pPr lvl="1">
              <a:defRPr/>
            </a:pP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Populations</a:t>
            </a:r>
            <a:r>
              <a:rPr lang="en-US" sz="3600" dirty="0" smtClean="0">
                <a:latin typeface="Comic Sans MS" pitchFamily="66" charset="0"/>
                <a:ea typeface="+mn-ea"/>
                <a:cs typeface="+mn-cs"/>
              </a:rPr>
              <a:t> undergo evolution</a:t>
            </a:r>
          </a:p>
          <a:p>
            <a:pPr lvl="1">
              <a:defRPr/>
            </a:pP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Individuals</a:t>
            </a:r>
            <a:r>
              <a:rPr lang="en-US" sz="3600" dirty="0" smtClean="0">
                <a:latin typeface="Comic Sans MS" pitchFamily="66" charset="0"/>
              </a:rPr>
              <a:t> </a:t>
            </a:r>
            <a:r>
              <a:rPr lang="en-US" sz="3600" i="1" u="sng" dirty="0" smtClean="0">
                <a:latin typeface="Comic Sans MS" pitchFamily="66" charset="0"/>
              </a:rPr>
              <a:t>do not</a:t>
            </a:r>
            <a:r>
              <a:rPr lang="en-US" sz="3600" dirty="0" smtClean="0">
                <a:latin typeface="Comic Sans MS" pitchFamily="66" charset="0"/>
              </a:rPr>
              <a:t> undergo evolution</a:t>
            </a:r>
            <a:endParaRPr lang="en-US" sz="3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Factors Affecting the Allele Frequency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5146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Mutation</a:t>
            </a:r>
          </a:p>
          <a:p>
            <a:pPr lvl="1">
              <a:defRPr/>
            </a:pPr>
            <a:r>
              <a:rPr lang="en-US" sz="3600" dirty="0" smtClean="0">
                <a:latin typeface="Comic Sans MS" pitchFamily="66" charset="0"/>
                <a:ea typeface="+mn-ea"/>
                <a:cs typeface="+mn-cs"/>
              </a:rPr>
              <a:t>Especially important for organisms with short generation times</a:t>
            </a:r>
          </a:p>
          <a:p>
            <a:pPr>
              <a:buFontTx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Factors Affecting the Allele Frequency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19812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Migration</a:t>
            </a:r>
          </a:p>
          <a:p>
            <a:pPr lvl="1">
              <a:defRPr/>
            </a:pPr>
            <a:r>
              <a:rPr lang="en-US" sz="3600" dirty="0" smtClean="0">
                <a:latin typeface="Comic Sans MS" pitchFamily="66" charset="0"/>
                <a:ea typeface="+mn-ea"/>
                <a:cs typeface="+mn-cs"/>
              </a:rPr>
              <a:t>Movement of organisms into or out of the population</a:t>
            </a:r>
          </a:p>
          <a:p>
            <a:pPr>
              <a:buFontTx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Factors Affecting the Allele Frequency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32766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Genetic Drift</a:t>
            </a:r>
          </a:p>
          <a:p>
            <a:pPr lvl="1">
              <a:defRPr/>
            </a:pPr>
            <a:r>
              <a:rPr lang="en-US" sz="3600" dirty="0" smtClean="0">
                <a:latin typeface="Comic Sans MS" pitchFamily="66" charset="0"/>
                <a:ea typeface="+mn-ea"/>
                <a:cs typeface="+mn-cs"/>
              </a:rPr>
              <a:t>Random change in allele frequencies</a:t>
            </a:r>
          </a:p>
          <a:p>
            <a:pPr lvl="1">
              <a:defRPr/>
            </a:pPr>
            <a:r>
              <a:rPr lang="en-US" sz="3600" dirty="0" smtClean="0">
                <a:latin typeface="Comic Sans MS" pitchFamily="66" charset="0"/>
                <a:ea typeface="+mn-ea"/>
                <a:cs typeface="+mn-cs"/>
              </a:rPr>
              <a:t>Occurs mostly in small, isolated populations</a:t>
            </a:r>
          </a:p>
          <a:p>
            <a:pPr>
              <a:buFontTx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Factors Affecting the Allele Frequency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27432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Selection</a:t>
            </a:r>
          </a:p>
          <a:p>
            <a:pPr lvl="1">
              <a:defRPr/>
            </a:pPr>
            <a:r>
              <a:rPr lang="en-US" sz="3600" dirty="0" smtClean="0">
                <a:latin typeface="Comic Sans MS" pitchFamily="66" charset="0"/>
                <a:ea typeface="+mn-ea"/>
                <a:cs typeface="+mn-cs"/>
              </a:rPr>
              <a:t>Environmental pressures</a:t>
            </a:r>
          </a:p>
          <a:p>
            <a:pPr lvl="1">
              <a:defRPr/>
            </a:pPr>
            <a:r>
              <a:rPr lang="en-US" sz="3600" dirty="0" smtClean="0">
                <a:latin typeface="Comic Sans MS" pitchFamily="66" charset="0"/>
                <a:ea typeface="+mn-ea"/>
                <a:cs typeface="+mn-cs"/>
              </a:rPr>
              <a:t>Competition</a:t>
            </a:r>
          </a:p>
          <a:p>
            <a:pPr lvl="1">
              <a:defRPr/>
            </a:pPr>
            <a:r>
              <a:rPr lang="en-US" sz="3600" dirty="0" smtClean="0">
                <a:latin typeface="Comic Sans MS" pitchFamily="66" charset="0"/>
                <a:ea typeface="+mn-ea"/>
                <a:cs typeface="+mn-cs"/>
              </a:rPr>
              <a:t>Climate change</a:t>
            </a:r>
          </a:p>
          <a:p>
            <a:pPr>
              <a:buFontTx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Factors Affecting the Allele Frequency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20574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Nonrandom mating</a:t>
            </a:r>
          </a:p>
          <a:p>
            <a:pPr lvl="1">
              <a:defRPr/>
            </a:pPr>
            <a:r>
              <a:rPr lang="en-US" sz="3600" dirty="0" smtClean="0">
                <a:latin typeface="Comic Sans MS" pitchFamily="66" charset="0"/>
                <a:ea typeface="+mn-ea"/>
                <a:cs typeface="+mn-cs"/>
              </a:rPr>
              <a:t>Preferences in selection of a mating partner</a:t>
            </a:r>
          </a:p>
          <a:p>
            <a:pPr>
              <a:buFontTx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33800" cy="868362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SPECIES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371600"/>
            <a:ext cx="4343400" cy="3970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Species</a:t>
            </a:r>
            <a:r>
              <a:rPr lang="en-US" sz="3600" dirty="0">
                <a:latin typeface="Comic Sans MS" pitchFamily="66" charset="0"/>
              </a:rPr>
              <a:t>: A group of organisms so similar to one another that they can interbreed and produce fertile offspring</a:t>
            </a:r>
          </a:p>
        </p:txBody>
      </p:sp>
      <p:sp>
        <p:nvSpPr>
          <p:cNvPr id="11268" name="TextBox 4"/>
          <p:cNvSpPr txBox="1">
            <a:spLocks noChangeArrowheads="1"/>
          </p:cNvSpPr>
          <p:nvPr/>
        </p:nvSpPr>
        <p:spPr bwMode="auto">
          <a:xfrm>
            <a:off x="5867400" y="1600200"/>
            <a:ext cx="2005013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>
                <a:solidFill>
                  <a:srgbClr val="7030A0"/>
                </a:solidFill>
                <a:latin typeface="Comic Sans MS" pitchFamily="66" charset="0"/>
              </a:rPr>
              <a:t>Kingdom</a:t>
            </a:r>
          </a:p>
          <a:p>
            <a:pPr algn="ctr"/>
            <a:r>
              <a:rPr lang="en-US" sz="3600">
                <a:solidFill>
                  <a:srgbClr val="002060"/>
                </a:solidFill>
                <a:latin typeface="Comic Sans MS" pitchFamily="66" charset="0"/>
              </a:rPr>
              <a:t>Phylum</a:t>
            </a:r>
          </a:p>
          <a:p>
            <a:pPr algn="ctr"/>
            <a:r>
              <a:rPr lang="en-US" sz="3600">
                <a:solidFill>
                  <a:srgbClr val="0070C0"/>
                </a:solidFill>
                <a:latin typeface="Comic Sans MS" pitchFamily="66" charset="0"/>
              </a:rPr>
              <a:t>Class</a:t>
            </a:r>
          </a:p>
          <a:p>
            <a:pPr algn="ctr"/>
            <a:r>
              <a:rPr lang="en-US" sz="3600">
                <a:solidFill>
                  <a:srgbClr val="00B0F0"/>
                </a:solidFill>
                <a:latin typeface="Comic Sans MS" pitchFamily="66" charset="0"/>
              </a:rPr>
              <a:t>Order</a:t>
            </a:r>
          </a:p>
          <a:p>
            <a:pPr algn="ctr"/>
            <a:r>
              <a:rPr lang="en-US" sz="3600">
                <a:solidFill>
                  <a:srgbClr val="92D050"/>
                </a:solidFill>
                <a:latin typeface="Comic Sans MS" pitchFamily="66" charset="0"/>
              </a:rPr>
              <a:t>Family</a:t>
            </a:r>
          </a:p>
          <a:p>
            <a:pPr algn="ctr"/>
            <a:r>
              <a:rPr lang="en-US" sz="3600">
                <a:solidFill>
                  <a:srgbClr val="FFC000"/>
                </a:solidFill>
                <a:latin typeface="Comic Sans MS" pitchFamily="66" charset="0"/>
              </a:rPr>
              <a:t>Genus</a:t>
            </a:r>
          </a:p>
          <a:p>
            <a:pPr algn="ctr"/>
            <a:r>
              <a:rPr lang="en-US" sz="3600">
                <a:solidFill>
                  <a:srgbClr val="FF0000"/>
                </a:solidFill>
                <a:latin typeface="Comic Sans MS" pitchFamily="66" charset="0"/>
              </a:rPr>
              <a:t>Species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1035</Words>
  <Application>Microsoft Office PowerPoint</Application>
  <PresentationFormat>Екран (4:3)</PresentationFormat>
  <Paragraphs>239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19" baseType="lpstr">
      <vt:lpstr>Default Design</vt:lpstr>
      <vt:lpstr>Population Genetics</vt:lpstr>
      <vt:lpstr>Gene Pool</vt:lpstr>
      <vt:lpstr>Evolution</vt:lpstr>
      <vt:lpstr>Factors Affecting the Allele Frequency</vt:lpstr>
      <vt:lpstr>Factors Affecting the Allele Frequency</vt:lpstr>
      <vt:lpstr>Factors Affecting the Allele Frequency</vt:lpstr>
      <vt:lpstr>Factors Affecting the Allele Frequency</vt:lpstr>
      <vt:lpstr>Factors Affecting the Allele Frequency</vt:lpstr>
      <vt:lpstr>SPECIES</vt:lpstr>
      <vt:lpstr>Speciation</vt:lpstr>
      <vt:lpstr>Mechanisms of Speciation</vt:lpstr>
      <vt:lpstr>Mechanisms of Speciation</vt:lpstr>
      <vt:lpstr>Mechanisms of Speciation</vt:lpstr>
      <vt:lpstr>Mechanisms of Speciation</vt:lpstr>
      <vt:lpstr>Mechanisms of Speciation</vt:lpstr>
      <vt:lpstr>Observations From the Fossil Record</vt:lpstr>
      <vt:lpstr>Population Evolution</vt:lpstr>
      <vt:lpstr>Punctuated Equilibrium</vt:lpstr>
    </vt:vector>
  </TitlesOfParts>
  <Company>TonzTime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Population Evolution</dc:title>
  <dc:creator>Student</dc:creator>
  <cp:lastModifiedBy>RomaK</cp:lastModifiedBy>
  <cp:revision>36</cp:revision>
  <dcterms:created xsi:type="dcterms:W3CDTF">2008-10-29T22:46:51Z</dcterms:created>
  <dcterms:modified xsi:type="dcterms:W3CDTF">2015-09-03T12:13:40Z</dcterms:modified>
</cp:coreProperties>
</file>