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7" r:id="rId3"/>
    <p:sldId id="272" r:id="rId4"/>
    <p:sldId id="273" r:id="rId5"/>
    <p:sldId id="274" r:id="rId6"/>
    <p:sldId id="268" r:id="rId7"/>
    <p:sldId id="260" r:id="rId8"/>
    <p:sldId id="275" r:id="rId9"/>
    <p:sldId id="276" r:id="rId10"/>
    <p:sldId id="269" r:id="rId11"/>
    <p:sldId id="270" r:id="rId12"/>
    <p:sldId id="271" r:id="rId13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 varScale="1">
        <p:scale>
          <a:sx n="73" d="100"/>
          <a:sy n="73" d="100"/>
        </p:scale>
        <p:origin x="-2130" y="-8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186D52-5CAA-458E-BAE9-13B4D6995639}" type="datetimeFigureOut">
              <a:rPr lang="uk-UA" smtClean="0"/>
              <a:t>03.09.2015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5FF1AE-9957-457A-A031-8D560AEDCD8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25756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</a:t>
            </a:r>
            <a:br>
              <a:rPr lang="en-US" smtClean="0"/>
            </a:br>
            <a:r>
              <a:rPr lang="en-US" smtClean="0"/>
              <a:t>Human</a:t>
            </a:r>
            <a:br>
              <a:rPr lang="en-US" smtClean="0"/>
            </a:br>
            <a:r>
              <a:rPr lang="en-US" smtClean="0"/>
              <a:t>Nervous</a:t>
            </a:r>
            <a:br>
              <a:rPr lang="en-US" smtClean="0"/>
            </a:br>
            <a:r>
              <a:rPr lang="en-US" smtClean="0"/>
              <a:t>System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</a:t>
            </a:r>
            <a:br>
              <a:rPr lang="en-US" smtClean="0"/>
            </a:br>
            <a:r>
              <a:rPr lang="en-US" smtClean="0"/>
              <a:t>Human</a:t>
            </a:r>
            <a:br>
              <a:rPr lang="en-US" smtClean="0"/>
            </a:br>
            <a:r>
              <a:rPr lang="en-US" smtClean="0"/>
              <a:t>Nervous</a:t>
            </a:r>
            <a:br>
              <a:rPr lang="en-US" smtClean="0"/>
            </a:br>
            <a:r>
              <a:rPr lang="en-US" smtClean="0"/>
              <a:t>System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071622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Peripheral Nervous</a:t>
            </a:r>
            <a:br>
              <a:rPr lang="en-US" smtClean="0"/>
            </a:br>
            <a:r>
              <a:rPr lang="en-US" smtClean="0"/>
              <a:t>System (in blue)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Peripheral Nervous</a:t>
            </a:r>
            <a:br>
              <a:rPr lang="en-US" smtClean="0"/>
            </a:br>
            <a:r>
              <a:rPr lang="en-US" smtClean="0"/>
              <a:t>System (in blue)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135177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Peripheral Nervous System</a:t>
            </a:r>
          </a:p>
          <a:p>
            <a:r>
              <a:rPr lang="en-US" smtClean="0"/>
              <a:t>Sensory Division</a:t>
            </a:r>
          </a:p>
          <a:p>
            <a:r>
              <a:rPr lang="en-US" smtClean="0"/>
              <a:t>Bring information to the CNS</a:t>
            </a:r>
          </a:p>
          <a:p>
            <a:r>
              <a:rPr lang="en-US" smtClean="0"/>
              <a:t>Motor Division</a:t>
            </a:r>
          </a:p>
          <a:p>
            <a:r>
              <a:rPr lang="en-US" smtClean="0"/>
              <a:t>Carries signals away from the CNS</a:t>
            </a:r>
          </a:p>
          <a:p>
            <a:r>
              <a:rPr lang="en-US" smtClean="0"/>
              <a:t>Somatic (voluntary) nervous system controls skeletal muscle action</a:t>
            </a:r>
          </a:p>
          <a:p>
            <a:r>
              <a:rPr lang="en-US" smtClean="0"/>
              <a:t>Autonomic nervous system (involuntary) controls organ systems and smooth muscle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Peripheral Nervous System</a:t>
            </a:r>
          </a:p>
          <a:p>
            <a:r>
              <a:rPr lang="en-US" smtClean="0"/>
              <a:t>Sensory Division</a:t>
            </a:r>
          </a:p>
          <a:p>
            <a:r>
              <a:rPr lang="en-US" smtClean="0"/>
              <a:t>Bring information to the CNS</a:t>
            </a:r>
          </a:p>
          <a:p>
            <a:r>
              <a:rPr lang="en-US" smtClean="0"/>
              <a:t>Motor Division</a:t>
            </a:r>
          </a:p>
          <a:p>
            <a:r>
              <a:rPr lang="en-US" smtClean="0"/>
              <a:t>Carries signals away from the CNS</a:t>
            </a:r>
          </a:p>
          <a:p>
            <a:r>
              <a:rPr lang="en-US" smtClean="0"/>
              <a:t>Somatic (voluntary) nervous system controls skeletal muscle action</a:t>
            </a:r>
          </a:p>
          <a:p>
            <a:r>
              <a:rPr lang="en-US" smtClean="0"/>
              <a:t>Autonomic nervous system (involuntary) controls organ systems and smooth muscle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272210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Divisions of the Autonomic Nervous System</a:t>
            </a:r>
          </a:p>
          <a:p>
            <a:r>
              <a:rPr lang="en-US" smtClean="0"/>
              <a:t>Sympathetic</a:t>
            </a:r>
          </a:p>
          <a:p>
            <a:r>
              <a:rPr lang="en-US" smtClean="0"/>
              <a:t>Stress responses (Fight or Flight)</a:t>
            </a:r>
          </a:p>
          <a:p>
            <a:r>
              <a:rPr lang="en-US" smtClean="0"/>
              <a:t>Pupils dilate</a:t>
            </a:r>
          </a:p>
          <a:p>
            <a:r>
              <a:rPr lang="en-US" smtClean="0"/>
              <a:t>Mouth dries up (saliva decreases)</a:t>
            </a:r>
          </a:p>
          <a:p>
            <a:r>
              <a:rPr lang="en-US" smtClean="0"/>
              <a:t>Heart rate increases</a:t>
            </a:r>
          </a:p>
          <a:p>
            <a:r>
              <a:rPr lang="en-US" smtClean="0"/>
              <a:t>Blood flow to skeletal muscle increases</a:t>
            </a:r>
          </a:p>
          <a:p>
            <a:r>
              <a:rPr lang="en-US" smtClean="0"/>
              <a:t>Parasympathetic</a:t>
            </a:r>
          </a:p>
          <a:p>
            <a:r>
              <a:rPr lang="en-US" smtClean="0"/>
              <a:t>Relaxation response</a:t>
            </a:r>
          </a:p>
          <a:p>
            <a:r>
              <a:rPr lang="en-US" smtClean="0"/>
              <a:t>Heart rate slows</a:t>
            </a:r>
          </a:p>
          <a:p>
            <a:r>
              <a:rPr lang="en-US" smtClean="0"/>
              <a:t>Pupils constrict</a:t>
            </a:r>
          </a:p>
          <a:p>
            <a:r>
              <a:rPr lang="en-US" smtClean="0"/>
              <a:t>Stimulates salivation</a:t>
            </a:r>
          </a:p>
          <a:p>
            <a:r>
              <a:rPr lang="en-US" smtClean="0"/>
              <a:t>Digestive processes stimulated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Divisions of the Autonomic Nervous System</a:t>
            </a:r>
          </a:p>
          <a:p>
            <a:r>
              <a:rPr lang="en-US" smtClean="0"/>
              <a:t>Sympathetic</a:t>
            </a:r>
          </a:p>
          <a:p>
            <a:r>
              <a:rPr lang="en-US" smtClean="0"/>
              <a:t>Stress responses (Fight or Flight)</a:t>
            </a:r>
          </a:p>
          <a:p>
            <a:r>
              <a:rPr lang="en-US" smtClean="0"/>
              <a:t>Pupils dilate</a:t>
            </a:r>
          </a:p>
          <a:p>
            <a:r>
              <a:rPr lang="en-US" smtClean="0"/>
              <a:t>Mouth dries up (saliva decreases)</a:t>
            </a:r>
          </a:p>
          <a:p>
            <a:r>
              <a:rPr lang="en-US" smtClean="0"/>
              <a:t>Heart rate increases</a:t>
            </a:r>
          </a:p>
          <a:p>
            <a:r>
              <a:rPr lang="en-US" smtClean="0"/>
              <a:t>Blood flow to skeletal muscle increases</a:t>
            </a:r>
          </a:p>
          <a:p>
            <a:r>
              <a:rPr lang="en-US" smtClean="0"/>
              <a:t>Parasympathetic</a:t>
            </a:r>
          </a:p>
          <a:p>
            <a:r>
              <a:rPr lang="en-US" smtClean="0"/>
              <a:t>Relaxation response</a:t>
            </a:r>
          </a:p>
          <a:p>
            <a:r>
              <a:rPr lang="en-US" smtClean="0"/>
              <a:t>Heart rate slows</a:t>
            </a:r>
          </a:p>
          <a:p>
            <a:r>
              <a:rPr lang="en-US" smtClean="0"/>
              <a:t>Pupils constrict</a:t>
            </a:r>
          </a:p>
          <a:p>
            <a:r>
              <a:rPr lang="en-US" smtClean="0"/>
              <a:t>Stimulates salivation</a:t>
            </a:r>
          </a:p>
          <a:p>
            <a:r>
              <a:rPr lang="en-US" smtClean="0"/>
              <a:t>Digestive processes stimulated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17261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Neuron- A Nerve Cell</a:t>
            </a:r>
          </a:p>
          <a:p>
            <a:r>
              <a:rPr lang="en-US" smtClean="0"/>
              <a:t> Cell body</a:t>
            </a:r>
          </a:p>
          <a:p>
            <a:r>
              <a:rPr lang="en-US" smtClean="0"/>
              <a:t>Contains the nucleus and other organelles</a:t>
            </a:r>
          </a:p>
          <a:p>
            <a:r>
              <a:rPr lang="en-US" smtClean="0"/>
              <a:t>Dendrites</a:t>
            </a:r>
          </a:p>
          <a:p>
            <a:r>
              <a:rPr lang="en-US" smtClean="0"/>
              <a:t>Receive stimuli</a:t>
            </a:r>
          </a:p>
          <a:p>
            <a:r>
              <a:rPr lang="en-US" smtClean="0"/>
              <a:t>Conduct impulses toward the cell body</a:t>
            </a:r>
          </a:p>
          <a:p>
            <a:r>
              <a:rPr lang="en-US" smtClean="0"/>
              <a:t>Axon</a:t>
            </a:r>
          </a:p>
          <a:p>
            <a:r>
              <a:rPr lang="en-US" smtClean="0"/>
              <a:t>Carries impulses away from the cell body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Neuron- A Nerve Cell</a:t>
            </a:r>
          </a:p>
          <a:p>
            <a:r>
              <a:rPr lang="en-US" smtClean="0"/>
              <a:t> Cell body</a:t>
            </a:r>
          </a:p>
          <a:p>
            <a:r>
              <a:rPr lang="en-US" smtClean="0"/>
              <a:t>Contains the nucleus and other organelles</a:t>
            </a:r>
          </a:p>
          <a:p>
            <a:r>
              <a:rPr lang="en-US" smtClean="0"/>
              <a:t>Dendrites</a:t>
            </a:r>
          </a:p>
          <a:p>
            <a:r>
              <a:rPr lang="en-US" smtClean="0"/>
              <a:t>Receive stimuli</a:t>
            </a:r>
          </a:p>
          <a:p>
            <a:r>
              <a:rPr lang="en-US" smtClean="0"/>
              <a:t>Conduct impulses toward the cell body</a:t>
            </a:r>
          </a:p>
          <a:p>
            <a:r>
              <a:rPr lang="en-US" smtClean="0"/>
              <a:t>Axon</a:t>
            </a:r>
          </a:p>
          <a:p>
            <a:r>
              <a:rPr lang="en-US" smtClean="0"/>
              <a:t>Carries impulses away from the cell body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397874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Axon Structure</a:t>
            </a:r>
          </a:p>
          <a:p>
            <a:r>
              <a:rPr lang="en-US" smtClean="0"/>
              <a:t> Myelin sheath</a:t>
            </a:r>
          </a:p>
          <a:p>
            <a:r>
              <a:rPr lang="en-US" smtClean="0"/>
              <a:t>Insulating coat of plasma membranes</a:t>
            </a:r>
          </a:p>
          <a:p>
            <a:r>
              <a:rPr lang="en-US" smtClean="0"/>
              <a:t>Sections of sheath are called “Schwann Cells”</a:t>
            </a:r>
          </a:p>
          <a:p>
            <a:r>
              <a:rPr lang="en-US" smtClean="0"/>
              <a:t>Unmyelinated axons carry impulses much slower than myelinated axons</a:t>
            </a:r>
          </a:p>
          <a:p>
            <a:r>
              <a:rPr lang="en-US" smtClean="0"/>
              <a:t>Nodes of Ranvier</a:t>
            </a:r>
          </a:p>
          <a:p>
            <a:r>
              <a:rPr lang="en-US" smtClean="0"/>
              <a:t>Bare axonal membrane between Schwann cells</a:t>
            </a:r>
          </a:p>
          <a:p>
            <a:r>
              <a:rPr lang="en-US" smtClean="0"/>
              <a:t>	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Axon Structure</a:t>
            </a:r>
          </a:p>
          <a:p>
            <a:r>
              <a:rPr lang="en-US" smtClean="0"/>
              <a:t> Myelin sheath</a:t>
            </a:r>
          </a:p>
          <a:p>
            <a:r>
              <a:rPr lang="en-US" smtClean="0"/>
              <a:t>Insulating coat of plasma membranes</a:t>
            </a:r>
          </a:p>
          <a:p>
            <a:r>
              <a:rPr lang="en-US" smtClean="0"/>
              <a:t>Sections of sheath are called “Schwann Cells”</a:t>
            </a:r>
          </a:p>
          <a:p>
            <a:r>
              <a:rPr lang="en-US" smtClean="0"/>
              <a:t>Unmyelinated axons carry impulses much slower than myelinated axons</a:t>
            </a:r>
          </a:p>
          <a:p>
            <a:r>
              <a:rPr lang="en-US" smtClean="0"/>
              <a:t>Nodes of Ranvier</a:t>
            </a:r>
          </a:p>
          <a:p>
            <a:r>
              <a:rPr lang="en-US" smtClean="0"/>
              <a:t>Bare axonal membrane between Schwann cells</a:t>
            </a:r>
          </a:p>
          <a:p>
            <a:r>
              <a:rPr lang="en-US" smtClean="0"/>
              <a:t>	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622360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Synapse</a:t>
            </a:r>
          </a:p>
          <a:p>
            <a:r>
              <a:rPr lang="en-US" smtClean="0"/>
              <a:t>Synapse </a:t>
            </a:r>
          </a:p>
          <a:p>
            <a:r>
              <a:rPr lang="en-US" smtClean="0"/>
              <a:t>The gap between nerve cells</a:t>
            </a:r>
          </a:p>
          <a:p>
            <a:r>
              <a:rPr lang="en-US" smtClean="0"/>
              <a:t>Neurotransmitter</a:t>
            </a:r>
          </a:p>
          <a:p>
            <a:r>
              <a:rPr lang="en-US" smtClean="0"/>
              <a:t>Chemicals that carry nerve signals across the synapse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Synapse</a:t>
            </a:r>
          </a:p>
          <a:p>
            <a:r>
              <a:rPr lang="en-US" smtClean="0"/>
              <a:t>Synapse </a:t>
            </a:r>
          </a:p>
          <a:p>
            <a:r>
              <a:rPr lang="en-US" smtClean="0"/>
              <a:t>The gap between nerve cells</a:t>
            </a:r>
          </a:p>
          <a:p>
            <a:r>
              <a:rPr lang="en-US" smtClean="0"/>
              <a:t>Neurotransmitter</a:t>
            </a:r>
          </a:p>
          <a:p>
            <a:r>
              <a:rPr lang="en-US" smtClean="0"/>
              <a:t>Chemicals that carry nerve signals across the synapse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645519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Reflex Arc</a:t>
            </a:r>
          </a:p>
          <a:p>
            <a:r>
              <a:rPr lang="en-US" smtClean="0"/>
              <a:t>The reflex arc responds to a stimulus without the immediate involvement of the brain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Reflex Arc</a:t>
            </a:r>
          </a:p>
          <a:p>
            <a:r>
              <a:rPr lang="en-US" smtClean="0"/>
              <a:t>The reflex arc responds to a stimulus without the immediate involvement of the brain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097586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Central Nervous System</a:t>
            </a:r>
            <a:br>
              <a:rPr lang="en-US" smtClean="0"/>
            </a:br>
            <a:r>
              <a:rPr lang="en-US" smtClean="0"/>
              <a:t>(CNS)</a:t>
            </a:r>
          </a:p>
          <a:p>
            <a:r>
              <a:rPr lang="en-US" smtClean="0"/>
              <a:t>Brain</a:t>
            </a:r>
          </a:p>
          <a:p>
            <a:r>
              <a:rPr lang="en-US" smtClean="0"/>
              <a:t>Spinal Cord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Central Nervous System</a:t>
            </a:r>
            <a:br>
              <a:rPr lang="en-US" smtClean="0"/>
            </a:br>
            <a:r>
              <a:rPr lang="en-US" smtClean="0"/>
              <a:t>(CNS)</a:t>
            </a:r>
          </a:p>
          <a:p>
            <a:r>
              <a:rPr lang="en-US" smtClean="0"/>
              <a:t>Brain</a:t>
            </a:r>
          </a:p>
          <a:p>
            <a:r>
              <a:rPr lang="en-US" smtClean="0"/>
              <a:t>Spinal Cord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410060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Cerebrum</a:t>
            </a:r>
          </a:p>
          <a:p>
            <a:r>
              <a:rPr lang="en-US" smtClean="0"/>
              <a:t>Directs voluntary movement</a:t>
            </a:r>
          </a:p>
          <a:p>
            <a:r>
              <a:rPr lang="en-US" smtClean="0"/>
              <a:t>Sensory processing</a:t>
            </a:r>
          </a:p>
          <a:p>
            <a:r>
              <a:rPr lang="en-US" smtClean="0"/>
              <a:t>Language and communication</a:t>
            </a:r>
          </a:p>
          <a:p>
            <a:r>
              <a:rPr lang="en-US" smtClean="0"/>
              <a:t>Learning and memory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Cerebrum</a:t>
            </a:r>
          </a:p>
          <a:p>
            <a:r>
              <a:rPr lang="en-US" smtClean="0"/>
              <a:t>Directs voluntary movement</a:t>
            </a:r>
          </a:p>
          <a:p>
            <a:r>
              <a:rPr lang="en-US" smtClean="0"/>
              <a:t>Sensory processing</a:t>
            </a:r>
          </a:p>
          <a:p>
            <a:r>
              <a:rPr lang="en-US" smtClean="0"/>
              <a:t>Language and communication</a:t>
            </a:r>
          </a:p>
          <a:p>
            <a:r>
              <a:rPr lang="en-US" smtClean="0"/>
              <a:t>Learning and memory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15598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Cerebellum</a:t>
            </a:r>
          </a:p>
          <a:p>
            <a:r>
              <a:rPr lang="en-US" smtClean="0"/>
              <a:t>Regulates sense of balance</a:t>
            </a:r>
          </a:p>
          <a:p>
            <a:r>
              <a:rPr lang="en-US" smtClean="0"/>
              <a:t>Coordinates voluntary muscle movement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Cerebellum</a:t>
            </a:r>
          </a:p>
          <a:p>
            <a:r>
              <a:rPr lang="en-US" smtClean="0"/>
              <a:t>Regulates sense of balance</a:t>
            </a:r>
          </a:p>
          <a:p>
            <a:r>
              <a:rPr lang="en-US" smtClean="0"/>
              <a:t>Coordinates voluntary muscle movement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204809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Medulla Oblongata</a:t>
            </a:r>
          </a:p>
          <a:p>
            <a:r>
              <a:rPr lang="en-US" smtClean="0"/>
              <a:t>Breathing</a:t>
            </a:r>
          </a:p>
          <a:p>
            <a:r>
              <a:rPr lang="en-US" smtClean="0"/>
              <a:t>Heart rate</a:t>
            </a:r>
          </a:p>
          <a:p>
            <a:r>
              <a:rPr lang="en-US" smtClean="0"/>
              <a:t>Blood pressure</a:t>
            </a:r>
          </a:p>
          <a:p>
            <a:r>
              <a:rPr lang="en-US" smtClean="0"/>
              <a:t>Swallowing and digestion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Medulla Oblongata</a:t>
            </a:r>
          </a:p>
          <a:p>
            <a:r>
              <a:rPr lang="en-US" smtClean="0"/>
              <a:t>Breathing</a:t>
            </a:r>
          </a:p>
          <a:p>
            <a:r>
              <a:rPr lang="en-US" smtClean="0"/>
              <a:t>Heart rate</a:t>
            </a:r>
          </a:p>
          <a:p>
            <a:r>
              <a:rPr lang="en-US" smtClean="0"/>
              <a:t>Blood pressure</a:t>
            </a:r>
          </a:p>
          <a:p>
            <a:r>
              <a:rPr lang="en-US" smtClean="0"/>
              <a:t>Swallowing and digestion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12786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readingeagle.com/blog/tullio/archives/neuron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-1142999" y="1143000"/>
            <a:ext cx="9144001" cy="68580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6019800" cy="5105400"/>
          </a:xfrm>
        </p:spPr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 </a:t>
            </a:r>
            <a:br>
              <a:rPr lang="en-US" sz="8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8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Human</a:t>
            </a:r>
            <a:br>
              <a:rPr lang="en-US" sz="8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8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Nervous</a:t>
            </a:r>
            <a:br>
              <a:rPr lang="en-US" sz="8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8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System</a:t>
            </a:r>
            <a:endParaRPr lang="en-US" sz="8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b/ba/Nervous_system_diagra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410200" cy="893184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0" y="6172200"/>
            <a:ext cx="2667000" cy="2971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omic Sans MS" pitchFamily="66" charset="0"/>
              </a:rPr>
              <a:t>Peripheral Nervous</a:t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>System (in blue)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1081616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Peripheral Nervous System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6172200" cy="6034617"/>
          </a:xfr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tx1"/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Sensory</a:t>
            </a:r>
            <a:r>
              <a:rPr lang="en-US" sz="3600" dirty="0" smtClean="0">
                <a:latin typeface="Comic Sans MS" pitchFamily="66" charset="0"/>
              </a:rPr>
              <a:t> Division</a:t>
            </a:r>
          </a:p>
          <a:p>
            <a:pPr lvl="1"/>
            <a:r>
              <a:rPr lang="en-US" sz="3200" dirty="0" smtClean="0">
                <a:latin typeface="Comic Sans MS" pitchFamily="66" charset="0"/>
              </a:rPr>
              <a:t>Bring information </a:t>
            </a:r>
            <a:r>
              <a:rPr lang="en-US" sz="3200" dirty="0" smtClean="0">
                <a:solidFill>
                  <a:srgbClr val="C00000"/>
                </a:solidFill>
                <a:latin typeface="Comic Sans MS" pitchFamily="66" charset="0"/>
              </a:rPr>
              <a:t>to the CNS</a:t>
            </a:r>
          </a:p>
          <a:p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Motor</a:t>
            </a:r>
            <a:r>
              <a:rPr lang="en-US" sz="3600" dirty="0" smtClean="0">
                <a:latin typeface="Comic Sans MS" pitchFamily="66" charset="0"/>
              </a:rPr>
              <a:t> Division</a:t>
            </a:r>
          </a:p>
          <a:p>
            <a:pPr lvl="1"/>
            <a:r>
              <a:rPr lang="en-US" sz="3200" dirty="0" smtClean="0">
                <a:latin typeface="Comic Sans MS" pitchFamily="66" charset="0"/>
              </a:rPr>
              <a:t>Carries signals </a:t>
            </a:r>
            <a:r>
              <a:rPr lang="en-US" sz="3200" dirty="0" smtClean="0">
                <a:solidFill>
                  <a:srgbClr val="C00000"/>
                </a:solidFill>
                <a:latin typeface="Comic Sans MS" pitchFamily="66" charset="0"/>
              </a:rPr>
              <a:t>away from the CNS</a:t>
            </a:r>
          </a:p>
          <a:p>
            <a:pPr lvl="2"/>
            <a:r>
              <a:rPr lang="en-US" sz="2800" dirty="0" smtClean="0">
                <a:solidFill>
                  <a:srgbClr val="C00000"/>
                </a:solidFill>
                <a:latin typeface="Comic Sans MS" pitchFamily="66" charset="0"/>
              </a:rPr>
              <a:t>Somatic</a:t>
            </a:r>
            <a:r>
              <a:rPr lang="en-US" sz="2800" dirty="0" smtClean="0">
                <a:latin typeface="Comic Sans MS" pitchFamily="66" charset="0"/>
              </a:rPr>
              <a:t> (voluntary) nervous system controls skeletal muscle action</a:t>
            </a:r>
          </a:p>
          <a:p>
            <a:pPr lvl="2"/>
            <a:r>
              <a:rPr lang="en-US" sz="2800" dirty="0" smtClean="0">
                <a:solidFill>
                  <a:srgbClr val="C00000"/>
                </a:solidFill>
                <a:latin typeface="Comic Sans MS" pitchFamily="66" charset="0"/>
              </a:rPr>
              <a:t>Autonomic</a:t>
            </a:r>
            <a:r>
              <a:rPr lang="en-US" sz="2800" dirty="0" smtClean="0">
                <a:latin typeface="Comic Sans MS" pitchFamily="66" charset="0"/>
              </a:rPr>
              <a:t> nervous system (involuntary) controls organ systems and smooth muscle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6172200" cy="1524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Divisions of the Autonomic Nervous System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5829300" cy="6781800"/>
          </a:xfr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tx1"/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Sympathetic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Stress</a:t>
            </a:r>
            <a:r>
              <a:rPr lang="en-US" dirty="0" smtClean="0">
                <a:latin typeface="Comic Sans MS" pitchFamily="66" charset="0"/>
              </a:rPr>
              <a:t> responses (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Fight or Flight</a:t>
            </a:r>
            <a:r>
              <a:rPr lang="en-US" dirty="0" smtClean="0">
                <a:latin typeface="Comic Sans MS" pitchFamily="66" charset="0"/>
              </a:rPr>
              <a:t>)</a:t>
            </a:r>
          </a:p>
          <a:p>
            <a:pPr lvl="2"/>
            <a:r>
              <a:rPr lang="en-US" dirty="0" smtClean="0">
                <a:latin typeface="Comic Sans MS" pitchFamily="66" charset="0"/>
              </a:rPr>
              <a:t>Pupils dilate</a:t>
            </a:r>
          </a:p>
          <a:p>
            <a:pPr lvl="2"/>
            <a:r>
              <a:rPr lang="en-US" dirty="0" smtClean="0">
                <a:latin typeface="Comic Sans MS" pitchFamily="66" charset="0"/>
              </a:rPr>
              <a:t>Mouth dries up (saliva decreases)</a:t>
            </a:r>
          </a:p>
          <a:p>
            <a:pPr lvl="2"/>
            <a:r>
              <a:rPr lang="en-US" dirty="0" smtClean="0">
                <a:latin typeface="Comic Sans MS" pitchFamily="66" charset="0"/>
              </a:rPr>
              <a:t>Heart rate increases</a:t>
            </a:r>
          </a:p>
          <a:p>
            <a:pPr lvl="2"/>
            <a:r>
              <a:rPr lang="en-US" dirty="0" smtClean="0">
                <a:latin typeface="Comic Sans MS" pitchFamily="66" charset="0"/>
              </a:rPr>
              <a:t>Blood flow to skeletal muscle increases</a:t>
            </a:r>
          </a:p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Parasympathetic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Relaxation</a:t>
            </a:r>
            <a:r>
              <a:rPr lang="en-US" dirty="0" smtClean="0">
                <a:latin typeface="Comic Sans MS" pitchFamily="66" charset="0"/>
              </a:rPr>
              <a:t> response</a:t>
            </a:r>
          </a:p>
          <a:p>
            <a:pPr lvl="2"/>
            <a:r>
              <a:rPr lang="en-US" dirty="0" smtClean="0">
                <a:latin typeface="Comic Sans MS" pitchFamily="66" charset="0"/>
              </a:rPr>
              <a:t>Heart rate slows</a:t>
            </a:r>
          </a:p>
          <a:p>
            <a:pPr lvl="2"/>
            <a:r>
              <a:rPr lang="en-US" dirty="0" smtClean="0">
                <a:latin typeface="Comic Sans MS" pitchFamily="66" charset="0"/>
              </a:rPr>
              <a:t>Pupils constrict</a:t>
            </a:r>
          </a:p>
          <a:p>
            <a:pPr lvl="2"/>
            <a:r>
              <a:rPr lang="en-US" dirty="0" smtClean="0">
                <a:latin typeface="Comic Sans MS" pitchFamily="66" charset="0"/>
              </a:rPr>
              <a:t>Stimulates salivation</a:t>
            </a:r>
          </a:p>
          <a:p>
            <a:pPr lvl="2"/>
            <a:r>
              <a:rPr lang="en-US" dirty="0" smtClean="0">
                <a:latin typeface="Comic Sans MS" pitchFamily="66" charset="0"/>
              </a:rPr>
              <a:t>Digestive processes stimulated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3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9906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Neuron- A Nerve Cell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" name="Picture 3" descr="neur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838200"/>
            <a:ext cx="6738463" cy="3581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4648200"/>
            <a:ext cx="6172200" cy="406265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Cell body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latin typeface="Comic Sans MS" pitchFamily="66" charset="0"/>
              </a:rPr>
              <a:t>Contains the nucleus and other organelles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Dendrites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latin typeface="Comic Sans MS" pitchFamily="66" charset="0"/>
              </a:rPr>
              <a:t>Receive stimuli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latin typeface="Comic Sans MS" pitchFamily="66" charset="0"/>
              </a:rPr>
              <a:t>Conduct impulses toward the cell body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Axon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latin typeface="Comic Sans MS" pitchFamily="66" charset="0"/>
              </a:rPr>
              <a:t>Carries impulses away from the cell body</a:t>
            </a:r>
          </a:p>
          <a:p>
            <a:pPr>
              <a:buFont typeface="Wingdings" pitchFamily="2" charset="2"/>
              <a:buChar char="§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9906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Axon Structure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" name="Picture 3" descr="neur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838200"/>
            <a:ext cx="6738463" cy="3581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1000" y="4648200"/>
            <a:ext cx="6172200" cy="384720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Myelin sheath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latin typeface="Comic Sans MS" pitchFamily="66" charset="0"/>
              </a:rPr>
              <a:t>Insulating coat of plasma membranes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latin typeface="Comic Sans MS" pitchFamily="66" charset="0"/>
              </a:rPr>
              <a:t>Sections of sheath are called “Schwann Cells”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err="1" smtClean="0">
                <a:latin typeface="Comic Sans MS" pitchFamily="66" charset="0"/>
              </a:rPr>
              <a:t>Unmyelinated</a:t>
            </a:r>
            <a:r>
              <a:rPr lang="en-US" sz="2400" dirty="0" smtClean="0">
                <a:latin typeface="Comic Sans MS" pitchFamily="66" charset="0"/>
              </a:rPr>
              <a:t> axons carry impulses much slower than </a:t>
            </a:r>
            <a:r>
              <a:rPr lang="en-US" sz="2400" dirty="0" err="1" smtClean="0">
                <a:latin typeface="Comic Sans MS" pitchFamily="66" charset="0"/>
              </a:rPr>
              <a:t>myelinated</a:t>
            </a:r>
            <a:r>
              <a:rPr lang="en-US" sz="2400" dirty="0" smtClean="0">
                <a:latin typeface="Comic Sans MS" pitchFamily="66" charset="0"/>
              </a:rPr>
              <a:t> axons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Nodes of </a:t>
            </a:r>
            <a:r>
              <a:rPr lang="en-US" sz="2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Ranvier</a:t>
            </a:r>
            <a:endParaRPr lang="en-US" sz="2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latin typeface="Comic Sans MS" pitchFamily="66" charset="0"/>
              </a:rPr>
              <a:t>Bare axonal membrane between Schwann cells</a:t>
            </a:r>
          </a:p>
          <a:p>
            <a:r>
              <a:rPr lang="en-US" sz="2800" dirty="0" smtClean="0">
                <a:latin typeface="Comic Sans MS" pitchFamily="66" charset="0"/>
              </a:rPr>
              <a:t>	</a:t>
            </a:r>
            <a:endParaRPr lang="en-US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4800600" cy="838200"/>
          </a:xfrm>
        </p:spPr>
        <p:txBody>
          <a:bodyPr>
            <a:norm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 Synapse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" name="Content Placeholder 3" descr="synapse_complete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28600" y="762000"/>
            <a:ext cx="6279647" cy="4419600"/>
          </a:xfrm>
        </p:spPr>
      </p:pic>
      <p:sp>
        <p:nvSpPr>
          <p:cNvPr id="5" name="TextBox 4"/>
          <p:cNvSpPr txBox="1"/>
          <p:nvPr/>
        </p:nvSpPr>
        <p:spPr>
          <a:xfrm>
            <a:off x="609600" y="5334000"/>
            <a:ext cx="5638800" cy="35394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Synapse</a:t>
            </a:r>
            <a:r>
              <a:rPr lang="en-US" sz="3200" dirty="0" smtClean="0">
                <a:latin typeface="Comic Sans MS" pitchFamily="66" charset="0"/>
              </a:rPr>
              <a:t> </a:t>
            </a:r>
          </a:p>
          <a:p>
            <a:pPr lvl="1">
              <a:buFont typeface="Wingdings" pitchFamily="2" charset="2"/>
              <a:buChar char="§"/>
            </a:pPr>
            <a:r>
              <a:rPr lang="en-US" sz="3200" dirty="0" smtClean="0">
                <a:latin typeface="Comic Sans MS" pitchFamily="66" charset="0"/>
              </a:rPr>
              <a:t>The gap between nerve cells</a:t>
            </a:r>
          </a:p>
          <a:p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Neurotransmitter</a:t>
            </a:r>
          </a:p>
          <a:p>
            <a:pPr lvl="1">
              <a:buFont typeface="Wingdings" pitchFamily="2" charset="2"/>
              <a:buChar char="§"/>
            </a:pPr>
            <a:r>
              <a:rPr lang="en-US" sz="3200" dirty="0" smtClean="0">
                <a:latin typeface="Comic Sans MS" pitchFamily="66" charset="0"/>
              </a:rPr>
              <a:t>Chemicals that carry nerve signals across the synapse</a:t>
            </a:r>
            <a:endParaRPr lang="en-US" sz="32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6172200" cy="1157816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Reflex Arc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" name="Content Placeholder 3" descr="ReflexArc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143000"/>
            <a:ext cx="6858001" cy="4658642"/>
          </a:xfrm>
        </p:spPr>
      </p:pic>
      <p:sp>
        <p:nvSpPr>
          <p:cNvPr id="5" name="TextBox 4"/>
          <p:cNvSpPr txBox="1"/>
          <p:nvPr/>
        </p:nvSpPr>
        <p:spPr>
          <a:xfrm>
            <a:off x="304800" y="6096000"/>
            <a:ext cx="6172200" cy="156966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The reflex arc responds to a stimulus without the immediate involvement of the brain </a:t>
            </a:r>
            <a:endParaRPr lang="en-US" sz="32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Central Nervous System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(CNS)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2133602"/>
            <a:ext cx="3162300" cy="6034617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Comic Sans MS" pitchFamily="66" charset="0"/>
              </a:rPr>
              <a:t>Brain</a:t>
            </a:r>
          </a:p>
          <a:p>
            <a:r>
              <a:rPr lang="en-US" sz="3600" dirty="0" smtClean="0">
                <a:latin typeface="Comic Sans MS" pitchFamily="66" charset="0"/>
              </a:rPr>
              <a:t>Spinal Cord</a:t>
            </a:r>
            <a:endParaRPr lang="en-US" sz="3600" dirty="0">
              <a:latin typeface="Comic Sans MS" pitchFamily="66" charset="0"/>
            </a:endParaRPr>
          </a:p>
        </p:txBody>
      </p:sp>
      <p:pic>
        <p:nvPicPr>
          <p:cNvPr id="4" name="Picture 3" descr="CN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33800" y="2057400"/>
            <a:ext cx="2133600" cy="56673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6019800" cy="10668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Cerebrum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5" name="Picture 4" descr="Brain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3000" y="838200"/>
            <a:ext cx="4724400" cy="5761463"/>
          </a:xfrm>
          <a:prstGeom prst="rect">
            <a:avLst/>
          </a:prstGeom>
        </p:spPr>
      </p:pic>
      <p:sp>
        <p:nvSpPr>
          <p:cNvPr id="6" name="Left Brace 5"/>
          <p:cNvSpPr/>
          <p:nvPr/>
        </p:nvSpPr>
        <p:spPr>
          <a:xfrm>
            <a:off x="762000" y="1143000"/>
            <a:ext cx="762000" cy="3352800"/>
          </a:xfrm>
          <a:prstGeom prst="leftBrac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Brace 6"/>
          <p:cNvSpPr/>
          <p:nvPr/>
        </p:nvSpPr>
        <p:spPr>
          <a:xfrm>
            <a:off x="5486400" y="1066800"/>
            <a:ext cx="838200" cy="3200400"/>
          </a:xfrm>
          <a:prstGeom prst="rightBrac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09600" y="6705600"/>
            <a:ext cx="5791200" cy="181588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Comic Sans MS" pitchFamily="66" charset="0"/>
              </a:rPr>
              <a:t>Directs voluntary movement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Comic Sans MS" pitchFamily="66" charset="0"/>
              </a:rPr>
              <a:t>Sensory processing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Comic Sans MS" pitchFamily="66" charset="0"/>
              </a:rPr>
              <a:t>Language and communication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Comic Sans MS" pitchFamily="66" charset="0"/>
              </a:rPr>
              <a:t>Learning and memory</a:t>
            </a:r>
            <a:endParaRPr lang="en-US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6019800" cy="10668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Cerebellum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5" name="Picture 4" descr="Brain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3000" y="838200"/>
            <a:ext cx="4724400" cy="57614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9600" y="6705600"/>
            <a:ext cx="5791200" cy="138499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Comic Sans MS" pitchFamily="66" charset="0"/>
              </a:rPr>
              <a:t>Regulates sense of balance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Comic Sans MS" pitchFamily="66" charset="0"/>
              </a:rPr>
              <a:t>Coordinates voluntary muscle movement</a:t>
            </a:r>
            <a:endParaRPr lang="en-US" sz="2800" dirty="0">
              <a:latin typeface="Comic Sans MS" pitchFamily="66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3962400" y="5029200"/>
            <a:ext cx="1828800" cy="990600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rain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3000" y="838200"/>
            <a:ext cx="4724400" cy="57614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6019800" cy="10668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Medulla Oblongata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6705600"/>
            <a:ext cx="5791200" cy="181588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Comic Sans MS" pitchFamily="66" charset="0"/>
              </a:rPr>
              <a:t>Breathing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Comic Sans MS" pitchFamily="66" charset="0"/>
              </a:rPr>
              <a:t>Heart rate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Comic Sans MS" pitchFamily="66" charset="0"/>
              </a:rPr>
              <a:t>Blood pressure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Comic Sans MS" pitchFamily="66" charset="0"/>
              </a:rPr>
              <a:t>Swallowing and digestion</a:t>
            </a:r>
            <a:endParaRPr lang="en-US" sz="2800" dirty="0">
              <a:latin typeface="Comic Sans MS" pitchFamily="66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1905000" y="5334000"/>
            <a:ext cx="1828800" cy="990600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669</Words>
  <Application>Microsoft Office PowerPoint</Application>
  <PresentationFormat>Екран (4:3)</PresentationFormat>
  <Paragraphs>183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12</vt:i4>
      </vt:variant>
    </vt:vector>
  </HeadingPairs>
  <TitlesOfParts>
    <vt:vector size="13" baseType="lpstr">
      <vt:lpstr>Office Theme</vt:lpstr>
      <vt:lpstr>The  Human Nervous System</vt:lpstr>
      <vt:lpstr>Neuron- A Nerve Cell</vt:lpstr>
      <vt:lpstr>Axon Structure</vt:lpstr>
      <vt:lpstr>The Synapse</vt:lpstr>
      <vt:lpstr>Reflex Arc</vt:lpstr>
      <vt:lpstr>Central Nervous System (CNS)</vt:lpstr>
      <vt:lpstr>Cerebrum</vt:lpstr>
      <vt:lpstr>Cerebellum</vt:lpstr>
      <vt:lpstr>Medulla Oblongata</vt:lpstr>
      <vt:lpstr>Peripheral Nervous System (in blue)</vt:lpstr>
      <vt:lpstr>Peripheral Nervous System</vt:lpstr>
      <vt:lpstr>Divisions of the Autonomic Nervous System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Human Anatomy and  Physiology</dc:title>
  <dc:creator>Andy</dc:creator>
  <cp:lastModifiedBy>RomaK</cp:lastModifiedBy>
  <cp:revision>47</cp:revision>
  <dcterms:created xsi:type="dcterms:W3CDTF">2009-01-08T22:50:20Z</dcterms:created>
  <dcterms:modified xsi:type="dcterms:W3CDTF">2015-09-03T12:13:28Z</dcterms:modified>
</cp:coreProperties>
</file>