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notesMasterIdLst>
    <p:notesMasterId r:id="rId9"/>
  </p:notesMasterIdLst>
  <p:sldIdLst>
    <p:sldId id="264" r:id="rId2"/>
    <p:sldId id="265" r:id="rId3"/>
    <p:sldId id="266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800" b="1" kern="1200">
        <a:solidFill>
          <a:schemeClr val="tx1"/>
        </a:solidFill>
        <a:latin typeface="Comic Sans MS" pitchFamily="66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800" b="1" kern="1200">
        <a:solidFill>
          <a:schemeClr val="tx1"/>
        </a:solidFill>
        <a:latin typeface="Comic Sans MS" pitchFamily="66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800" b="1" kern="1200">
        <a:solidFill>
          <a:schemeClr val="tx1"/>
        </a:solidFill>
        <a:latin typeface="Comic Sans MS" pitchFamily="66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800" b="1" kern="1200">
        <a:solidFill>
          <a:schemeClr val="tx1"/>
        </a:solidFill>
        <a:latin typeface="Comic Sans MS" pitchFamily="66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800" b="1" kern="1200">
        <a:solidFill>
          <a:schemeClr val="tx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sz="2800" b="1" kern="1200">
        <a:solidFill>
          <a:schemeClr val="tx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sz="2800" b="1" kern="1200">
        <a:solidFill>
          <a:schemeClr val="tx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sz="2800" b="1" kern="1200">
        <a:solidFill>
          <a:schemeClr val="tx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sz="2800" b="1" kern="1200">
        <a:solidFill>
          <a:schemeClr val="tx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4D4D4D"/>
    <a:srgbClr val="FF0000"/>
    <a:srgbClr val="FF3300"/>
    <a:srgbClr val="5F5F5F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/>
    <p:restoredTop sz="86410"/>
  </p:normalViewPr>
  <p:slideViewPr>
    <p:cSldViewPr>
      <p:cViewPr varScale="1">
        <p:scale>
          <a:sx n="97" d="100"/>
          <a:sy n="97" d="100"/>
        </p:scale>
        <p:origin x="-91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gif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B506ED0-0468-402B-9749-C66109C5A173}" type="datetimeFigureOut">
              <a:rPr lang="uk-UA" smtClean="0"/>
              <a:t>02.09.2015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08EA09-ADA5-4E15-BC38-DF4B9EB6BCDF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122835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Le Chatelier’s Principle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Le Chatelier’s Principle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58540690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LeChatelier’s Principle</a:t>
            </a:r>
          </a:p>
          <a:p>
            <a:r>
              <a:rPr lang="en-US" smtClean="0"/>
              <a:t>When a system at</a:t>
            </a:r>
          </a:p>
          <a:p>
            <a:r>
              <a:rPr lang="en-US" smtClean="0"/>
              <a:t>equilibrium is placed under</a:t>
            </a:r>
          </a:p>
          <a:p>
            <a:r>
              <a:rPr lang="en-US" smtClean="0"/>
              <a:t>stress, the system will</a:t>
            </a:r>
          </a:p>
          <a:p>
            <a:r>
              <a:rPr lang="en-US" smtClean="0"/>
              <a:t>undergo a change in such</a:t>
            </a:r>
          </a:p>
          <a:p>
            <a:r>
              <a:rPr lang="en-US" smtClean="0"/>
              <a:t>a way as to relieve that</a:t>
            </a:r>
          </a:p>
          <a:p>
            <a:r>
              <a:rPr lang="en-US" smtClean="0"/>
              <a:t>stress and restore a </a:t>
            </a:r>
          </a:p>
          <a:p>
            <a:r>
              <a:rPr lang="en-US" smtClean="0"/>
              <a:t>state of equilibrium.</a:t>
            </a:r>
          </a:p>
          <a:p>
            <a:r>
              <a:rPr lang="en-US" smtClean="0"/>
              <a:t>Henry Le Chatelier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LeChatelier’s Principle</a:t>
            </a:r>
          </a:p>
          <a:p>
            <a:r>
              <a:rPr lang="en-US" smtClean="0"/>
              <a:t>When a system at</a:t>
            </a:r>
          </a:p>
          <a:p>
            <a:r>
              <a:rPr lang="en-US" smtClean="0"/>
              <a:t>equilibrium is placed under</a:t>
            </a:r>
          </a:p>
          <a:p>
            <a:r>
              <a:rPr lang="en-US" smtClean="0"/>
              <a:t>stress, the system will</a:t>
            </a:r>
          </a:p>
          <a:p>
            <a:r>
              <a:rPr lang="en-US" smtClean="0"/>
              <a:t>undergo a change in such</a:t>
            </a:r>
          </a:p>
          <a:p>
            <a:r>
              <a:rPr lang="en-US" smtClean="0"/>
              <a:t>a way as to relieve that</a:t>
            </a:r>
          </a:p>
          <a:p>
            <a:r>
              <a:rPr lang="en-US" smtClean="0"/>
              <a:t>stress and restore a </a:t>
            </a:r>
          </a:p>
          <a:p>
            <a:r>
              <a:rPr lang="en-US" smtClean="0"/>
              <a:t>state of equilibrium.</a:t>
            </a:r>
          </a:p>
          <a:p>
            <a:r>
              <a:rPr lang="en-US" smtClean="0"/>
              <a:t>Henry Le Chatelier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7903010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When you take something away from a system at equilibrium, the system shifts in such a way as to replace some what you’ve taken away.</a:t>
            </a:r>
          </a:p>
          <a:p>
            <a:r>
              <a:rPr lang="en-US" smtClean="0"/>
              <a:t>Le Chatelier Translated:</a:t>
            </a:r>
          </a:p>
          <a:p>
            <a:r>
              <a:rPr lang="en-US" smtClean="0"/>
              <a:t>When you add something to a system at equilibrium, the system shifts in such a way as to use up some of what you’ve added.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When you take something away from a system at equilibrium, the system shifts in such a way as to replace some what you’ve taken away.</a:t>
            </a:r>
          </a:p>
          <a:p>
            <a:r>
              <a:rPr lang="en-US" smtClean="0"/>
              <a:t>Le Chatelier Translated:</a:t>
            </a:r>
          </a:p>
          <a:p>
            <a:r>
              <a:rPr lang="en-US" smtClean="0"/>
              <a:t>When you add something to a system at equilibrium, the system shifts in such a way as to use up some of what you’ve added.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99606047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LeChatelier Example #1</a:t>
            </a:r>
          </a:p>
          <a:p>
            <a:r>
              <a:rPr lang="en-US" smtClean="0"/>
              <a:t>A closed container of ice and water is at equilibrium. Then, the temperature is raised.</a:t>
            </a:r>
          </a:p>
          <a:p>
            <a:r>
              <a:rPr lang="en-US" smtClean="0"/>
              <a:t>Ice  +  Energy    Water</a:t>
            </a:r>
          </a:p>
          <a:p>
            <a:r>
              <a:rPr lang="en-US" smtClean="0"/>
              <a:t>The system temporarily shifts to the _______ to restore equilibrium.</a:t>
            </a:r>
          </a:p>
          <a:p>
            <a:r>
              <a:rPr lang="en-US" smtClean="0"/>
              <a:t>right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LeChatelier Example #1</a:t>
            </a:r>
          </a:p>
          <a:p>
            <a:r>
              <a:rPr lang="en-US" smtClean="0"/>
              <a:t>A closed container of ice and water is at equilibrium. Then, the temperature is raised.</a:t>
            </a:r>
          </a:p>
          <a:p>
            <a:r>
              <a:rPr lang="en-US" smtClean="0"/>
              <a:t>Ice  +  Energy    Water</a:t>
            </a:r>
          </a:p>
          <a:p>
            <a:r>
              <a:rPr lang="en-US" smtClean="0"/>
              <a:t>The system temporarily shifts to the _______ to restore equilibrium.</a:t>
            </a:r>
          </a:p>
          <a:p>
            <a:r>
              <a:rPr lang="en-US" smtClean="0"/>
              <a:t>right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4950415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LeChatelier Example #2</a:t>
            </a:r>
          </a:p>
          <a:p>
            <a:r>
              <a:rPr lang="en-US" smtClean="0"/>
              <a:t>A closed container of N2O4 and NO2 is at equilibrium. NO2 is added to the container.</a:t>
            </a:r>
          </a:p>
          <a:p>
            <a:r>
              <a:rPr lang="en-US" smtClean="0"/>
              <a:t>N2O4 (g)  +  Energy    2 NO2 (g) </a:t>
            </a:r>
          </a:p>
          <a:p>
            <a:r>
              <a:rPr lang="en-US" smtClean="0"/>
              <a:t>The system temporarily shifts to the _______ to restore equilibrium.</a:t>
            </a:r>
          </a:p>
          <a:p>
            <a:r>
              <a:rPr lang="en-US" smtClean="0"/>
              <a:t>left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LeChatelier Example #2</a:t>
            </a:r>
          </a:p>
          <a:p>
            <a:r>
              <a:rPr lang="en-US" smtClean="0"/>
              <a:t>A closed container of N2O4 and NO2 is at equilibrium. NO2 is added to the container.</a:t>
            </a:r>
          </a:p>
          <a:p>
            <a:r>
              <a:rPr lang="en-US" smtClean="0"/>
              <a:t>N2O4 (g)  +  Energy    2 NO2 (g) </a:t>
            </a:r>
          </a:p>
          <a:p>
            <a:r>
              <a:rPr lang="en-US" smtClean="0"/>
              <a:t>The system temporarily shifts to the _______ to restore equilibrium.</a:t>
            </a:r>
          </a:p>
          <a:p>
            <a:r>
              <a:rPr lang="en-US" smtClean="0"/>
              <a:t>left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5575245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LeChatelier Example #3</a:t>
            </a:r>
          </a:p>
          <a:p>
            <a:r>
              <a:rPr lang="en-US" smtClean="0"/>
              <a:t>A closed container of water and its vapor is at equilibrium. Vapor is removed from the system.</a:t>
            </a:r>
          </a:p>
          <a:p>
            <a:r>
              <a:rPr lang="en-US" smtClean="0"/>
              <a:t>water  +  Energy    vapor</a:t>
            </a:r>
          </a:p>
          <a:p>
            <a:r>
              <a:rPr lang="en-US" smtClean="0"/>
              <a:t>The system temporarily shifts to the _______ to restore equilibrium.</a:t>
            </a:r>
          </a:p>
          <a:p>
            <a:r>
              <a:rPr lang="en-US" smtClean="0"/>
              <a:t>right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LeChatelier Example #3</a:t>
            </a:r>
          </a:p>
          <a:p>
            <a:r>
              <a:rPr lang="en-US" smtClean="0"/>
              <a:t>A closed container of water and its vapor is at equilibrium. Vapor is removed from the system.</a:t>
            </a:r>
          </a:p>
          <a:p>
            <a:r>
              <a:rPr lang="en-US" smtClean="0"/>
              <a:t>water  +  Energy    vapor</a:t>
            </a:r>
          </a:p>
          <a:p>
            <a:r>
              <a:rPr lang="en-US" smtClean="0"/>
              <a:t>The system temporarily shifts to the _______ to restore equilibrium.</a:t>
            </a:r>
          </a:p>
          <a:p>
            <a:r>
              <a:rPr lang="en-US" smtClean="0"/>
              <a:t>right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513796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LeChatelier Example #4</a:t>
            </a:r>
          </a:p>
          <a:p>
            <a:r>
              <a:rPr lang="en-US" smtClean="0"/>
              <a:t>A closed container of N2O4 and NO2 is at equilibrium. The pressure is increased.</a:t>
            </a:r>
          </a:p>
          <a:p>
            <a:r>
              <a:rPr lang="en-US" smtClean="0"/>
              <a:t>N2O4 (g)  +  Energy  2 NO2 (g) </a:t>
            </a:r>
          </a:p>
          <a:p>
            <a:r>
              <a:rPr lang="en-US" smtClean="0"/>
              <a:t>The system temporarily shifts to the _______ to restore equilibrium, because there are fewer moles of gas on that side of the equation.</a:t>
            </a:r>
          </a:p>
          <a:p>
            <a:r>
              <a:rPr lang="en-US" smtClean="0"/>
              <a:t>left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LeChatelier Example #4</a:t>
            </a:r>
          </a:p>
          <a:p>
            <a:r>
              <a:rPr lang="en-US" smtClean="0"/>
              <a:t>A closed container of N2O4 and NO2 is at equilibrium. The pressure is increased.</a:t>
            </a:r>
          </a:p>
          <a:p>
            <a:r>
              <a:rPr lang="en-US" smtClean="0"/>
              <a:t>N2O4 (g)  +  Energy  2 NO2 (g) </a:t>
            </a:r>
          </a:p>
          <a:p>
            <a:r>
              <a:rPr lang="en-US" smtClean="0"/>
              <a:t>The system temporarily shifts to the _______ to restore equilibrium, because there are fewer moles of gas on that side of the equation.</a:t>
            </a:r>
          </a:p>
          <a:p>
            <a:r>
              <a:rPr lang="en-US" smtClean="0"/>
              <a:t>left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5002354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upload.wikimedia.org/wikipedia/commons/a/a6/Lechatelier.jpg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sz="4800" dirty="0" smtClean="0">
                <a:solidFill>
                  <a:srgbClr val="000000"/>
                </a:solidFill>
              </a:rPr>
              <a:t>Le </a:t>
            </a:r>
            <a:r>
              <a:rPr lang="en-US" sz="4800" dirty="0" err="1" smtClean="0">
                <a:solidFill>
                  <a:srgbClr val="000000"/>
                </a:solidFill>
              </a:rPr>
              <a:t>Chatelier’s</a:t>
            </a:r>
            <a:r>
              <a:rPr lang="en-US" sz="4800" dirty="0" smtClean="0">
                <a:solidFill>
                  <a:srgbClr val="000000"/>
                </a:solidFill>
              </a:rPr>
              <a:t> Principle</a:t>
            </a:r>
            <a:endParaRPr lang="en-US" sz="4800" dirty="0">
              <a:solidFill>
                <a:srgbClr val="000000"/>
              </a:solidFill>
            </a:endParaRPr>
          </a:p>
        </p:txBody>
      </p:sp>
      <p:pic>
        <p:nvPicPr>
          <p:cNvPr id="5" name="Picture 4" descr="seesaw.gif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2209800" y="2743200"/>
            <a:ext cx="4876800" cy="2658123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848600" cy="762000"/>
          </a:xfrm>
        </p:spPr>
        <p:txBody>
          <a:bodyPr/>
          <a:lstStyle/>
          <a:p>
            <a:r>
              <a:rPr lang="en-US" dirty="0" err="1">
                <a:solidFill>
                  <a:srgbClr val="000000"/>
                </a:solidFill>
              </a:rPr>
              <a:t>LeChatelier’s</a:t>
            </a:r>
            <a:r>
              <a:rPr lang="en-US" dirty="0">
                <a:solidFill>
                  <a:srgbClr val="000000"/>
                </a:solidFill>
              </a:rPr>
              <a:t> Principle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95400"/>
            <a:ext cx="5410200" cy="3733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3200" dirty="0">
                <a:solidFill>
                  <a:srgbClr val="000000"/>
                </a:solidFill>
              </a:rPr>
              <a:t>When a system </a:t>
            </a:r>
            <a:r>
              <a:rPr lang="en-US" sz="3200" dirty="0" smtClean="0">
                <a:solidFill>
                  <a:srgbClr val="000000"/>
                </a:solidFill>
              </a:rPr>
              <a:t>at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3200" dirty="0" smtClean="0">
                <a:solidFill>
                  <a:srgbClr val="000000"/>
                </a:solidFill>
              </a:rPr>
              <a:t>equilibrium </a:t>
            </a:r>
            <a:r>
              <a:rPr lang="en-US" sz="3200" dirty="0">
                <a:solidFill>
                  <a:srgbClr val="000000"/>
                </a:solidFill>
              </a:rPr>
              <a:t>is placed </a:t>
            </a:r>
            <a:r>
              <a:rPr lang="en-US" sz="3200" dirty="0" smtClean="0">
                <a:solidFill>
                  <a:srgbClr val="000000"/>
                </a:solidFill>
              </a:rPr>
              <a:t>under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3200" dirty="0" smtClean="0">
                <a:solidFill>
                  <a:srgbClr val="000000"/>
                </a:solidFill>
              </a:rPr>
              <a:t>stress</a:t>
            </a:r>
            <a:r>
              <a:rPr lang="en-US" sz="3200" dirty="0">
                <a:solidFill>
                  <a:srgbClr val="000000"/>
                </a:solidFill>
              </a:rPr>
              <a:t>, the system </a:t>
            </a:r>
            <a:r>
              <a:rPr lang="en-US" sz="3200" dirty="0" smtClean="0">
                <a:solidFill>
                  <a:srgbClr val="000000"/>
                </a:solidFill>
              </a:rPr>
              <a:t>will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3200" dirty="0" smtClean="0">
                <a:solidFill>
                  <a:srgbClr val="000000"/>
                </a:solidFill>
              </a:rPr>
              <a:t>undergo </a:t>
            </a:r>
            <a:r>
              <a:rPr lang="en-US" sz="3200" dirty="0">
                <a:solidFill>
                  <a:srgbClr val="000000"/>
                </a:solidFill>
              </a:rPr>
              <a:t>a change in </a:t>
            </a:r>
            <a:r>
              <a:rPr lang="en-US" sz="3200" dirty="0" smtClean="0">
                <a:solidFill>
                  <a:srgbClr val="000000"/>
                </a:solidFill>
              </a:rPr>
              <a:t>such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3200" dirty="0" smtClean="0">
                <a:solidFill>
                  <a:srgbClr val="000000"/>
                </a:solidFill>
              </a:rPr>
              <a:t>a </a:t>
            </a:r>
            <a:r>
              <a:rPr lang="en-US" sz="3200" dirty="0">
                <a:solidFill>
                  <a:srgbClr val="000000"/>
                </a:solidFill>
              </a:rPr>
              <a:t>way as to relieve </a:t>
            </a:r>
            <a:r>
              <a:rPr lang="en-US" sz="3200" dirty="0" smtClean="0">
                <a:solidFill>
                  <a:srgbClr val="000000"/>
                </a:solidFill>
              </a:rPr>
              <a:t>that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3200" dirty="0" smtClean="0">
                <a:solidFill>
                  <a:srgbClr val="000000"/>
                </a:solidFill>
              </a:rPr>
              <a:t>stress and restore a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3200" dirty="0" smtClean="0">
                <a:solidFill>
                  <a:srgbClr val="000000"/>
                </a:solidFill>
              </a:rPr>
              <a:t>state of equilibrium.</a:t>
            </a:r>
            <a:endParaRPr lang="en-US" sz="3200" dirty="0">
              <a:solidFill>
                <a:srgbClr val="000000"/>
              </a:solidFill>
            </a:endParaRPr>
          </a:p>
        </p:txBody>
      </p:sp>
      <p:pic>
        <p:nvPicPr>
          <p:cNvPr id="69637" name="Picture 5" descr="File:Lechatelier.jp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6172200" y="1676400"/>
            <a:ext cx="2266950" cy="2428875"/>
          </a:xfrm>
          <a:prstGeom prst="roundRect">
            <a:avLst>
              <a:gd name="adj" fmla="val 8594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</p:spPr>
      </p:pic>
      <p:sp>
        <p:nvSpPr>
          <p:cNvPr id="5" name="TextBox 4"/>
          <p:cNvSpPr txBox="1"/>
          <p:nvPr/>
        </p:nvSpPr>
        <p:spPr>
          <a:xfrm>
            <a:off x="6141540" y="1295400"/>
            <a:ext cx="2316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000000"/>
                </a:solidFill>
              </a:rPr>
              <a:t>Henry Le </a:t>
            </a:r>
            <a:r>
              <a:rPr lang="en-US" sz="1800" dirty="0" err="1" smtClean="0">
                <a:solidFill>
                  <a:srgbClr val="000000"/>
                </a:solidFill>
              </a:rPr>
              <a:t>Chatelier</a:t>
            </a:r>
            <a:endParaRPr lang="en-US" sz="18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1066800"/>
            <a:ext cx="7772400" cy="19050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 dirty="0">
                <a:solidFill>
                  <a:srgbClr val="000000"/>
                </a:solidFill>
              </a:rPr>
              <a:t>When you take something away from a system at equilibrium, the system </a:t>
            </a:r>
            <a:r>
              <a:rPr lang="en-US" sz="2800" dirty="0">
                <a:solidFill>
                  <a:srgbClr val="C00000"/>
                </a:solidFill>
              </a:rPr>
              <a:t>shifts </a:t>
            </a:r>
            <a:r>
              <a:rPr lang="en-US" sz="2800" dirty="0">
                <a:solidFill>
                  <a:srgbClr val="000000"/>
                </a:solidFill>
              </a:rPr>
              <a:t>in such a way as to </a:t>
            </a:r>
            <a:r>
              <a:rPr lang="en-US" sz="2800" dirty="0">
                <a:solidFill>
                  <a:srgbClr val="C00000"/>
                </a:solidFill>
              </a:rPr>
              <a:t>replace </a:t>
            </a:r>
            <a:r>
              <a:rPr lang="en-US" sz="2800" dirty="0" smtClean="0">
                <a:solidFill>
                  <a:srgbClr val="C00000"/>
                </a:solidFill>
              </a:rPr>
              <a:t>some what </a:t>
            </a:r>
            <a:r>
              <a:rPr lang="en-US" sz="2800" dirty="0">
                <a:solidFill>
                  <a:srgbClr val="C00000"/>
                </a:solidFill>
              </a:rPr>
              <a:t>you’ve taken away.</a:t>
            </a:r>
          </a:p>
        </p:txBody>
      </p:sp>
      <p:sp>
        <p:nvSpPr>
          <p:cNvPr id="70659" name="Text Box 3"/>
          <p:cNvSpPr txBox="1">
            <a:spLocks noGrp="1" noChangeArrowheads="1"/>
          </p:cNvSpPr>
          <p:nvPr>
            <p:ph type="title"/>
          </p:nvPr>
        </p:nvSpPr>
        <p:spPr>
          <a:xfrm>
            <a:off x="533400" y="228600"/>
            <a:ext cx="7391400" cy="914400"/>
          </a:xfrm>
          <a:noFill/>
          <a:ln/>
        </p:spPr>
        <p:txBody>
          <a:bodyPr/>
          <a:lstStyle/>
          <a:p>
            <a:pPr algn="l"/>
            <a:r>
              <a:rPr lang="en-US" u="sng" dirty="0">
                <a:solidFill>
                  <a:srgbClr val="000000"/>
                </a:solidFill>
                <a:effectLst/>
              </a:rPr>
              <a:t>Le </a:t>
            </a:r>
            <a:r>
              <a:rPr lang="en-US" u="sng" dirty="0" err="1">
                <a:solidFill>
                  <a:srgbClr val="000000"/>
                </a:solidFill>
                <a:effectLst/>
              </a:rPr>
              <a:t>Chatelier</a:t>
            </a:r>
            <a:r>
              <a:rPr lang="en-US" u="sng" dirty="0">
                <a:solidFill>
                  <a:srgbClr val="000000"/>
                </a:solidFill>
                <a:effectLst/>
              </a:rPr>
              <a:t> Translated:</a:t>
            </a:r>
          </a:p>
        </p:txBody>
      </p:sp>
      <p:sp>
        <p:nvSpPr>
          <p:cNvPr id="70660" name="Rectangle 4"/>
          <p:cNvSpPr>
            <a:spLocks noChangeArrowheads="1"/>
          </p:cNvSpPr>
          <p:nvPr/>
        </p:nvSpPr>
        <p:spPr bwMode="auto">
          <a:xfrm>
            <a:off x="609600" y="3124200"/>
            <a:ext cx="7772400" cy="190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r>
              <a:rPr lang="en-US" sz="28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When you add something to a system at equilibrium, the system </a:t>
            </a:r>
            <a:r>
              <a:rPr lang="en-US" sz="28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shifts</a:t>
            </a:r>
            <a:r>
              <a:rPr lang="en-US" sz="28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28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in such a way as to</a:t>
            </a:r>
            <a:r>
              <a:rPr lang="en-US" sz="28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28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use up </a:t>
            </a:r>
            <a:r>
              <a:rPr lang="en-US" sz="28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some of what </a:t>
            </a:r>
            <a:r>
              <a:rPr lang="en-US" sz="28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you’ve added.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706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706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0658" grpId="0" build="p"/>
      <p:bldP spid="7066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u="sng" dirty="0" err="1">
                <a:solidFill>
                  <a:srgbClr val="000000"/>
                </a:solidFill>
              </a:rPr>
              <a:t>LeChatelier</a:t>
            </a:r>
            <a:r>
              <a:rPr lang="en-US" u="sng" dirty="0">
                <a:solidFill>
                  <a:srgbClr val="000000"/>
                </a:solidFill>
              </a:rPr>
              <a:t> Example #1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609600" y="1219200"/>
            <a:ext cx="8305800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>
                <a:solidFill>
                  <a:srgbClr val="000000"/>
                </a:solidFill>
              </a:rPr>
              <a:t>A closed container of ice and water is at equilibrium. Then, the temperature is raised.</a:t>
            </a:r>
          </a:p>
        </p:txBody>
      </p:sp>
      <p:sp>
        <p:nvSpPr>
          <p:cNvPr id="8196" name="Text Box 4"/>
          <p:cNvSpPr txBox="1">
            <a:spLocks noChangeArrowheads="1"/>
          </p:cNvSpPr>
          <p:nvPr/>
        </p:nvSpPr>
        <p:spPr bwMode="auto">
          <a:xfrm>
            <a:off x="2209800" y="3151188"/>
            <a:ext cx="4794250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Ice  +  Energy 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sym typeface="Wingdings 3" pitchFamily="18" charset="2"/>
              </a:rPr>
              <a:t>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sym typeface="Wingdings" pitchFamily="2" charset="2"/>
              </a:rPr>
              <a:t>  Water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8197" name="Line 5"/>
          <p:cNvSpPr>
            <a:spLocks noChangeShapeType="1"/>
          </p:cNvSpPr>
          <p:nvPr/>
        </p:nvSpPr>
        <p:spPr bwMode="auto">
          <a:xfrm flipV="1">
            <a:off x="4419600" y="2590800"/>
            <a:ext cx="0" cy="6096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8198" name="Text Box 6"/>
          <p:cNvSpPr txBox="1">
            <a:spLocks noChangeArrowheads="1"/>
          </p:cNvSpPr>
          <p:nvPr/>
        </p:nvSpPr>
        <p:spPr bwMode="auto">
          <a:xfrm>
            <a:off x="914400" y="3962400"/>
            <a:ext cx="7696200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>
                <a:solidFill>
                  <a:srgbClr val="000000"/>
                </a:solidFill>
              </a:rPr>
              <a:t>The system temporarily shifts to the _______ to restore equilibrium.</a:t>
            </a:r>
          </a:p>
        </p:txBody>
      </p:sp>
      <p:sp>
        <p:nvSpPr>
          <p:cNvPr id="8199" name="Line 7"/>
          <p:cNvSpPr>
            <a:spLocks noChangeShapeType="1"/>
          </p:cNvSpPr>
          <p:nvPr/>
        </p:nvSpPr>
        <p:spPr bwMode="auto">
          <a:xfrm>
            <a:off x="4724400" y="2971800"/>
            <a:ext cx="1905000" cy="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8200" name="Text Box 8"/>
          <p:cNvSpPr txBox="1">
            <a:spLocks noChangeArrowheads="1"/>
          </p:cNvSpPr>
          <p:nvPr/>
        </p:nvSpPr>
        <p:spPr bwMode="auto">
          <a:xfrm>
            <a:off x="1295400" y="4343400"/>
            <a:ext cx="1017588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right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81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81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81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1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81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8" dur="500"/>
                                        <p:tgtEl>
                                          <p:spTgt spid="82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6" grpId="0"/>
      <p:bldP spid="8197" grpId="0" animBg="1"/>
      <p:bldP spid="8198" grpId="0"/>
      <p:bldP spid="8199" grpId="0" animBg="1"/>
      <p:bldP spid="820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u="sng" dirty="0" err="1">
                <a:solidFill>
                  <a:srgbClr val="000000"/>
                </a:solidFill>
              </a:rPr>
              <a:t>LeChatelier</a:t>
            </a:r>
            <a:r>
              <a:rPr lang="en-US" u="sng" dirty="0">
                <a:solidFill>
                  <a:srgbClr val="000000"/>
                </a:solidFill>
              </a:rPr>
              <a:t> Example #2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898525" y="1417638"/>
            <a:ext cx="7864475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000000"/>
                </a:solidFill>
              </a:rPr>
              <a:t>A closed container of N</a:t>
            </a:r>
            <a:r>
              <a:rPr lang="en-US" baseline="-25000" dirty="0">
                <a:solidFill>
                  <a:srgbClr val="000000"/>
                </a:solidFill>
              </a:rPr>
              <a:t>2</a:t>
            </a:r>
            <a:r>
              <a:rPr lang="en-US" dirty="0">
                <a:solidFill>
                  <a:srgbClr val="000000"/>
                </a:solidFill>
              </a:rPr>
              <a:t>O</a:t>
            </a:r>
            <a:r>
              <a:rPr lang="en-US" baseline="-25000" dirty="0">
                <a:solidFill>
                  <a:srgbClr val="000000"/>
                </a:solidFill>
              </a:rPr>
              <a:t>4</a:t>
            </a:r>
            <a:r>
              <a:rPr lang="en-US" dirty="0">
                <a:solidFill>
                  <a:srgbClr val="000000"/>
                </a:solidFill>
              </a:rPr>
              <a:t> and NO</a:t>
            </a:r>
            <a:r>
              <a:rPr lang="en-US" baseline="-25000" dirty="0">
                <a:solidFill>
                  <a:srgbClr val="000000"/>
                </a:solidFill>
              </a:rPr>
              <a:t>2</a:t>
            </a:r>
            <a:r>
              <a:rPr lang="en-US" dirty="0">
                <a:solidFill>
                  <a:srgbClr val="000000"/>
                </a:solidFill>
              </a:rPr>
              <a:t> is at equilibrium. </a:t>
            </a:r>
            <a:r>
              <a:rPr lang="en-US" dirty="0">
                <a:solidFill>
                  <a:srgbClr val="FF0000"/>
                </a:solidFill>
              </a:rPr>
              <a:t>NO</a:t>
            </a:r>
            <a:r>
              <a:rPr lang="en-US" baseline="-25000" dirty="0">
                <a:solidFill>
                  <a:srgbClr val="FF0000"/>
                </a:solidFill>
              </a:rPr>
              <a:t>2</a:t>
            </a:r>
            <a:r>
              <a:rPr lang="en-US" dirty="0">
                <a:solidFill>
                  <a:srgbClr val="FF0000"/>
                </a:solidFill>
              </a:rPr>
              <a:t> is added </a:t>
            </a:r>
            <a:r>
              <a:rPr lang="en-US" dirty="0">
                <a:solidFill>
                  <a:srgbClr val="000000"/>
                </a:solidFill>
              </a:rPr>
              <a:t>to the container.</a:t>
            </a:r>
          </a:p>
        </p:txBody>
      </p:sp>
      <p:sp>
        <p:nvSpPr>
          <p:cNvPr id="9220" name="Text Box 4"/>
          <p:cNvSpPr txBox="1">
            <a:spLocks noChangeArrowheads="1"/>
          </p:cNvSpPr>
          <p:nvPr/>
        </p:nvSpPr>
        <p:spPr bwMode="auto">
          <a:xfrm>
            <a:off x="1905000" y="3151188"/>
            <a:ext cx="6324600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N</a:t>
            </a:r>
            <a:r>
              <a:rPr lang="en-US" baseline="-25000" dirty="0">
                <a:solidFill>
                  <a:schemeClr val="bg1">
                    <a:lumMod val="50000"/>
                  </a:schemeClr>
                </a:solidFill>
              </a:rPr>
              <a:t>2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O</a:t>
            </a:r>
            <a:r>
              <a:rPr lang="en-US" baseline="-25000" dirty="0">
                <a:solidFill>
                  <a:schemeClr val="bg1">
                    <a:lumMod val="50000"/>
                  </a:schemeClr>
                </a:solidFill>
              </a:rPr>
              <a:t>4 </a:t>
            </a:r>
            <a:r>
              <a:rPr lang="en-US" b="0" dirty="0">
                <a:solidFill>
                  <a:schemeClr val="bg1">
                    <a:lumMod val="50000"/>
                  </a:schemeClr>
                </a:solidFill>
              </a:rPr>
              <a:t>(g)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 +  Energy 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sym typeface="Wingdings 3" pitchFamily="18" charset="2"/>
              </a:rPr>
              <a:t>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sym typeface="Wingdings" pitchFamily="2" charset="2"/>
              </a:rPr>
              <a:t>  2 NO</a:t>
            </a:r>
            <a:r>
              <a:rPr lang="en-US" baseline="-25000" dirty="0">
                <a:solidFill>
                  <a:schemeClr val="bg1">
                    <a:lumMod val="50000"/>
                  </a:schemeClr>
                </a:solidFill>
                <a:sym typeface="Wingdings" pitchFamily="2" charset="2"/>
              </a:rPr>
              <a:t>2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sym typeface="Wingdings" pitchFamily="2" charset="2"/>
              </a:rPr>
              <a:t> </a:t>
            </a:r>
            <a:r>
              <a:rPr lang="en-US" b="0" dirty="0">
                <a:solidFill>
                  <a:schemeClr val="bg1">
                    <a:lumMod val="50000"/>
                  </a:schemeClr>
                </a:solidFill>
                <a:sym typeface="Wingdings" pitchFamily="2" charset="2"/>
              </a:rPr>
              <a:t>(g)</a:t>
            </a:r>
            <a:r>
              <a:rPr lang="en-US" baseline="-25000" dirty="0">
                <a:solidFill>
                  <a:schemeClr val="bg1">
                    <a:lumMod val="50000"/>
                  </a:schemeClr>
                </a:solidFill>
                <a:sym typeface="Wingdings" pitchFamily="2" charset="2"/>
              </a:rPr>
              <a:t> </a:t>
            </a:r>
            <a:endParaRPr lang="en-US" baseline="-250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9221" name="Line 5"/>
          <p:cNvSpPr>
            <a:spLocks noChangeShapeType="1"/>
          </p:cNvSpPr>
          <p:nvPr/>
        </p:nvSpPr>
        <p:spPr bwMode="auto">
          <a:xfrm flipV="1">
            <a:off x="6858000" y="2590800"/>
            <a:ext cx="0" cy="6096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9222" name="Text Box 6"/>
          <p:cNvSpPr txBox="1">
            <a:spLocks noChangeArrowheads="1"/>
          </p:cNvSpPr>
          <p:nvPr/>
        </p:nvSpPr>
        <p:spPr bwMode="auto">
          <a:xfrm>
            <a:off x="914400" y="3962400"/>
            <a:ext cx="7178675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000000"/>
                </a:solidFill>
              </a:rPr>
              <a:t>The system temporarily shifts to the _______ to restore equilibrium.</a:t>
            </a:r>
          </a:p>
        </p:txBody>
      </p:sp>
      <p:sp>
        <p:nvSpPr>
          <p:cNvPr id="9223" name="Line 7"/>
          <p:cNvSpPr>
            <a:spLocks noChangeShapeType="1"/>
          </p:cNvSpPr>
          <p:nvPr/>
        </p:nvSpPr>
        <p:spPr bwMode="auto">
          <a:xfrm flipH="1">
            <a:off x="3352800" y="2971800"/>
            <a:ext cx="3048000" cy="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9224" name="Text Box 8"/>
          <p:cNvSpPr txBox="1">
            <a:spLocks noChangeArrowheads="1"/>
          </p:cNvSpPr>
          <p:nvPr/>
        </p:nvSpPr>
        <p:spPr bwMode="auto">
          <a:xfrm>
            <a:off x="1371600" y="4343400"/>
            <a:ext cx="82867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left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9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92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92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92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92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8" dur="500"/>
                                        <p:tgtEl>
                                          <p:spTgt spid="92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20" grpId="0"/>
      <p:bldP spid="9221" grpId="0" animBg="1"/>
      <p:bldP spid="9222" grpId="0"/>
      <p:bldP spid="9223" grpId="0" animBg="1"/>
      <p:bldP spid="922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u="sng">
                <a:solidFill>
                  <a:srgbClr val="000000"/>
                </a:solidFill>
              </a:rPr>
              <a:t>LeChatelier Example #3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381000" y="1371600"/>
            <a:ext cx="8534400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000000"/>
                </a:solidFill>
              </a:rPr>
              <a:t>A closed container of water and its vapor is at equilibrium. </a:t>
            </a:r>
            <a:r>
              <a:rPr lang="en-US" dirty="0">
                <a:solidFill>
                  <a:srgbClr val="FF0000"/>
                </a:solidFill>
              </a:rPr>
              <a:t>Vapor is removed</a:t>
            </a:r>
            <a:r>
              <a:rPr lang="en-US" dirty="0">
                <a:solidFill>
                  <a:srgbClr val="000000"/>
                </a:solidFill>
              </a:rPr>
              <a:t> from the system.</a:t>
            </a:r>
          </a:p>
        </p:txBody>
      </p:sp>
      <p:sp>
        <p:nvSpPr>
          <p:cNvPr id="10244" name="Text Box 4"/>
          <p:cNvSpPr txBox="1">
            <a:spLocks noChangeArrowheads="1"/>
          </p:cNvSpPr>
          <p:nvPr/>
        </p:nvSpPr>
        <p:spPr bwMode="auto">
          <a:xfrm>
            <a:off x="2133600" y="2514600"/>
            <a:ext cx="5011738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water  +  Energy 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sym typeface="Wingdings 3" pitchFamily="18" charset="2"/>
              </a:rPr>
              <a:t>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sym typeface="Wingdings" pitchFamily="2" charset="2"/>
              </a:rPr>
              <a:t> vapor</a:t>
            </a:r>
          </a:p>
        </p:txBody>
      </p:sp>
      <p:sp>
        <p:nvSpPr>
          <p:cNvPr id="10245" name="Line 5"/>
          <p:cNvSpPr>
            <a:spLocks noChangeShapeType="1"/>
          </p:cNvSpPr>
          <p:nvPr/>
        </p:nvSpPr>
        <p:spPr bwMode="auto">
          <a:xfrm>
            <a:off x="6629400" y="3048000"/>
            <a:ext cx="0" cy="9144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46" name="Text Box 6"/>
          <p:cNvSpPr txBox="1">
            <a:spLocks noChangeArrowheads="1"/>
          </p:cNvSpPr>
          <p:nvPr/>
        </p:nvSpPr>
        <p:spPr bwMode="auto">
          <a:xfrm>
            <a:off x="1219200" y="4038600"/>
            <a:ext cx="7178675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>
                <a:solidFill>
                  <a:srgbClr val="000000"/>
                </a:solidFill>
              </a:rPr>
              <a:t>The system temporarily shifts to the _______ to restore equilibrium.</a:t>
            </a:r>
          </a:p>
        </p:txBody>
      </p:sp>
      <p:sp>
        <p:nvSpPr>
          <p:cNvPr id="10247" name="Line 7"/>
          <p:cNvSpPr>
            <a:spLocks noChangeShapeType="1"/>
          </p:cNvSpPr>
          <p:nvPr/>
        </p:nvSpPr>
        <p:spPr bwMode="auto">
          <a:xfrm>
            <a:off x="3276600" y="3276600"/>
            <a:ext cx="2895600" cy="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48" name="Text Box 8"/>
          <p:cNvSpPr txBox="1">
            <a:spLocks noChangeArrowheads="1"/>
          </p:cNvSpPr>
          <p:nvPr/>
        </p:nvSpPr>
        <p:spPr bwMode="auto">
          <a:xfrm>
            <a:off x="1600200" y="4419600"/>
            <a:ext cx="1017588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right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02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102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02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02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102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8" dur="500"/>
                                        <p:tgtEl>
                                          <p:spTgt spid="102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4" grpId="0"/>
      <p:bldP spid="10245" grpId="0" animBg="1"/>
      <p:bldP spid="10246" grpId="0"/>
      <p:bldP spid="10247" grpId="0" animBg="1"/>
      <p:bldP spid="1024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u="sng" dirty="0" err="1">
                <a:solidFill>
                  <a:srgbClr val="000000"/>
                </a:solidFill>
              </a:rPr>
              <a:t>LeChatelier</a:t>
            </a:r>
            <a:r>
              <a:rPr lang="en-US" u="sng" dirty="0">
                <a:solidFill>
                  <a:srgbClr val="000000"/>
                </a:solidFill>
              </a:rPr>
              <a:t> Example #4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898525" y="1417638"/>
            <a:ext cx="7864475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000000"/>
                </a:solidFill>
              </a:rPr>
              <a:t>A closed container of N</a:t>
            </a:r>
            <a:r>
              <a:rPr lang="en-US" baseline="-25000" dirty="0">
                <a:solidFill>
                  <a:srgbClr val="000000"/>
                </a:solidFill>
              </a:rPr>
              <a:t>2</a:t>
            </a:r>
            <a:r>
              <a:rPr lang="en-US" dirty="0">
                <a:solidFill>
                  <a:srgbClr val="000000"/>
                </a:solidFill>
              </a:rPr>
              <a:t>O</a:t>
            </a:r>
            <a:r>
              <a:rPr lang="en-US" baseline="-25000" dirty="0">
                <a:solidFill>
                  <a:srgbClr val="000000"/>
                </a:solidFill>
              </a:rPr>
              <a:t>4</a:t>
            </a:r>
            <a:r>
              <a:rPr lang="en-US" dirty="0">
                <a:solidFill>
                  <a:srgbClr val="000000"/>
                </a:solidFill>
              </a:rPr>
              <a:t> and NO</a:t>
            </a:r>
            <a:r>
              <a:rPr lang="en-US" baseline="-25000" dirty="0">
                <a:solidFill>
                  <a:srgbClr val="000000"/>
                </a:solidFill>
              </a:rPr>
              <a:t>2</a:t>
            </a:r>
            <a:r>
              <a:rPr lang="en-US" dirty="0">
                <a:solidFill>
                  <a:srgbClr val="000000"/>
                </a:solidFill>
              </a:rPr>
              <a:t> is at equilibrium. The </a:t>
            </a:r>
            <a:r>
              <a:rPr lang="en-US" dirty="0">
                <a:solidFill>
                  <a:srgbClr val="FF0000"/>
                </a:solidFill>
              </a:rPr>
              <a:t>pressure is increased</a:t>
            </a:r>
            <a:r>
              <a:rPr lang="en-US" dirty="0">
                <a:solidFill>
                  <a:srgbClr val="000000"/>
                </a:solidFill>
              </a:rPr>
              <a:t>.</a:t>
            </a:r>
          </a:p>
        </p:txBody>
      </p:sp>
      <p:sp>
        <p:nvSpPr>
          <p:cNvPr id="11268" name="Text Box 4"/>
          <p:cNvSpPr txBox="1">
            <a:spLocks noChangeArrowheads="1"/>
          </p:cNvSpPr>
          <p:nvPr/>
        </p:nvSpPr>
        <p:spPr bwMode="auto">
          <a:xfrm>
            <a:off x="1905000" y="3151188"/>
            <a:ext cx="6324600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000000"/>
                </a:solidFill>
              </a:rPr>
              <a:t>N</a:t>
            </a:r>
            <a:r>
              <a:rPr lang="en-US" baseline="-25000" dirty="0">
                <a:solidFill>
                  <a:srgbClr val="000000"/>
                </a:solidFill>
              </a:rPr>
              <a:t>2</a:t>
            </a:r>
            <a:r>
              <a:rPr lang="en-US" dirty="0">
                <a:solidFill>
                  <a:srgbClr val="000000"/>
                </a:solidFill>
              </a:rPr>
              <a:t>O</a:t>
            </a:r>
            <a:r>
              <a:rPr lang="en-US" baseline="-25000" dirty="0">
                <a:solidFill>
                  <a:srgbClr val="000000"/>
                </a:solidFill>
              </a:rPr>
              <a:t>4 </a:t>
            </a:r>
            <a:r>
              <a:rPr lang="en-US" b="0" dirty="0">
                <a:solidFill>
                  <a:srgbClr val="000000"/>
                </a:solidFill>
              </a:rPr>
              <a:t>(g)</a:t>
            </a:r>
            <a:r>
              <a:rPr lang="en-US" dirty="0">
                <a:solidFill>
                  <a:srgbClr val="000000"/>
                </a:solidFill>
              </a:rPr>
              <a:t>  +  Energy </a:t>
            </a:r>
            <a:r>
              <a:rPr lang="en-US" dirty="0">
                <a:solidFill>
                  <a:srgbClr val="000000"/>
                </a:solidFill>
                <a:sym typeface="Wingdings 3" pitchFamily="18" charset="2"/>
              </a:rPr>
              <a:t></a:t>
            </a:r>
            <a:r>
              <a:rPr lang="en-US" dirty="0">
                <a:solidFill>
                  <a:srgbClr val="000000"/>
                </a:solidFill>
                <a:sym typeface="Wingdings" pitchFamily="2" charset="2"/>
              </a:rPr>
              <a:t> 2 NO</a:t>
            </a:r>
            <a:r>
              <a:rPr lang="en-US" baseline="-25000" dirty="0">
                <a:solidFill>
                  <a:srgbClr val="000000"/>
                </a:solidFill>
                <a:sym typeface="Wingdings" pitchFamily="2" charset="2"/>
              </a:rPr>
              <a:t>2</a:t>
            </a:r>
            <a:r>
              <a:rPr lang="en-US" dirty="0">
                <a:solidFill>
                  <a:srgbClr val="000000"/>
                </a:solidFill>
                <a:sym typeface="Wingdings" pitchFamily="2" charset="2"/>
              </a:rPr>
              <a:t> </a:t>
            </a:r>
            <a:r>
              <a:rPr lang="en-US" b="0" dirty="0">
                <a:solidFill>
                  <a:srgbClr val="000000"/>
                </a:solidFill>
                <a:sym typeface="Wingdings" pitchFamily="2" charset="2"/>
              </a:rPr>
              <a:t>(g)</a:t>
            </a:r>
            <a:r>
              <a:rPr lang="en-US" baseline="-25000" dirty="0">
                <a:solidFill>
                  <a:srgbClr val="000000"/>
                </a:solidFill>
                <a:sym typeface="Wingdings" pitchFamily="2" charset="2"/>
              </a:rPr>
              <a:t> </a:t>
            </a:r>
          </a:p>
        </p:txBody>
      </p:sp>
      <p:sp>
        <p:nvSpPr>
          <p:cNvPr id="11269" name="Text Box 5"/>
          <p:cNvSpPr txBox="1">
            <a:spLocks noChangeArrowheads="1"/>
          </p:cNvSpPr>
          <p:nvPr/>
        </p:nvSpPr>
        <p:spPr bwMode="auto">
          <a:xfrm>
            <a:off x="914400" y="3962400"/>
            <a:ext cx="7696200" cy="18002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>
                <a:solidFill>
                  <a:srgbClr val="000000"/>
                </a:solidFill>
              </a:rPr>
              <a:t>The system temporarily shifts to the _______ to restore equilibrium, because there are </a:t>
            </a:r>
            <a:r>
              <a:rPr lang="en-US" i="1">
                <a:solidFill>
                  <a:srgbClr val="000000"/>
                </a:solidFill>
              </a:rPr>
              <a:t>fewer moles of gas</a:t>
            </a:r>
            <a:r>
              <a:rPr lang="en-US">
                <a:solidFill>
                  <a:srgbClr val="000000"/>
                </a:solidFill>
              </a:rPr>
              <a:t> on that side of the equation.</a:t>
            </a:r>
          </a:p>
        </p:txBody>
      </p:sp>
      <p:sp>
        <p:nvSpPr>
          <p:cNvPr id="11270" name="Line 6"/>
          <p:cNvSpPr>
            <a:spLocks noChangeShapeType="1"/>
          </p:cNvSpPr>
          <p:nvPr/>
        </p:nvSpPr>
        <p:spPr bwMode="auto">
          <a:xfrm flipH="1">
            <a:off x="3352800" y="2971800"/>
            <a:ext cx="3048000" cy="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1271" name="Text Box 7"/>
          <p:cNvSpPr txBox="1">
            <a:spLocks noChangeArrowheads="1"/>
          </p:cNvSpPr>
          <p:nvPr/>
        </p:nvSpPr>
        <p:spPr bwMode="auto">
          <a:xfrm>
            <a:off x="1295400" y="4343400"/>
            <a:ext cx="82867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left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12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12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2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112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" dur="500"/>
                                        <p:tgtEl>
                                          <p:spTgt spid="112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8" grpId="0"/>
      <p:bldP spid="11269" grpId="0"/>
      <p:bldP spid="11270" grpId="0" animBg="1"/>
      <p:bldP spid="11271" grpId="0"/>
    </p:bldLst>
  </p:timing>
</p:sld>
</file>

<file path=ppt/theme/theme1.xml><?xml version="1.0" encoding="utf-8"?>
<a:theme xmlns:a="http://schemas.openxmlformats.org/drawingml/2006/main" name="1_chemistry">
  <a:themeElements>
    <a:clrScheme name="1_chemistry 8">
      <a:dk1>
        <a:srgbClr val="808080"/>
      </a:dk1>
      <a:lt1>
        <a:srgbClr val="FFFFFF"/>
      </a:lt1>
      <a:dk2>
        <a:srgbClr val="3366FF"/>
      </a:dk2>
      <a:lt2>
        <a:srgbClr val="FFFFFF"/>
      </a:lt2>
      <a:accent1>
        <a:srgbClr val="FFFF00"/>
      </a:accent1>
      <a:accent2>
        <a:srgbClr val="3333CC"/>
      </a:accent2>
      <a:accent3>
        <a:srgbClr val="ADB8FF"/>
      </a:accent3>
      <a:accent4>
        <a:srgbClr val="DADADA"/>
      </a:accent4>
      <a:accent5>
        <a:srgbClr val="FFFFAA"/>
      </a:accent5>
      <a:accent6>
        <a:srgbClr val="2D2DB9"/>
      </a:accent6>
      <a:hlink>
        <a:srgbClr val="CCCCFF"/>
      </a:hlink>
      <a:folHlink>
        <a:srgbClr val="B2B2B2"/>
      </a:folHlink>
    </a:clrScheme>
    <a:fontScheme name="1_chemistry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omic Sans MS" pitchFamily="6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omic Sans MS" pitchFamily="66" charset="0"/>
          </a:defRPr>
        </a:defPPr>
      </a:lstStyle>
    </a:lnDef>
  </a:objectDefaults>
  <a:extraClrSchemeLst>
    <a:extraClrScheme>
      <a:clrScheme name="1_chemistry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hemistry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8">
        <a:dk1>
          <a:srgbClr val="808080"/>
        </a:dk1>
        <a:lt1>
          <a:srgbClr val="FFFFFF"/>
        </a:lt1>
        <a:dk2>
          <a:srgbClr val="3366FF"/>
        </a:dk2>
        <a:lt2>
          <a:srgbClr val="FFFFFF"/>
        </a:lt2>
        <a:accent1>
          <a:srgbClr val="FFFF00"/>
        </a:accent1>
        <a:accent2>
          <a:srgbClr val="3333CC"/>
        </a:accent2>
        <a:accent3>
          <a:srgbClr val="ADB8FF"/>
        </a:accent3>
        <a:accent4>
          <a:srgbClr val="DADADA"/>
        </a:accent4>
        <a:accent5>
          <a:srgbClr val="FFFFA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499</TotalTime>
  <Words>843</Words>
  <Application>Microsoft Office PowerPoint</Application>
  <PresentationFormat>Екран (4:3)</PresentationFormat>
  <Paragraphs>99</Paragraphs>
  <Slides>7</Slides>
  <Notes>7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7</vt:i4>
      </vt:variant>
    </vt:vector>
  </HeadingPairs>
  <TitlesOfParts>
    <vt:vector size="8" baseType="lpstr">
      <vt:lpstr>1_chemistry</vt:lpstr>
      <vt:lpstr>Le Chatelier’s Principle</vt:lpstr>
      <vt:lpstr>LeChatelier’s Principle</vt:lpstr>
      <vt:lpstr>Le Chatelier Translated:</vt:lpstr>
      <vt:lpstr>LeChatelier Example #1</vt:lpstr>
      <vt:lpstr>LeChatelier Example #2</vt:lpstr>
      <vt:lpstr>LeChatelier Example #3</vt:lpstr>
      <vt:lpstr>LeChatelier Example #4</vt:lpstr>
    </vt:vector>
  </TitlesOfParts>
  <Company>Independent Web 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Andrew Allan</dc:creator>
  <cp:lastModifiedBy>RomaK</cp:lastModifiedBy>
  <cp:revision>93</cp:revision>
  <dcterms:created xsi:type="dcterms:W3CDTF">2006-06-20T23:17:27Z</dcterms:created>
  <dcterms:modified xsi:type="dcterms:W3CDTF">2015-09-02T09:58:41Z</dcterms:modified>
</cp:coreProperties>
</file>

<file path=docProps/thumbnail.jpeg>
</file>