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57" r:id="rId4"/>
    <p:sldId id="258" r:id="rId5"/>
    <p:sldId id="265" r:id="rId6"/>
    <p:sldId id="259" r:id="rId7"/>
    <p:sldId id="264" r:id="rId8"/>
    <p:sldId id="260" r:id="rId9"/>
    <p:sldId id="266" r:id="rId10"/>
    <p:sldId id="261" r:id="rId11"/>
    <p:sldId id="267" r:id="rId12"/>
    <p:sldId id="26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200C2-DD14-4449-967B-747483E1F5BA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778AB-7BE7-4121-9FD0-B78791CD93A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9564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Mutations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Mutations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5024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mtClean="0"/>
              <a:t>A Deletion Mutation in a Gene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it-IT" smtClean="0"/>
              <a:t>A Deletion Mutation in a Gene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877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An Deletion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o g b   i t t   h e t   a n c   a t _</a:t>
            </a:r>
          </a:p>
          <a:p>
            <a:r>
              <a:rPr lang="pt-BR" smtClean="0"/>
              <a:t>This deletion mutation changes the reading </a:t>
            </a:r>
          </a:p>
          <a:p>
            <a:r>
              <a:rPr lang="pt-BR" smtClean="0"/>
              <a:t>frame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An Deletion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o g b   i t t   h e t   a n c   a t _</a:t>
            </a:r>
          </a:p>
          <a:p>
            <a:r>
              <a:rPr lang="pt-BR" smtClean="0"/>
              <a:t>This deletion mutation changes the reading </a:t>
            </a:r>
          </a:p>
          <a:p>
            <a:r>
              <a:rPr lang="pt-BR" smtClean="0"/>
              <a:t>frame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2922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Frameshift Mutation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Frameshift Mutation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2505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  <a:p>
            <a:r>
              <a:rPr lang="en-US" smtClean="0"/>
              <a:t>A mutation is a change in an organism’s DNA</a:t>
            </a:r>
          </a:p>
          <a:p>
            <a:r>
              <a:rPr lang="en-US" smtClean="0"/>
              <a:t>Silent mutations are changes that do not result in a change to the organisms phenotype</a:t>
            </a:r>
          </a:p>
          <a:p>
            <a:r>
              <a:rPr lang="en-US" smtClean="0"/>
              <a:t>Mutations that occur in germ cells (sperm, eggs) are passed on to offspring</a:t>
            </a:r>
          </a:p>
          <a:p>
            <a:r>
              <a:rPr lang="en-US" smtClean="0"/>
              <a:t>Mutations in somatic (body) cells may be harmless, or may result in disease such as cancer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</a:t>
            </a:r>
          </a:p>
          <a:p>
            <a:r>
              <a:rPr lang="en-US" smtClean="0"/>
              <a:t>A mutation is a change in an organism’s DNA</a:t>
            </a:r>
          </a:p>
          <a:p>
            <a:r>
              <a:rPr lang="en-US" smtClean="0"/>
              <a:t>Silent mutations are changes that do not result in a change to the organisms phenotype</a:t>
            </a:r>
          </a:p>
          <a:p>
            <a:r>
              <a:rPr lang="en-US" smtClean="0"/>
              <a:t>Mutations that occur in germ cells (sperm, eggs) are passed on to offspring</a:t>
            </a:r>
          </a:p>
          <a:p>
            <a:r>
              <a:rPr lang="en-US" smtClean="0"/>
              <a:t>Mutations in somatic (body) cells may be harmless, or may result in disease such as cancer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7615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Chromosomal</a:t>
            </a:r>
            <a:br>
              <a:rPr lang="en-US" smtClean="0"/>
            </a:br>
            <a:r>
              <a:rPr lang="en-US" smtClean="0"/>
              <a:t> Mutations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Chromosomal</a:t>
            </a:r>
            <a:br>
              <a:rPr lang="en-US" smtClean="0"/>
            </a:br>
            <a:r>
              <a:rPr lang="en-US" smtClean="0"/>
              <a:t> Mutations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9032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Point Mutation Resulting in Nonsense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Point Mutation Resulting in Nonsense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9545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Point Mutation: An Analogy</a:t>
            </a:r>
          </a:p>
          <a:p>
            <a:r>
              <a:rPr lang="en-US" smtClean="0"/>
              <a:t>t h e   r e d   d o g   b i t   t h e   t a n   c a t</a:t>
            </a:r>
          </a:p>
          <a:p>
            <a:r>
              <a:rPr lang="en-US" smtClean="0"/>
              <a:t>t h e   r e d   m o g   b i t   t h e   t a n   c a t</a:t>
            </a:r>
          </a:p>
          <a:p>
            <a:r>
              <a:rPr lang="en-US" smtClean="0"/>
              <a:t>This point mutation changes the meaning, </a:t>
            </a:r>
          </a:p>
          <a:p>
            <a:r>
              <a:rPr lang="en-US" smtClean="0"/>
              <a:t>resulting in nonsense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Point Mutation: An Analogy</a:t>
            </a:r>
          </a:p>
          <a:p>
            <a:r>
              <a:rPr lang="en-US" smtClean="0"/>
              <a:t>t h e   r e d   d o g   b i t   t h e   t a n   c a t</a:t>
            </a:r>
          </a:p>
          <a:p>
            <a:r>
              <a:rPr lang="en-US" smtClean="0"/>
              <a:t>t h e   r e d   m o g   b i t   t h e   t a n   c a t</a:t>
            </a:r>
          </a:p>
          <a:p>
            <a:r>
              <a:rPr lang="en-US" smtClean="0"/>
              <a:t>This point mutation changes the meaning, </a:t>
            </a:r>
          </a:p>
          <a:p>
            <a:r>
              <a:rPr lang="en-US" smtClean="0"/>
              <a:t>resulting in nonsense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4989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Point Mutation Resulting in Missense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Point Mutation Resulting in Missense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7959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 Point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h o g   b i t   t h e   t a n   c a t</a:t>
            </a:r>
          </a:p>
          <a:p>
            <a:r>
              <a:rPr lang="pt-BR" smtClean="0"/>
              <a:t>This point mutation changes the meaning, </a:t>
            </a:r>
          </a:p>
          <a:p>
            <a:r>
              <a:rPr lang="pt-BR" smtClean="0"/>
              <a:t>resulting in missense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A Point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h o g   b i t   t h e   t a n   c a t</a:t>
            </a:r>
          </a:p>
          <a:p>
            <a:r>
              <a:rPr lang="pt-BR" smtClean="0"/>
              <a:t>This point mutation changes the meaning, </a:t>
            </a:r>
          </a:p>
          <a:p>
            <a:r>
              <a:rPr lang="pt-BR" smtClean="0"/>
              <a:t>resulting in missense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9161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Insertion Mutation in a Gene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Insertion Mutation in a Gene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97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An Insertion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r d o   g b i   t t h   e t a   n c a</a:t>
            </a:r>
          </a:p>
          <a:p>
            <a:r>
              <a:rPr lang="pt-BR" smtClean="0"/>
              <a:t>This insertion mutation changes the reading </a:t>
            </a:r>
          </a:p>
          <a:p>
            <a:r>
              <a:rPr lang="pt-BR" smtClean="0"/>
              <a:t>frame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An Insertion Mutation: An Analogy</a:t>
            </a:r>
          </a:p>
          <a:p>
            <a:r>
              <a:rPr lang="pt-BR" smtClean="0"/>
              <a:t>t h e   r e d   d o g   b i t   t h e   t a n   c a t</a:t>
            </a:r>
          </a:p>
          <a:p>
            <a:r>
              <a:rPr lang="pt-BR" smtClean="0"/>
              <a:t>t h e   r e d   r d o   g b i   t t h   e t a   n c a</a:t>
            </a:r>
          </a:p>
          <a:p>
            <a:r>
              <a:rPr lang="pt-BR" smtClean="0"/>
              <a:t>This insertion mutation changes the reading </a:t>
            </a:r>
          </a:p>
          <a:p>
            <a:r>
              <a:rPr lang="pt-BR" smtClean="0"/>
              <a:t>frame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93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C21C-6A66-4D6A-8329-9B856DA9520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9505D-EB75-4C5B-83BD-06F1161E20D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E5081-259B-4457-84D3-04FCC22D2C1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B2339-F5F5-411E-94CF-87564B70783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89F3C-214F-41A6-9A1A-33FBA50E447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A5E11-A0FA-4E69-942A-B9774AEE1A6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D1D54-F0C6-46D6-8961-601EC01AC85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59EA-E03E-4732-A6FB-6EDE6F88837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6DC88-EF50-486A-8EB2-E874D06803A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2D4F-3CDE-4015-822C-E6D282EC353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D6144-50F5-4394-8B89-D3B631C1905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BCDD6-EE39-4531-BC07-1EE103C95A1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4600C-DB3A-48CA-8642-3A34253DC48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35DEA-00D1-47C4-A061-BC734FCA087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2CFF0-B4D8-45E2-9276-5E231E323F5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FA33-4AFB-4762-8615-38B8A285175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EFA0-948D-4383-94CA-464394F7B58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3B69E-F647-425E-93C5-CACFA858CCB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363DC-CE70-4E46-A84D-23A1DE4FA600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7B0A5-4F6F-4045-90CE-52CEC84EFD9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773EF-F092-41F4-9DEC-0AC0FAE3407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DC7EF-8507-458F-ACC6-A09CE1B3446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45D660-45B7-449E-B109-5F954F687D9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0D8922-71A6-40FC-813E-5783952B5DE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Image:Albino ball pyth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Deletion Mutation in a Gene</a:t>
            </a:r>
          </a:p>
        </p:txBody>
      </p:sp>
      <p:pic>
        <p:nvPicPr>
          <p:cNvPr id="11267" name="Picture 2" descr="In this example, one nucleotide (adenine) is deleted from the DNA code, changing the amino acid sequence that follow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14400"/>
            <a:ext cx="7467600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Deletion Mutation: An Analogy</a:t>
            </a: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227013" y="1524000"/>
            <a:ext cx="8764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276600"/>
            <a:ext cx="8764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solidFill>
                  <a:srgbClr val="C00000"/>
                </a:solidFill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_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267200"/>
            <a:ext cx="85677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This deletion mutation changes the reading </a:t>
            </a:r>
          </a:p>
          <a:p>
            <a:r>
              <a:rPr lang="en-US" sz="3200">
                <a:latin typeface="Comic Sans MS" pitchFamily="66" charset="0"/>
              </a:rPr>
              <a:t>frame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438401" y="2743200"/>
            <a:ext cx="1066800" cy="3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Frameshift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Mutation</a:t>
            </a:r>
          </a:p>
        </p:txBody>
      </p:sp>
      <p:pic>
        <p:nvPicPr>
          <p:cNvPr id="13315" name="Picture 2" descr="A frameshift mutation changes the amino acid sequence from the site of the mutatio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14400"/>
            <a:ext cx="7696200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A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mutation</a:t>
            </a:r>
            <a:r>
              <a:rPr lang="en-US" dirty="0" smtClean="0">
                <a:latin typeface="Comic Sans MS" pitchFamily="66" charset="0"/>
              </a:rPr>
              <a:t> is a change in an organism’s DNA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Comic Sans MS" pitchFamily="66" charset="0"/>
              </a:rPr>
              <a:t>Silent mutations are changes that do not result in a change to the organisms phenotype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Comic Sans MS" pitchFamily="66" charset="0"/>
              </a:rPr>
              <a:t>Mutations that occur in germ cells (sperm, eggs) are passed on to offspring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latin typeface="Comic Sans MS" pitchFamily="66" charset="0"/>
              </a:rPr>
              <a:t>Mutations in somatic (body) cells may be harmless, or may result in disease such as cancer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35814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Chromosomal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Mutations</a:t>
            </a:r>
          </a:p>
        </p:txBody>
      </p:sp>
      <p:pic>
        <p:nvPicPr>
          <p:cNvPr id="4099" name="Picture 3" descr="ChromosomeMutati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52400"/>
            <a:ext cx="5580062" cy="62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Point Mutation Resulting in Nonsense</a:t>
            </a:r>
          </a:p>
        </p:txBody>
      </p:sp>
      <p:pic>
        <p:nvPicPr>
          <p:cNvPr id="5123" name="Picture 2" descr="In this example, the nucleotide cytosine is replaced by thymine in the DNA code, signaling the cell to shorten the protei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75" y="838200"/>
            <a:ext cx="7756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Point Mutation: An Analogy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227013" y="1524000"/>
            <a:ext cx="8764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276600"/>
            <a:ext cx="8648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solidFill>
                  <a:srgbClr val="C00000"/>
                </a:solidFill>
                <a:latin typeface="Comic Sans MS" pitchFamily="66" charset="0"/>
              </a:rPr>
              <a:t>m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267200"/>
            <a:ext cx="81962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This point mutation changes the meaning, </a:t>
            </a:r>
          </a:p>
          <a:p>
            <a:r>
              <a:rPr lang="en-US" sz="3200">
                <a:latin typeface="Comic Sans MS" pitchFamily="66" charset="0"/>
              </a:rPr>
              <a:t>resulting in nonsense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438401" y="2743200"/>
            <a:ext cx="1066800" cy="3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Point Mutation Resulting in </a:t>
            </a:r>
            <a:r>
              <a:rPr lang="en-US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Missense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2" descr="In this example, the nucleotide adenine is replaced by cytosine in the genetic code, introducing an incorrect amino acid into the protein sequenc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188" y="838200"/>
            <a:ext cx="7756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Point Mutation: An Analogy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227013" y="1524000"/>
            <a:ext cx="8764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276600"/>
            <a:ext cx="8764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solidFill>
                  <a:srgbClr val="C00000"/>
                </a:solidFill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267200"/>
            <a:ext cx="81962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This point mutation changes the meaning, </a:t>
            </a:r>
          </a:p>
          <a:p>
            <a:r>
              <a:rPr lang="en-US" sz="3200">
                <a:latin typeface="Comic Sans MS" pitchFamily="66" charset="0"/>
              </a:rPr>
              <a:t>resulting in missense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438401" y="2743200"/>
            <a:ext cx="1066800" cy="3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Insertion Mutation in a Gene</a:t>
            </a:r>
          </a:p>
        </p:txBody>
      </p:sp>
      <p:pic>
        <p:nvPicPr>
          <p:cNvPr id="9219" name="Picture 2" descr="In this example, one nucleotide (adenine) is added in the DNA code, changing the amino acid sequence that follow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838200"/>
            <a:ext cx="7620000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7921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 Insertion Mutation: An Analogy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227013" y="1524000"/>
            <a:ext cx="87645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276600"/>
            <a:ext cx="8764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solidFill>
                  <a:srgbClr val="C00000"/>
                </a:solidFill>
                <a:latin typeface="Comic Sans MS" pitchFamily="66" charset="0"/>
              </a:rPr>
              <a:t>r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d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o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g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b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i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h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e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t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  <a:r>
              <a:rPr lang="en-US" sz="3200">
                <a:latin typeface="Comic Sans MS" pitchFamily="66" charset="0"/>
              </a:rPr>
              <a:t>   </a:t>
            </a:r>
            <a:r>
              <a:rPr lang="en-US" sz="3200" u="sng">
                <a:latin typeface="Comic Sans MS" pitchFamily="66" charset="0"/>
              </a:rPr>
              <a:t>n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c</a:t>
            </a:r>
            <a:r>
              <a:rPr lang="en-US" sz="3200">
                <a:latin typeface="Comic Sans MS" pitchFamily="66" charset="0"/>
              </a:rPr>
              <a:t> </a:t>
            </a:r>
            <a:r>
              <a:rPr lang="en-US" sz="3200" u="sng">
                <a:latin typeface="Comic Sans MS" pitchFamily="66" charset="0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4267200"/>
            <a:ext cx="87185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latin typeface="Comic Sans MS" pitchFamily="66" charset="0"/>
              </a:rPr>
              <a:t>This insertion mutation changes the reading </a:t>
            </a:r>
          </a:p>
          <a:p>
            <a:r>
              <a:rPr lang="en-US" sz="3200">
                <a:latin typeface="Comic Sans MS" pitchFamily="66" charset="0"/>
              </a:rPr>
              <a:t>frame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438401" y="2743200"/>
            <a:ext cx="1066800" cy="3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945</Words>
  <Application>Microsoft Office PowerPoint</Application>
  <PresentationFormat>Екран (4:3)</PresentationFormat>
  <Paragraphs>96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Mutations</vt:lpstr>
      <vt:lpstr>Definition</vt:lpstr>
      <vt:lpstr>Chromosomal  Mutations</vt:lpstr>
      <vt:lpstr>A Point Mutation Resulting in Nonsense</vt:lpstr>
      <vt:lpstr>A Point Mutation: An Analogy</vt:lpstr>
      <vt:lpstr>A Point Mutation Resulting in Missense</vt:lpstr>
      <vt:lpstr>A Point Mutation: An Analogy</vt:lpstr>
      <vt:lpstr>An Insertion Mutation in a Gene</vt:lpstr>
      <vt:lpstr>An Insertion Mutation: An Analogy</vt:lpstr>
      <vt:lpstr>A Deletion Mutation in a Gene</vt:lpstr>
      <vt:lpstr>An Deletion Mutation: An Analogy</vt:lpstr>
      <vt:lpstr>A Frameshift Mutation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Mutations</dc:title>
  <dc:creator>Andy</dc:creator>
  <cp:lastModifiedBy>RomaK</cp:lastModifiedBy>
  <cp:revision>28</cp:revision>
  <dcterms:created xsi:type="dcterms:W3CDTF">2008-10-15T01:24:12Z</dcterms:created>
  <dcterms:modified xsi:type="dcterms:W3CDTF">2015-09-03T12:13:23Z</dcterms:modified>
</cp:coreProperties>
</file>