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4" r:id="rId3"/>
    <p:sldId id="262" r:id="rId4"/>
    <p:sldId id="260" r:id="rId5"/>
    <p:sldId id="261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7E44ACEF-9BB9-4930-AEBA-A303CD75DF81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34EA2A74-41A4-4D61-9DF9-FCE3D828E41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2656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Cell Membranes</a:t>
            </a:r>
          </a:p>
          <a:p>
            <a:pPr>
              <a:spcBef>
                <a:spcPct val="0"/>
              </a:spcBef>
            </a:pPr>
            <a:r>
              <a:rPr lang="en-US" smtClean="0"/>
              <a:t>Structure and Function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Cell Membranes</a:t>
            </a:r>
          </a:p>
          <a:p>
            <a:r>
              <a:rPr lang="en-US" smtClean="0"/>
              <a:t>Structure and Function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Animal Cell </a:t>
            </a:r>
            <a:br>
              <a:rPr lang="en-US" smtClean="0"/>
            </a:br>
            <a:r>
              <a:rPr lang="en-US" smtClean="0"/>
              <a:t>Membrane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Animal Cell </a:t>
            </a:r>
            <a:br>
              <a:rPr lang="en-US" smtClean="0"/>
            </a:br>
            <a:r>
              <a:rPr lang="en-US" smtClean="0"/>
              <a:t>Membrane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Semi-permeable Membranes</a:t>
            </a:r>
          </a:p>
          <a:p>
            <a:pPr>
              <a:spcBef>
                <a:spcPct val="0"/>
              </a:spcBef>
            </a:pPr>
            <a:r>
              <a:rPr lang="en-US" smtClean="0"/>
              <a:t>Lipid membranes are semi-permeable, also called selectively permeable</a:t>
            </a:r>
          </a:p>
          <a:p>
            <a:pPr>
              <a:spcBef>
                <a:spcPct val="0"/>
              </a:spcBef>
            </a:pPr>
            <a:r>
              <a:rPr lang="en-US" smtClean="0"/>
              <a:t>Water moves across the membrane freely</a:t>
            </a:r>
          </a:p>
          <a:p>
            <a:pPr>
              <a:spcBef>
                <a:spcPct val="0"/>
              </a:spcBef>
            </a:pPr>
            <a:r>
              <a:rPr lang="en-US" smtClean="0"/>
              <a:t>Ions (charged particles) do not move across the membrane freely</a:t>
            </a:r>
          </a:p>
          <a:p>
            <a:pPr>
              <a:spcBef>
                <a:spcPct val="0"/>
              </a:spcBef>
            </a:pPr>
            <a:r>
              <a:rPr lang="en-US" smtClean="0"/>
              <a:t>Many large molecules do not move across the membrane freely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Semi-permeable Membranes</a:t>
            </a:r>
          </a:p>
          <a:p>
            <a:r>
              <a:rPr lang="en-US" smtClean="0"/>
              <a:t>Lipid membranes are semi-permeable, also called selectively permeable</a:t>
            </a:r>
          </a:p>
          <a:p>
            <a:r>
              <a:rPr lang="en-US" smtClean="0"/>
              <a:t>Water moves across the membrane freely</a:t>
            </a:r>
          </a:p>
          <a:p>
            <a:r>
              <a:rPr lang="en-US" smtClean="0"/>
              <a:t>Ions (charged particles) do not move across the membrane freely</a:t>
            </a:r>
          </a:p>
          <a:p>
            <a:r>
              <a:rPr lang="en-US" smtClean="0"/>
              <a:t>Many large molecules do not move across the membrane freely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Passive Transport</a:t>
            </a:r>
          </a:p>
          <a:p>
            <a:pPr>
              <a:spcBef>
                <a:spcPct val="0"/>
              </a:spcBef>
            </a:pPr>
            <a:r>
              <a:rPr lang="en-US" smtClean="0"/>
              <a:t>Diffusion – the movement of substances from an area of higher concentration to an area of lower concentration</a:t>
            </a:r>
          </a:p>
          <a:p>
            <a:pPr>
              <a:spcBef>
                <a:spcPct val="0"/>
              </a:spcBef>
            </a:pPr>
            <a:r>
              <a:rPr lang="en-US" smtClean="0"/>
              <a:t>Osmosis – the movement of water from an area of higher water content to an area of lower water content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Passive Transport</a:t>
            </a:r>
          </a:p>
          <a:p>
            <a:r>
              <a:rPr lang="en-US" smtClean="0"/>
              <a:t>Diffusion – the movement of substances from an area of higher concentration to an area of lower concentration</a:t>
            </a:r>
          </a:p>
          <a:p>
            <a:r>
              <a:rPr lang="en-US" smtClean="0"/>
              <a:t>Osmosis – the movement of water from an area of higher water content to an area of lower water content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Active Transport</a:t>
            </a:r>
          </a:p>
          <a:p>
            <a:pPr>
              <a:spcBef>
                <a:spcPct val="0"/>
              </a:spcBef>
            </a:pPr>
            <a:r>
              <a:rPr lang="en-US" smtClean="0"/>
              <a:t>The movement of a substance against the concentration gradient (from lower concentration to higher concentration</a:t>
            </a:r>
          </a:p>
          <a:p>
            <a:pPr>
              <a:spcBef>
                <a:spcPct val="0"/>
              </a:spcBef>
            </a:pPr>
            <a:r>
              <a:rPr lang="en-US" smtClean="0"/>
              <a:t>Active transport requires the use of energy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Active Transport</a:t>
            </a:r>
          </a:p>
          <a:p>
            <a:r>
              <a:rPr lang="en-US" smtClean="0"/>
              <a:t>The movement of a substance against the concentration gradient (from lower concentration to higher concentration</a:t>
            </a:r>
          </a:p>
          <a:p>
            <a:r>
              <a:rPr lang="en-US" smtClean="0"/>
              <a:t>Active transport requires the use of energy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Membrane proteins play an important role in passive and active transport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Membrane proteins play an important role in passive and active transport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Very large molecules may be </a:t>
            </a:r>
            <a:br>
              <a:rPr lang="en-US" smtClean="0"/>
            </a:br>
            <a:r>
              <a:rPr lang="en-US" smtClean="0"/>
              <a:t>taken in by endocytosis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Very large molecules may be </a:t>
            </a:r>
            <a:br>
              <a:rPr lang="en-US" smtClean="0"/>
            </a:br>
            <a:r>
              <a:rPr lang="en-US" smtClean="0"/>
              <a:t>taken in by endocytosis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Exocytosis secretes substances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Exocytosis secretes substances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21FFE-50F2-42E0-ABE4-630DE642BE4F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570F1-55DA-4E1A-8C72-F893BAAAB225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2E6A3-4C55-404D-87F7-D065DC9F7EE8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D7745-A45C-401A-979A-536B30C4C92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38F5C-3BEA-4CF3-A6A2-C9D7B16FA5C0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84D1A-D967-41A8-A85F-1B36B374DBA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EC0AB-9968-47FB-9896-9AFE17211D3A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F717A-839C-43BD-B30F-B8DDBF4E1E3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FAF25-2117-459C-B720-2A9536369698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52506-1D27-4D33-AE34-1B29A437073E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B0572-7694-413D-B12B-9D804C84C7E9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EB224-F899-4063-9D65-3464E02F276B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B6DB9-11F2-4C9F-B0D1-086BE10804EA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B03F9-AE48-428F-A8B4-D43E41E7C0C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B5D7B-8257-4237-B2E5-827564C0753D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0D071-8FED-4055-884D-0AFBB7F9996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D504A-BD52-4E1B-B58B-39B5214942BE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43FFC-C5FD-4AEC-9FE6-310A684308E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6693B-E143-4835-8A0F-03CD9F6DD769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FB159-3E4F-4D5D-BF39-0FDB44C2D36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27C78-05FA-4B8D-BAC9-EDC7EBB25565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D376E-1011-405F-8514-54B1F0DA01E1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F91C192-ADDD-4C46-AF6D-EDE9339828B1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62A89D-4635-45FB-A86D-55EE574EB26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-228600" y="685800"/>
            <a:ext cx="6858000" cy="1470025"/>
          </a:xfrm>
        </p:spPr>
        <p:txBody>
          <a:bodyPr/>
          <a:lstStyle/>
          <a:p>
            <a:pPr eaLnBrk="1" hangingPunct="1"/>
            <a:r>
              <a:rPr lang="en-US" sz="6000" smtClean="0">
                <a:latin typeface="Comic Sans MS" pitchFamily="66" charset="0"/>
              </a:rPr>
              <a:t>Cell Membranes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76400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b="1" dirty="0" smtClean="0">
                <a:latin typeface="Comic Sans MS" pitchFamily="66" charset="0"/>
              </a:rPr>
              <a:t>Structure and Function</a:t>
            </a:r>
          </a:p>
        </p:txBody>
      </p:sp>
      <p:pic>
        <p:nvPicPr>
          <p:cNvPr id="2052" name="Picture 2" descr="http://fattonysdiner.com/images/fat%20tonys%20club%20sandwich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057400"/>
            <a:ext cx="4038600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733800" cy="1371600"/>
          </a:xfrm>
        </p:spPr>
        <p:txBody>
          <a:bodyPr/>
          <a:lstStyle/>
          <a:p>
            <a:pPr>
              <a:defRPr/>
            </a:pP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Animal Cell </a:t>
            </a:r>
            <a:b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Membrane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075" name="Picture 2" descr="Image:Cell membrane detailed diagram 3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0"/>
            <a:ext cx="8991600" cy="679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Semi-permeable Membranes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267200"/>
          </a:xfrm>
        </p:spPr>
        <p:txBody>
          <a:bodyPr/>
          <a:lstStyle/>
          <a:p>
            <a:pPr eaLnBrk="1" hangingPunct="1"/>
            <a:r>
              <a:rPr lang="en-US" smtClean="0">
                <a:latin typeface="Comic Sans MS" pitchFamily="66" charset="0"/>
              </a:rPr>
              <a:t>Lipid membranes are semi-permeable, also called </a:t>
            </a:r>
            <a:r>
              <a:rPr lang="en-US" i="1" u="sng" smtClean="0">
                <a:latin typeface="Comic Sans MS" pitchFamily="66" charset="0"/>
              </a:rPr>
              <a:t>selectively permeable</a:t>
            </a:r>
          </a:p>
          <a:p>
            <a:pPr lvl="1" eaLnBrk="1" hangingPunct="1"/>
            <a:r>
              <a:rPr lang="en-US" smtClean="0">
                <a:latin typeface="Comic Sans MS" pitchFamily="66" charset="0"/>
              </a:rPr>
              <a:t>Water moves across the membrane freely</a:t>
            </a:r>
          </a:p>
          <a:p>
            <a:pPr lvl="1" eaLnBrk="1" hangingPunct="1"/>
            <a:r>
              <a:rPr lang="en-US" smtClean="0">
                <a:latin typeface="Comic Sans MS" pitchFamily="66" charset="0"/>
              </a:rPr>
              <a:t>Ions (charged particles) do not move across the membrane freely</a:t>
            </a:r>
          </a:p>
          <a:p>
            <a:pPr lvl="1" eaLnBrk="1" hangingPunct="1"/>
            <a:r>
              <a:rPr lang="en-US" smtClean="0">
                <a:latin typeface="Comic Sans MS" pitchFamily="66" charset="0"/>
              </a:rPr>
              <a:t>Many large molecules do not move across the membrane freely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transport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8375" y="0"/>
            <a:ext cx="30956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6800"/>
            <a:ext cx="54864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Passive Transport</a:t>
            </a:r>
          </a:p>
        </p:txBody>
      </p:sp>
      <p:sp>
        <p:nvSpPr>
          <p:cNvPr id="5124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429000"/>
          </a:xfrm>
        </p:spPr>
        <p:txBody>
          <a:bodyPr/>
          <a:lstStyle/>
          <a:p>
            <a:pPr eaLnBrk="1" hangingPunct="1"/>
            <a:r>
              <a:rPr lang="en-US" smtClean="0">
                <a:latin typeface="Comic Sans MS" pitchFamily="66" charset="0"/>
              </a:rPr>
              <a:t>Diffusion – the movement of substances from an area of higher concentration to an area of lower concentration</a:t>
            </a:r>
          </a:p>
          <a:p>
            <a:pPr eaLnBrk="1" hangingPunct="1"/>
            <a:r>
              <a:rPr lang="en-US" smtClean="0">
                <a:latin typeface="Comic Sans MS" pitchFamily="66" charset="0"/>
              </a:rPr>
              <a:t>Osmosis – the movement of water from an area of higher water content to an area of lower water content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transport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52400"/>
            <a:ext cx="30956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56388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Active Transport</a:t>
            </a:r>
          </a:p>
        </p:txBody>
      </p:sp>
      <p:sp>
        <p:nvSpPr>
          <p:cNvPr id="6148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8077200" cy="2895600"/>
          </a:xfrm>
        </p:spPr>
        <p:txBody>
          <a:bodyPr/>
          <a:lstStyle/>
          <a:p>
            <a:pPr eaLnBrk="1" hangingPunct="1"/>
            <a:r>
              <a:rPr lang="en-US" smtClean="0">
                <a:latin typeface="Comic Sans MS" pitchFamily="66" charset="0"/>
              </a:rPr>
              <a:t>The movement of a substance against the concentration gradient (from lower concentration to higher concentration</a:t>
            </a:r>
          </a:p>
          <a:p>
            <a:pPr eaLnBrk="1" hangingPunct="1"/>
            <a:r>
              <a:rPr lang="en-US" smtClean="0">
                <a:latin typeface="Comic Sans MS" pitchFamily="66" charset="0"/>
              </a:rPr>
              <a:t>Active transport requires the use of energy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5400" cy="1143000"/>
          </a:xfrm>
        </p:spPr>
        <p:txBody>
          <a:bodyPr/>
          <a:lstStyle/>
          <a:p>
            <a:r>
              <a:rPr lang="en-US" sz="3600" u="sng" smtClean="0">
                <a:latin typeface="Comic Sans MS" pitchFamily="66" charset="0"/>
              </a:rPr>
              <a:t>Membrane proteins play an important role in passive and active transport</a:t>
            </a:r>
          </a:p>
        </p:txBody>
      </p:sp>
      <p:pic>
        <p:nvPicPr>
          <p:cNvPr id="7171" name="Picture 2" descr="http://www.mhhe.com/biosci/esp/2001_gbio/folder_structure/ce/m3/s4/assets/images/cem3s4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162050"/>
            <a:ext cx="8305800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1249363"/>
          </a:xfrm>
        </p:spPr>
        <p:txBody>
          <a:bodyPr/>
          <a:lstStyle/>
          <a:p>
            <a:r>
              <a:rPr lang="en-US" smtClean="0">
                <a:latin typeface="Comic Sans MS" pitchFamily="66" charset="0"/>
              </a:rPr>
              <a:t>Very large molecules may be </a:t>
            </a:r>
            <a:br>
              <a:rPr lang="en-US" smtClean="0">
                <a:latin typeface="Comic Sans MS" pitchFamily="66" charset="0"/>
              </a:rPr>
            </a:br>
            <a:r>
              <a:rPr lang="en-US" smtClean="0">
                <a:latin typeface="Comic Sans MS" pitchFamily="66" charset="0"/>
              </a:rPr>
              <a:t>taken in by </a:t>
            </a:r>
            <a:r>
              <a:rPr lang="en-US" i="1" u="sng" smtClean="0">
                <a:latin typeface="Comic Sans MS" pitchFamily="66" charset="0"/>
              </a:rPr>
              <a:t>endocytosis</a:t>
            </a:r>
          </a:p>
        </p:txBody>
      </p:sp>
      <p:pic>
        <p:nvPicPr>
          <p:cNvPr id="8195" name="Picture 2" descr="Image:Endocytosis types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0"/>
            <a:ext cx="914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838200"/>
          </a:xfrm>
        </p:spPr>
        <p:txBody>
          <a:bodyPr/>
          <a:lstStyle/>
          <a:p>
            <a:pPr algn="l"/>
            <a:r>
              <a:rPr lang="en-US" i="1" u="sng" smtClean="0">
                <a:latin typeface="Comic Sans MS" pitchFamily="66" charset="0"/>
              </a:rPr>
              <a:t>Exocytosis</a:t>
            </a:r>
            <a:r>
              <a:rPr lang="en-US" smtClean="0">
                <a:latin typeface="Comic Sans MS" pitchFamily="66" charset="0"/>
              </a:rPr>
              <a:t> secretes substances</a:t>
            </a:r>
            <a:endParaRPr lang="en-US" i="1" u="sng" smtClean="0">
              <a:latin typeface="Comic Sans MS" pitchFamily="66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762000"/>
            <a:ext cx="79248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390</Words>
  <Application>Microsoft Office PowerPoint</Application>
  <PresentationFormat>Екран (4:3)</PresentationFormat>
  <Paragraphs>51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9" baseType="lpstr">
      <vt:lpstr>Office Theme</vt:lpstr>
      <vt:lpstr>Cell Membranes</vt:lpstr>
      <vt:lpstr>Animal Cell  Membrane</vt:lpstr>
      <vt:lpstr>Semi-permeable Membranes</vt:lpstr>
      <vt:lpstr>Passive Transport</vt:lpstr>
      <vt:lpstr>Active Transport</vt:lpstr>
      <vt:lpstr>Membrane proteins play an important role in passive and active transport</vt:lpstr>
      <vt:lpstr>Very large molecules may be  taken in by endocytosis</vt:lpstr>
      <vt:lpstr>Exocytosis secretes substances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CellMembranes</dc:title>
  <dc:creator>Andy</dc:creator>
  <cp:lastModifiedBy>RomaK</cp:lastModifiedBy>
  <cp:revision>34</cp:revision>
  <dcterms:created xsi:type="dcterms:W3CDTF">2008-08-15T02:57:18Z</dcterms:created>
  <dcterms:modified xsi:type="dcterms:W3CDTF">2015-09-03T12:13:05Z</dcterms:modified>
</cp:coreProperties>
</file>