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61" r:id="rId2"/>
    <p:sldId id="284" r:id="rId3"/>
    <p:sldId id="262" r:id="rId4"/>
    <p:sldId id="289" r:id="rId5"/>
    <p:sldId id="263" r:id="rId6"/>
    <p:sldId id="287" r:id="rId7"/>
    <p:sldId id="28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00CCFF"/>
    <a:srgbClr val="99FF66"/>
    <a:srgbClr val="FFCCFF"/>
    <a:srgbClr val="006600"/>
    <a:srgbClr val="000000"/>
    <a:srgbClr val="DDDDDD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9539FAE3-FBBC-47ED-B872-708E94B1106D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61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Catalysis</a:t>
            </a:r>
          </a:p>
          <a:p>
            <a:r>
              <a:rPr lang="en-US" smtClean="0"/>
              <a:t>Catalyst: A substance that speeds up a reaction without being consumed</a:t>
            </a:r>
          </a:p>
          <a:p>
            <a:r>
              <a:rPr lang="en-US" smtClean="0"/>
              <a:t>Enzyme:  A large molecule (usually a protein) that catalyzes biological reactions.</a:t>
            </a:r>
          </a:p>
          <a:p>
            <a:r>
              <a:rPr lang="en-US" smtClean="0"/>
              <a:t>Homogeneous catalyst:  Present in the same phase as the reacting molecules.</a:t>
            </a:r>
          </a:p>
          <a:p>
            <a:r>
              <a:rPr lang="en-US" smtClean="0"/>
              <a:t>Heterogeneous catalyst:  Present in a different phase than the reacting molecules.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Catalysis</a:t>
            </a:r>
          </a:p>
          <a:p>
            <a:r>
              <a:rPr lang="en-US" smtClean="0"/>
              <a:t>Catalyst: A substance that speeds up a reaction without being consumed</a:t>
            </a:r>
          </a:p>
          <a:p>
            <a:r>
              <a:rPr lang="en-US" smtClean="0"/>
              <a:t>Enzyme:  A large molecule (usually a protein) that catalyzes biological reactions.</a:t>
            </a:r>
          </a:p>
          <a:p>
            <a:r>
              <a:rPr lang="en-US" smtClean="0"/>
              <a:t>Homogeneous catalyst:  Present in the same phase as the reacting molecules.</a:t>
            </a:r>
          </a:p>
          <a:p>
            <a:r>
              <a:rPr lang="en-US" smtClean="0"/>
              <a:t>Heterogeneous catalyst:  Present in a different phase than the reacting molecules.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57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Lowering of Activation Energy </a:t>
            </a:r>
            <a:br>
              <a:rPr lang="en-US" smtClean="0"/>
            </a:br>
            <a:r>
              <a:rPr lang="en-US" smtClean="0"/>
              <a:t>by a Catalyst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Lowering of Activation Energy </a:t>
            </a:r>
            <a:br>
              <a:rPr lang="en-US" smtClean="0"/>
            </a:br>
            <a:r>
              <a:rPr lang="en-US" smtClean="0"/>
              <a:t>by a Catalyst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62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Catalysts Increase the Number of </a:t>
            </a:r>
            <a:br>
              <a:rPr lang="en-US" smtClean="0"/>
            </a:br>
            <a:r>
              <a:rPr lang="en-US" smtClean="0"/>
              <a:t>Effective Collisions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Catalysts Increase the Number of </a:t>
            </a:r>
            <a:br>
              <a:rPr lang="en-US" smtClean="0"/>
            </a:br>
            <a:r>
              <a:rPr lang="en-US" smtClean="0"/>
              <a:t>Effective Collisions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55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#1: Adsorption and activation of the reactants.</a:t>
            </a:r>
          </a:p>
          <a:p>
            <a:r>
              <a:rPr lang="en-US" smtClean="0"/>
              <a:t>Carbon monoxide and nitrogen monoxide adsorbed on a platinum surface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#1: Adsorption and activation of the reactants.</a:t>
            </a:r>
          </a:p>
          <a:p>
            <a:r>
              <a:rPr lang="en-US" smtClean="0"/>
              <a:t>Carbon monoxide and nitrogen monoxide adsorbed on a platinum surface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19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#2: </a:t>
            </a:r>
          </a:p>
          <a:p>
            <a:r>
              <a:rPr lang="en-US" smtClean="0"/>
              <a:t>Migration of the adsorbed reactants on the surface.</a:t>
            </a:r>
          </a:p>
          <a:p>
            <a:r>
              <a:rPr lang="en-US" smtClean="0"/>
              <a:t>Carbon monoxide and nitrogen monoxide arranged prior to reacting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#2: </a:t>
            </a:r>
          </a:p>
          <a:p>
            <a:r>
              <a:rPr lang="en-US" smtClean="0"/>
              <a:t>Migration of the adsorbed reactants on the surface.</a:t>
            </a:r>
          </a:p>
          <a:p>
            <a:r>
              <a:rPr lang="en-US" smtClean="0"/>
              <a:t>Carbon monoxide and nitrogen monoxide arranged prior to reacting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60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#3: </a:t>
            </a:r>
          </a:p>
          <a:p>
            <a:r>
              <a:rPr lang="en-US" smtClean="0"/>
              <a:t>Reaction of the adsorbed substances.</a:t>
            </a:r>
          </a:p>
          <a:p>
            <a:r>
              <a:rPr lang="en-US" smtClean="0"/>
              <a:t>Carbon dioxide and nitrogen form from previous molecules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#3: </a:t>
            </a:r>
          </a:p>
          <a:p>
            <a:r>
              <a:rPr lang="en-US" smtClean="0"/>
              <a:t>Reaction of the adsorbed substances.</a:t>
            </a:r>
          </a:p>
          <a:p>
            <a:r>
              <a:rPr lang="en-US" smtClean="0"/>
              <a:t>Carbon dioxide and nitrogen form from previous molecules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82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#4: </a:t>
            </a:r>
          </a:p>
          <a:p>
            <a:r>
              <a:rPr lang="en-US" smtClean="0"/>
              <a:t>Escape, or desorption, of the products.</a:t>
            </a:r>
          </a:p>
          <a:p>
            <a:r>
              <a:rPr lang="en-US" smtClean="0"/>
              <a:t>Carbon dioxide and nitrogen gases escape (desorb) from the platinum surface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Heterogeneous Catalysis</a:t>
            </a:r>
          </a:p>
          <a:p>
            <a:r>
              <a:rPr lang="en-US" smtClean="0"/>
              <a:t>Step #4: </a:t>
            </a:r>
          </a:p>
          <a:p>
            <a:r>
              <a:rPr lang="en-US" smtClean="0"/>
              <a:t>Escape, or desorption, of the products.</a:t>
            </a:r>
          </a:p>
          <a:p>
            <a:r>
              <a:rPr lang="en-US" smtClean="0"/>
              <a:t>Carbon dioxide and nitrogen gases escape (desorb) from the platinum surface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6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  <a:ln/>
        </p:spPr>
        <p:txBody>
          <a:bodyPr lIns="90488" tIns="44450" rIns="90488" bIns="44450"/>
          <a:lstStyle/>
          <a:p>
            <a:r>
              <a:rPr lang="en-US" sz="4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Catalysis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8077200" cy="5181600"/>
          </a:xfrm>
          <a:noFill/>
          <a:ln/>
        </p:spPr>
        <p:txBody>
          <a:bodyPr lIns="90488" tIns="44450" rIns="90488" bIns="44450"/>
          <a:lstStyle/>
          <a:p>
            <a:pPr marL="0" indent="0"/>
            <a:r>
              <a:rPr lang="en-US" sz="2800" u="sng">
                <a:solidFill>
                  <a:srgbClr val="FF3300"/>
                </a:solidFill>
              </a:rPr>
              <a:t>Catalyst</a:t>
            </a: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A substance that speeds up a reaction without being consumed</a:t>
            </a:r>
          </a:p>
          <a:p>
            <a:pPr marL="0" indent="0">
              <a:spcBef>
                <a:spcPct val="70000"/>
              </a:spcBef>
            </a:pPr>
            <a:r>
              <a:rPr lang="en-US" sz="2800" u="sng">
                <a:solidFill>
                  <a:srgbClr val="FF3300"/>
                </a:solidFill>
              </a:rPr>
              <a:t>Enzyme</a:t>
            </a: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 A large molecule (usually a protein) that catalyzes biological reactions.</a:t>
            </a:r>
          </a:p>
          <a:p>
            <a:pPr marL="0" indent="0">
              <a:spcBef>
                <a:spcPct val="70000"/>
              </a:spcBef>
            </a:pPr>
            <a:r>
              <a:rPr lang="en-US" sz="2800" u="sng">
                <a:solidFill>
                  <a:srgbClr val="FF3300"/>
                </a:solidFill>
              </a:rPr>
              <a:t>Homogeneous catalyst</a:t>
            </a: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 Present in the same phase as the reacting molecules.</a:t>
            </a:r>
          </a:p>
          <a:p>
            <a:pPr marL="0" indent="0">
              <a:spcBef>
                <a:spcPct val="70000"/>
              </a:spcBef>
            </a:pPr>
            <a:r>
              <a:rPr lang="en-US" sz="2800" u="sng">
                <a:solidFill>
                  <a:srgbClr val="FF3300"/>
                </a:solidFill>
              </a:rPr>
              <a:t>Heterogeneous catalyst</a:t>
            </a: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 Present in a different phase than the reacting molecules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Lowering of Activation Energy </a:t>
            </a:r>
            <a:b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a Catalyst</a:t>
            </a:r>
          </a:p>
        </p:txBody>
      </p:sp>
      <p:pic>
        <p:nvPicPr>
          <p:cNvPr id="33796" name="Picture 4" descr="cataly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447800"/>
            <a:ext cx="6705600" cy="426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Catalysts Increase the Number of </a:t>
            </a:r>
            <a:b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Effective Collisions</a:t>
            </a:r>
          </a:p>
        </p:txBody>
      </p:sp>
      <p:pic>
        <p:nvPicPr>
          <p:cNvPr id="11267" name="Picture 3" descr="effectivecollision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295400"/>
            <a:ext cx="9144000" cy="39195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Heterogeneous Catalysis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57200" y="1981200"/>
            <a:ext cx="3733800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b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#1: </a:t>
            </a: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Adsorption and activation of the reactants.</a:t>
            </a:r>
          </a:p>
        </p:txBody>
      </p:sp>
      <p:pic>
        <p:nvPicPr>
          <p:cNvPr id="38918" name="Picture 6" descr="catalys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066800"/>
            <a:ext cx="4105275" cy="478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4800600" y="1292225"/>
            <a:ext cx="396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</a:rPr>
              <a:t>Carbon monoxide and nitrogen monoxide adsorbed on a platinum surface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8486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Heterogeneous Catalysis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" y="1828800"/>
            <a:ext cx="4038600" cy="213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b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#2: 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Migration of the adsorbed reactants on the surface.</a:t>
            </a:r>
          </a:p>
        </p:txBody>
      </p:sp>
      <p:pic>
        <p:nvPicPr>
          <p:cNvPr id="12294" name="Picture 6" descr="catalys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1009650"/>
            <a:ext cx="4105275" cy="478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800600" y="1292225"/>
            <a:ext cx="396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</a:rPr>
              <a:t>Carbon monoxide and nitrogen monoxide arranged prior to reacting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Heterogeneous Catalysis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81000" y="1905000"/>
            <a:ext cx="3733800" cy="213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b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#3: 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Reaction of the adsorbed substances.</a:t>
            </a:r>
          </a:p>
        </p:txBody>
      </p:sp>
      <p:pic>
        <p:nvPicPr>
          <p:cNvPr id="36870" name="Picture 6" descr="catalyst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143000"/>
            <a:ext cx="4105275" cy="478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800600" y="1292225"/>
            <a:ext cx="3962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</a:rPr>
              <a:t>Carbon dioxide and nitrogen form from previous molecules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Heterogeneous Catalysis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81000" y="2209800"/>
            <a:ext cx="3733800" cy="2135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b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Step #4: 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Escape, or desorption, of the products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pic>
        <p:nvPicPr>
          <p:cNvPr id="37894" name="Picture 6" descr="catalyst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66800"/>
            <a:ext cx="4105275" cy="478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4648200" y="1295400"/>
            <a:ext cx="396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</a:rPr>
              <a:t>Carbon dioxide and nitrogen gases escape (desorb) from the platinum surface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474</Words>
  <Application>Microsoft Office PowerPoint</Application>
  <PresentationFormat>Екран (4:3)</PresentationFormat>
  <Paragraphs>66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chemistry</vt:lpstr>
      <vt:lpstr>Catalysis</vt:lpstr>
      <vt:lpstr>Lowering of Activation Energy  by a Catalyst</vt:lpstr>
      <vt:lpstr>Catalysts Increase the Number of  Effective Collisions</vt:lpstr>
      <vt:lpstr>Heterogeneous Catalysis</vt:lpstr>
      <vt:lpstr>Heterogeneous Catalysis</vt:lpstr>
      <vt:lpstr>Heterogeneous Catalysis</vt:lpstr>
      <vt:lpstr>Heterogeneous Catalysis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167</cp:revision>
  <dcterms:created xsi:type="dcterms:W3CDTF">2006-06-14T20:08:31Z</dcterms:created>
  <dcterms:modified xsi:type="dcterms:W3CDTF">2015-09-02T09:58:05Z</dcterms:modified>
</cp:coreProperties>
</file>