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62" r:id="rId6"/>
    <p:sldId id="257" r:id="rId7"/>
    <p:sldId id="259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2A2B8-0E7B-4A16-9BF1-9AB1C2CF90C3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DB10D-1A24-4B37-B6CB-21EC1C3EBBA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7096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Homeostasis</a:t>
            </a:r>
          </a:p>
          <a:p>
            <a:r>
              <a:rPr lang="en-US" smtClean="0"/>
              <a:t>Maintaining </a:t>
            </a:r>
          </a:p>
          <a:p>
            <a:r>
              <a:rPr lang="en-US" smtClean="0"/>
              <a:t>an </a:t>
            </a:r>
          </a:p>
          <a:p>
            <a:r>
              <a:rPr lang="en-US" smtClean="0"/>
              <a:t>Internal Balance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Homeostasis</a:t>
            </a:r>
          </a:p>
          <a:p>
            <a:r>
              <a:rPr lang="en-US" smtClean="0"/>
              <a:t>Maintaining </a:t>
            </a:r>
          </a:p>
          <a:p>
            <a:r>
              <a:rPr lang="en-US" smtClean="0"/>
              <a:t>an </a:t>
            </a:r>
          </a:p>
          <a:p>
            <a:r>
              <a:rPr lang="en-US" smtClean="0"/>
              <a:t>Internal Balance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1336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Blood Calcium: Example #2</a:t>
            </a:r>
          </a:p>
          <a:p>
            <a:r>
              <a:rPr lang="en-US" smtClean="0"/>
              <a:t>Ca2+ ion is essential to organisms. It is functions include:</a:t>
            </a:r>
          </a:p>
          <a:p>
            <a:r>
              <a:rPr lang="en-US" smtClean="0"/>
              <a:t>A component of bone </a:t>
            </a:r>
          </a:p>
          <a:p>
            <a:r>
              <a:rPr lang="en-US" smtClean="0"/>
              <a:t>Neurotransmission and muscle contraction</a:t>
            </a:r>
          </a:p>
          <a:p>
            <a:r>
              <a:rPr lang="en-US" smtClean="0"/>
              <a:t>Fertilization</a:t>
            </a:r>
          </a:p>
          <a:p>
            <a:r>
              <a:rPr lang="en-US" smtClean="0"/>
              <a:t>As a cofactor in processes such as blood clotting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Blood Calcium: Example #2</a:t>
            </a:r>
          </a:p>
          <a:p>
            <a:r>
              <a:rPr lang="en-US" smtClean="0"/>
              <a:t>Ca2+ ion is essential to organisms. It is functions include:</a:t>
            </a:r>
          </a:p>
          <a:p>
            <a:r>
              <a:rPr lang="en-US" smtClean="0"/>
              <a:t>A component of bone </a:t>
            </a:r>
          </a:p>
          <a:p>
            <a:r>
              <a:rPr lang="en-US" smtClean="0"/>
              <a:t>Neurotransmission and muscle contraction</a:t>
            </a:r>
          </a:p>
          <a:p>
            <a:r>
              <a:rPr lang="en-US" smtClean="0"/>
              <a:t>Fertilization</a:t>
            </a:r>
          </a:p>
          <a:p>
            <a:r>
              <a:rPr lang="en-US" smtClean="0"/>
              <a:t>As a cofactor in processes such as blood clotting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43179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Calcium Homeostasis</a:t>
            </a:r>
          </a:p>
          <a:p>
            <a:r>
              <a:rPr lang="en-US" smtClean="0"/>
              <a:t>When blood calcium levels are low, the hormone parathyroid hormone, produced in the parathyroid glands, promotes</a:t>
            </a:r>
          </a:p>
          <a:p>
            <a:r>
              <a:rPr lang="en-US" smtClean="0"/>
              <a:t> absorption of calcium in the intestine</a:t>
            </a:r>
          </a:p>
          <a:p>
            <a:r>
              <a:rPr lang="en-US" smtClean="0"/>
              <a:t> conservation of calcium by the kidneys</a:t>
            </a:r>
          </a:p>
          <a:p>
            <a:r>
              <a:rPr lang="en-US" smtClean="0"/>
              <a:t> release of calcium from bone tissue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Calcium Homeostasis</a:t>
            </a:r>
          </a:p>
          <a:p>
            <a:r>
              <a:rPr lang="en-US" smtClean="0"/>
              <a:t>When blood calcium levels are low, the hormone parathyroid hormone, produced in the parathyroid glands, promotes</a:t>
            </a:r>
          </a:p>
          <a:p>
            <a:r>
              <a:rPr lang="en-US" smtClean="0"/>
              <a:t> absorption of calcium in the intestine</a:t>
            </a:r>
          </a:p>
          <a:p>
            <a:r>
              <a:rPr lang="en-US" smtClean="0"/>
              <a:t> conservation of calcium by the kidneys</a:t>
            </a:r>
          </a:p>
          <a:p>
            <a:r>
              <a:rPr lang="en-US" smtClean="0"/>
              <a:t> release of calcium from bone tissue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2612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Calcium Homeostasis</a:t>
            </a:r>
          </a:p>
          <a:p>
            <a:r>
              <a:rPr lang="en-US" smtClean="0"/>
              <a:t>When blood calcium levels are high, the hormone calcitonin, produced in the thyroid gland, promotes</a:t>
            </a:r>
          </a:p>
          <a:p>
            <a:r>
              <a:rPr lang="en-US" smtClean="0"/>
              <a:t> elimination of calcium by the kidneys</a:t>
            </a:r>
          </a:p>
          <a:p>
            <a:r>
              <a:rPr lang="en-US" smtClean="0"/>
              <a:t> storage of calcium in bone tissue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Calcium Homeostasis</a:t>
            </a:r>
          </a:p>
          <a:p>
            <a:r>
              <a:rPr lang="en-US" smtClean="0"/>
              <a:t>When blood calcium levels are high, the hormone calcitonin, produced in the thyroid gland, promotes</a:t>
            </a:r>
          </a:p>
          <a:p>
            <a:r>
              <a:rPr lang="en-US" smtClean="0"/>
              <a:t> elimination of calcium by the kidneys</a:t>
            </a:r>
          </a:p>
          <a:p>
            <a:r>
              <a:rPr lang="en-US" smtClean="0"/>
              <a:t> storage of calcium in bone tissue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01724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5888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Homeostasis</a:t>
            </a:r>
          </a:p>
          <a:p>
            <a:r>
              <a:rPr lang="en-US" smtClean="0"/>
              <a:t>The property of a system, either open or closed, that regulates its internal environment so as to maintain a stable, constant condition. </a:t>
            </a:r>
          </a:p>
          <a:p>
            <a:r>
              <a:rPr lang="en-US" smtClean="0"/>
              <a:t>Multiple dynamic equilibrium adjustment and regulation mechanisms make homeostasis possible.</a:t>
            </a:r>
          </a:p>
          <a:p>
            <a:r>
              <a:rPr lang="en-US" smtClean="0"/>
              <a:t>Source: Wikipedia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Homeostasis</a:t>
            </a:r>
          </a:p>
          <a:p>
            <a:r>
              <a:rPr lang="en-US" smtClean="0"/>
              <a:t>The property of a system, either open or closed, that regulates its internal environment so as to maintain a stable, constant condition. </a:t>
            </a:r>
          </a:p>
          <a:p>
            <a:r>
              <a:rPr lang="en-US" smtClean="0"/>
              <a:t>Multiple dynamic equilibrium adjustment and regulation mechanisms make homeostasis possible.</a:t>
            </a:r>
          </a:p>
          <a:p>
            <a:r>
              <a:rPr lang="en-US" smtClean="0"/>
              <a:t>Source: Wikipedia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6259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Blood Glucose – An Example</a:t>
            </a:r>
          </a:p>
          <a:p>
            <a:r>
              <a:rPr lang="en-US" smtClean="0"/>
              <a:t>Glucose is the simple sugar known  as “blood sugar”</a:t>
            </a:r>
          </a:p>
          <a:p>
            <a:r>
              <a:rPr lang="en-US" smtClean="0"/>
              <a:t>Glucose is required for brain function – the brain cannot use any other energy source</a:t>
            </a:r>
          </a:p>
          <a:p>
            <a:r>
              <a:rPr lang="en-US" smtClean="0"/>
              <a:t>A healthy body maintains a blood sugar level of between 80 mg/dL and 110 mg/dL (slightly higher right after meals)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Blood Glucose – An Example</a:t>
            </a:r>
          </a:p>
          <a:p>
            <a:r>
              <a:rPr lang="en-US" smtClean="0"/>
              <a:t>Glucose is the simple sugar known  as “blood sugar”</a:t>
            </a:r>
          </a:p>
          <a:p>
            <a:r>
              <a:rPr lang="en-US" smtClean="0"/>
              <a:t>Glucose is required for brain function – the brain cannot use any other energy source</a:t>
            </a:r>
          </a:p>
          <a:p>
            <a:r>
              <a:rPr lang="en-US" smtClean="0"/>
              <a:t>A healthy body maintains a blood sugar level of between 80 mg/dL and 110 mg/dL (slightly higher right after meals)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7915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Role of Hormones</a:t>
            </a:r>
          </a:p>
          <a:p>
            <a:r>
              <a:rPr lang="en-US" smtClean="0"/>
              <a:t>When blood glucose levels are low, the hormone glucagon stimulates the conversion of glycogen in the liver to glucose</a:t>
            </a:r>
          </a:p>
          <a:p>
            <a:r>
              <a:rPr lang="en-US" smtClean="0"/>
              <a:t>Glucagon is a peptide hormone made of 29 amino acids. It is produced in the alpha cells of the (α-cells) of the islets of Langerhans, which are located in the pancreas.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Role of Hormones</a:t>
            </a:r>
          </a:p>
          <a:p>
            <a:r>
              <a:rPr lang="en-US" smtClean="0"/>
              <a:t>When blood glucose levels are low, the hormone glucagon stimulates the conversion of glycogen in the liver to glucose</a:t>
            </a:r>
          </a:p>
          <a:p>
            <a:r>
              <a:rPr lang="en-US" smtClean="0"/>
              <a:t>Glucagon is a peptide hormone made of 29 amino acids. It is produced in the alpha cells of the (α-cells) of the islets of Langerhans, which are located in the pancreas.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6963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Role of Hormones</a:t>
            </a:r>
          </a:p>
          <a:p>
            <a:r>
              <a:rPr lang="en-US" smtClean="0"/>
              <a:t>When blood glucose levels are high, the hormone insulin stimulates the conversion of glucose to stored glycogen in the liver.</a:t>
            </a:r>
          </a:p>
          <a:p>
            <a:r>
              <a:rPr lang="en-US" smtClean="0"/>
              <a:t>Insulin is a peptide hormone made of 51 amino acids. It is produced in the beta cells of the </a:t>
            </a:r>
          </a:p>
          <a:p>
            <a:r>
              <a:rPr lang="en-US" smtClean="0"/>
              <a:t>(β-cells) of the islets of Langerhans, which are located in the pancreas.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Role of Hormones</a:t>
            </a:r>
          </a:p>
          <a:p>
            <a:r>
              <a:rPr lang="en-US" smtClean="0"/>
              <a:t>When blood glucose levels are high, the hormone insulin stimulates the conversion of glucose to stored glycogen in the liver.</a:t>
            </a:r>
          </a:p>
          <a:p>
            <a:r>
              <a:rPr lang="en-US" smtClean="0"/>
              <a:t>Insulin is a peptide hormone made of 51 amino acids. It is produced in the beta cells of the </a:t>
            </a:r>
          </a:p>
          <a:p>
            <a:r>
              <a:rPr lang="en-US" smtClean="0"/>
              <a:t>(β-cells) of the islets of Langerhans, which are located in the pancreas.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3769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3168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8831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 I Diabetes</a:t>
            </a:r>
          </a:p>
          <a:p>
            <a:r>
              <a:rPr lang="en-US" smtClean="0"/>
              <a:t>Autoimmune disease destroys the beta cells of the pancreas</a:t>
            </a:r>
          </a:p>
          <a:p>
            <a:r>
              <a:rPr lang="en-US" smtClean="0"/>
              <a:t>Diabetic is dependent on exogenous insulin</a:t>
            </a:r>
          </a:p>
          <a:p>
            <a:r>
              <a:rPr lang="en-US" smtClean="0"/>
              <a:t>There is currently no cure, though there many approaches under research</a:t>
            </a:r>
          </a:p>
          <a:p>
            <a:r>
              <a:rPr lang="en-US" smtClean="0"/>
              <a:t>In North America, 5 – 10% of diabetics are Type I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Type I Diabetes</a:t>
            </a:r>
          </a:p>
          <a:p>
            <a:r>
              <a:rPr lang="en-US" smtClean="0"/>
              <a:t>Autoimmune disease destroys the beta cells of the pancreas</a:t>
            </a:r>
          </a:p>
          <a:p>
            <a:r>
              <a:rPr lang="en-US" smtClean="0"/>
              <a:t>Diabetic is dependent on exogenous insulin</a:t>
            </a:r>
          </a:p>
          <a:p>
            <a:r>
              <a:rPr lang="en-US" smtClean="0"/>
              <a:t>There is currently no cure, though there many approaches under research</a:t>
            </a:r>
          </a:p>
          <a:p>
            <a:r>
              <a:rPr lang="en-US" smtClean="0"/>
              <a:t>In North America, 5 – 10% of diabetics are Type I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9059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 II Diabetes</a:t>
            </a:r>
          </a:p>
          <a:p>
            <a:r>
              <a:rPr lang="en-US" smtClean="0"/>
              <a:t>A metabolic disorder due to insulin resistance (the cells are insensitive to the insulin that is present)</a:t>
            </a:r>
          </a:p>
          <a:p>
            <a:r>
              <a:rPr lang="en-US" smtClean="0"/>
              <a:t>Onset of disease can be postponed by proper nutrition and exercise</a:t>
            </a:r>
          </a:p>
          <a:p>
            <a:r>
              <a:rPr lang="en-US" smtClean="0"/>
              <a:t>90 – 95% of North American diabetics are Type II.</a:t>
            </a:r>
          </a:p>
          <a:p>
            <a:r>
              <a:rPr lang="en-US" smtClean="0"/>
              <a:t>20% of the population over age 60 are Type II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Type II Diabetes</a:t>
            </a:r>
          </a:p>
          <a:p>
            <a:r>
              <a:rPr lang="en-US" smtClean="0"/>
              <a:t>A metabolic disorder due to insulin resistance (the cells are insensitive to the insulin that is present)</a:t>
            </a:r>
          </a:p>
          <a:p>
            <a:r>
              <a:rPr lang="en-US" smtClean="0"/>
              <a:t>Onset of disease can be postponed by proper nutrition and exercise</a:t>
            </a:r>
          </a:p>
          <a:p>
            <a:r>
              <a:rPr lang="en-US" smtClean="0"/>
              <a:t>90 – 95% of North American diabetics are Type II.</a:t>
            </a:r>
          </a:p>
          <a:p>
            <a:r>
              <a:rPr lang="en-US" smtClean="0"/>
              <a:t>20% of the population over age 60 are Type II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2337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80F1A-96C1-4FC1-90D4-F335FE88104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31243-599B-465D-9910-5C48223D2D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ulturegoespop.files.wordpress.com/2008/08/petit3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96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Homeostasis</a:t>
            </a:r>
            <a:endParaRPr lang="en-US" sz="8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7086600" cy="27432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Maintaining </a:t>
            </a:r>
          </a:p>
          <a:p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 </a:t>
            </a:r>
          </a:p>
          <a:p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Internal Balance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Blood Calcium: Example #2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8620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Ca</a:t>
            </a:r>
            <a:r>
              <a:rPr lang="en-US" baseline="30000" dirty="0" smtClean="0">
                <a:latin typeface="Comic Sans MS" pitchFamily="66" charset="0"/>
              </a:rPr>
              <a:t>2+</a:t>
            </a:r>
            <a:r>
              <a:rPr lang="en-US" dirty="0" smtClean="0">
                <a:latin typeface="Comic Sans MS" pitchFamily="66" charset="0"/>
              </a:rPr>
              <a:t> ion is essential to organisms. It is functions include: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 component of bone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Neurotransmission and muscle contraction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Fertilization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As a cofactor in processes such as blood clotting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Calcium Homeostasis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143000"/>
            <a:ext cx="8382000" cy="26776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When blood calcium levels are </a:t>
            </a:r>
            <a:r>
              <a:rPr lang="en-US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low</a:t>
            </a:r>
            <a:r>
              <a:rPr lang="en-US" sz="2800" dirty="0" smtClean="0">
                <a:latin typeface="Comic Sans MS" pitchFamily="66" charset="0"/>
              </a:rPr>
              <a:t>, the hormone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parathyroid hormone</a:t>
            </a:r>
            <a:r>
              <a:rPr lang="en-US" sz="2800" dirty="0" smtClean="0">
                <a:latin typeface="Comic Sans MS" pitchFamily="66" charset="0"/>
              </a:rPr>
              <a:t>, produced in the </a:t>
            </a:r>
            <a:r>
              <a:rPr lang="en-US" sz="2800" i="1" dirty="0" smtClean="0">
                <a:solidFill>
                  <a:srgbClr val="C00000"/>
                </a:solidFill>
                <a:latin typeface="Comic Sans MS" pitchFamily="66" charset="0"/>
              </a:rPr>
              <a:t>parathyroid glands</a:t>
            </a:r>
            <a:r>
              <a:rPr lang="en-US" sz="2800" dirty="0" smtClean="0">
                <a:latin typeface="Comic Sans MS" pitchFamily="66" charset="0"/>
              </a:rPr>
              <a:t>, promotes</a:t>
            </a:r>
          </a:p>
          <a:p>
            <a:pPr lvl="1">
              <a:buFont typeface="Wingdings" pitchFamily="2" charset="2"/>
              <a:buChar char="v"/>
            </a:pPr>
            <a:r>
              <a:rPr lang="en-US" sz="2800" dirty="0" smtClean="0">
                <a:latin typeface="Comic Sans MS" pitchFamily="66" charset="0"/>
              </a:rPr>
              <a:t> absorption of calcium in the intestine</a:t>
            </a:r>
          </a:p>
          <a:p>
            <a:pPr lvl="1">
              <a:buFont typeface="Wingdings" pitchFamily="2" charset="2"/>
              <a:buChar char="v"/>
            </a:pPr>
            <a:r>
              <a:rPr lang="en-US" sz="2800" dirty="0" smtClean="0">
                <a:latin typeface="Comic Sans MS" pitchFamily="66" charset="0"/>
              </a:rPr>
              <a:t> conservation of calcium by the kidneys</a:t>
            </a:r>
          </a:p>
          <a:p>
            <a:pPr lvl="1">
              <a:buFont typeface="Wingdings" pitchFamily="2" charset="2"/>
              <a:buChar char="v"/>
            </a:pPr>
            <a:r>
              <a:rPr lang="en-US" sz="2800" dirty="0" smtClean="0">
                <a:latin typeface="Comic Sans MS" pitchFamily="66" charset="0"/>
              </a:rPr>
              <a:t> release of calcium from bone tissue</a:t>
            </a:r>
            <a:endParaRPr lang="en-US" sz="2800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962400"/>
            <a:ext cx="34671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Calcium Homeostasis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95400"/>
            <a:ext cx="8229600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When blood calcium levels are </a:t>
            </a:r>
            <a:r>
              <a:rPr lang="en-US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high</a:t>
            </a:r>
            <a:r>
              <a:rPr lang="en-US" sz="2800" dirty="0" smtClean="0">
                <a:latin typeface="Comic Sans MS" pitchFamily="66" charset="0"/>
              </a:rPr>
              <a:t>, the hormone </a:t>
            </a:r>
            <a:r>
              <a:rPr lang="en-US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calcitonin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en-US" sz="2800" dirty="0" smtClean="0">
                <a:latin typeface="Comic Sans MS" pitchFamily="66" charset="0"/>
              </a:rPr>
              <a:t>produced in the </a:t>
            </a:r>
            <a:r>
              <a:rPr lang="en-US" sz="2800" i="1" dirty="0" smtClean="0">
                <a:solidFill>
                  <a:srgbClr val="C00000"/>
                </a:solidFill>
                <a:latin typeface="Comic Sans MS" pitchFamily="66" charset="0"/>
              </a:rPr>
              <a:t>thyroid gland</a:t>
            </a:r>
            <a:r>
              <a:rPr lang="en-US" sz="2800" dirty="0" smtClean="0">
                <a:latin typeface="Comic Sans MS" pitchFamily="66" charset="0"/>
              </a:rPr>
              <a:t>, promotes</a:t>
            </a:r>
          </a:p>
          <a:p>
            <a:pPr lvl="1">
              <a:buFont typeface="Wingdings" pitchFamily="2" charset="2"/>
              <a:buChar char="v"/>
            </a:pPr>
            <a:r>
              <a:rPr lang="en-US" sz="2800" dirty="0" smtClean="0">
                <a:latin typeface="Comic Sans MS" pitchFamily="66" charset="0"/>
              </a:rPr>
              <a:t> elimination of calcium by the kidneys</a:t>
            </a:r>
          </a:p>
          <a:p>
            <a:pPr lvl="1">
              <a:buFont typeface="Wingdings" pitchFamily="2" charset="2"/>
              <a:buChar char="v"/>
            </a:pPr>
            <a:r>
              <a:rPr lang="en-US" sz="2800" dirty="0" smtClean="0">
                <a:latin typeface="Comic Sans MS" pitchFamily="66" charset="0"/>
              </a:rPr>
              <a:t> storage of calcium in bone tissue</a:t>
            </a:r>
            <a:endParaRPr lang="en-US" sz="2800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810000"/>
            <a:ext cx="34671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alcitoninFeedba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0"/>
            <a:ext cx="8915400" cy="6747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Homeostasis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3962400"/>
          </a:xfrm>
          <a:solidFill>
            <a:schemeClr val="accent5">
              <a:lumMod val="20000"/>
              <a:lumOff val="80000"/>
            </a:schemeClr>
          </a:solidFill>
          <a:ln w="25400">
            <a:solidFill>
              <a:srgbClr val="C0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The property of a system, either open or closed, that regulates its internal environment so as to maintain a stable, constant condition. </a:t>
            </a:r>
          </a:p>
          <a:p>
            <a:r>
              <a:rPr lang="en-US" dirty="0" smtClean="0">
                <a:latin typeface="Comic Sans MS" pitchFamily="66" charset="0"/>
              </a:rPr>
              <a:t>Multiple dynamic equilibrium adjustment and regulation mechanisms make homeostasis possible.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6600" y="6248400"/>
            <a:ext cx="187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Wikipedia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Blood Glucose – An Example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3">
                <a:lumMod val="50000"/>
              </a:schemeClr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Glucose is the simple sugar known  as “blood sugar”</a:t>
            </a:r>
          </a:p>
          <a:p>
            <a:r>
              <a:rPr lang="en-US" dirty="0" smtClean="0">
                <a:latin typeface="Comic Sans MS" pitchFamily="66" charset="0"/>
              </a:rPr>
              <a:t>Glucose is required for brain function – the brain cannot use any other energy source</a:t>
            </a:r>
          </a:p>
          <a:p>
            <a:r>
              <a:rPr lang="en-US" dirty="0" smtClean="0">
                <a:latin typeface="Comic Sans MS" pitchFamily="66" charset="0"/>
              </a:rPr>
              <a:t>A healthy body maintains a blood sugar level of between 80 mg/</a:t>
            </a:r>
            <a:r>
              <a:rPr lang="en-US" dirty="0" err="1" smtClean="0">
                <a:latin typeface="Comic Sans MS" pitchFamily="66" charset="0"/>
              </a:rPr>
              <a:t>dL</a:t>
            </a:r>
            <a:r>
              <a:rPr lang="en-US" dirty="0" smtClean="0">
                <a:latin typeface="Comic Sans MS" pitchFamily="66" charset="0"/>
              </a:rPr>
              <a:t> and 110 mg/</a:t>
            </a:r>
            <a:r>
              <a:rPr lang="en-US" dirty="0" err="1" smtClean="0">
                <a:latin typeface="Comic Sans MS" pitchFamily="66" charset="0"/>
              </a:rPr>
              <a:t>dL</a:t>
            </a:r>
            <a:r>
              <a:rPr lang="en-US" dirty="0" smtClean="0">
                <a:latin typeface="Comic Sans MS" pitchFamily="66" charset="0"/>
              </a:rPr>
              <a:t> (slightly higher right after meals)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ile:PBB Protein GCG 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762000"/>
            <a:ext cx="4762500" cy="4762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Role of Hormones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0668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When blood glucose levels are low, the hormone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glucagon</a:t>
            </a:r>
            <a:r>
              <a:rPr lang="en-US" sz="2800" dirty="0" smtClean="0">
                <a:latin typeface="Comic Sans MS" pitchFamily="66" charset="0"/>
              </a:rPr>
              <a:t> stimulates the conversion of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glycogen</a:t>
            </a:r>
            <a:r>
              <a:rPr lang="en-US" sz="2800" dirty="0" smtClean="0">
                <a:latin typeface="Comic Sans MS" pitchFamily="66" charset="0"/>
              </a:rPr>
              <a:t> in the liver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to glucose</a:t>
            </a:r>
            <a:endParaRPr lang="en-US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191000"/>
            <a:ext cx="815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Glucagon</a:t>
            </a:r>
            <a:r>
              <a:rPr lang="en-US" sz="2800" dirty="0" smtClean="0">
                <a:latin typeface="Comic Sans MS" pitchFamily="66" charset="0"/>
              </a:rPr>
              <a:t> is a peptide hormone made of 29 amino acids. It is produced in the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alpha cells</a:t>
            </a:r>
            <a:r>
              <a:rPr lang="en-US" sz="2800" dirty="0" smtClean="0">
                <a:latin typeface="Comic Sans MS" pitchFamily="66" charset="0"/>
              </a:rPr>
              <a:t> of the (α-cells) of the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islets of </a:t>
            </a:r>
            <a:r>
              <a:rPr lang="en-US" sz="2800" dirty="0" err="1" smtClean="0">
                <a:solidFill>
                  <a:srgbClr val="C00000"/>
                </a:solidFill>
                <a:latin typeface="Comic Sans MS" pitchFamily="66" charset="0"/>
              </a:rPr>
              <a:t>Langerhans</a:t>
            </a:r>
            <a:r>
              <a:rPr lang="en-US" sz="2800" dirty="0" smtClean="0">
                <a:latin typeface="Comic Sans MS" pitchFamily="66" charset="0"/>
              </a:rPr>
              <a:t>, which are located in the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pancreas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pload.wikimedia.org/wikipedia/commons/0/0d/InsulinHexamer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295400" y="1371600"/>
            <a:ext cx="5943600" cy="403050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Role of Hormones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0668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When blood glucose levels are high, the hormone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insulin</a:t>
            </a:r>
            <a:r>
              <a:rPr lang="en-US" sz="2800" dirty="0" smtClean="0">
                <a:latin typeface="Comic Sans MS" pitchFamily="66" charset="0"/>
              </a:rPr>
              <a:t> stimulates the conversion of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glucose to stored glycogen</a:t>
            </a:r>
            <a:r>
              <a:rPr lang="en-US" sz="2800" dirty="0" smtClean="0">
                <a:latin typeface="Comic Sans MS" pitchFamily="66" charset="0"/>
              </a:rPr>
              <a:t> in the liver.</a:t>
            </a:r>
            <a:endParaRPr lang="en-US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191000"/>
            <a:ext cx="815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Insulin</a:t>
            </a:r>
            <a:r>
              <a:rPr lang="en-US" sz="2800" dirty="0" smtClean="0">
                <a:latin typeface="Comic Sans MS" pitchFamily="66" charset="0"/>
              </a:rPr>
              <a:t> is a peptide hormone made of 51 amino acids. It is produced in the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beta cells</a:t>
            </a:r>
            <a:r>
              <a:rPr lang="en-US" sz="2800" dirty="0" smtClean="0">
                <a:latin typeface="Comic Sans MS" pitchFamily="66" charset="0"/>
              </a:rPr>
              <a:t> of the </a:t>
            </a:r>
          </a:p>
          <a:p>
            <a:r>
              <a:rPr lang="en-US" sz="2800" dirty="0" smtClean="0">
                <a:latin typeface="Comic Sans MS" pitchFamily="66" charset="0"/>
              </a:rPr>
              <a:t>(</a:t>
            </a:r>
            <a:r>
              <a:rPr lang="el-GR" sz="2800" dirty="0" smtClean="0">
                <a:latin typeface="Comic Sans MS" pitchFamily="66" charset="0"/>
              </a:rPr>
              <a:t>β</a:t>
            </a:r>
            <a:r>
              <a:rPr lang="en-US" sz="2800" dirty="0" smtClean="0">
                <a:latin typeface="Comic Sans MS" pitchFamily="66" charset="0"/>
              </a:rPr>
              <a:t>-cells) of the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islets of </a:t>
            </a:r>
            <a:r>
              <a:rPr lang="en-US" sz="2800" dirty="0" err="1" smtClean="0">
                <a:solidFill>
                  <a:srgbClr val="C00000"/>
                </a:solidFill>
                <a:latin typeface="Comic Sans MS" pitchFamily="66" charset="0"/>
              </a:rPr>
              <a:t>Langerhans</a:t>
            </a:r>
            <a:r>
              <a:rPr lang="en-US" sz="2800" dirty="0" smtClean="0">
                <a:latin typeface="Comic Sans MS" pitchFamily="66" charset="0"/>
              </a:rPr>
              <a:t>, which are located in the </a:t>
            </a:r>
            <a:r>
              <a:rPr lang="en-US" sz="2800" dirty="0" smtClean="0">
                <a:solidFill>
                  <a:srgbClr val="C00000"/>
                </a:solidFill>
                <a:latin typeface="Comic Sans MS" pitchFamily="66" charset="0"/>
              </a:rPr>
              <a:t>pancreas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sulinGlucag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2400"/>
            <a:ext cx="9144000" cy="6246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upload.wikimedia.org/wikipedia/commons/9/92/Suckale08_fig3_glucose_insulin_d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886567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5486400" cy="944562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Type I Diabetes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419599"/>
          </a:xfr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 r="-100000" b="-100000"/>
          </a:gradFill>
          <a:ln w="25400">
            <a:solidFill>
              <a:schemeClr val="accent3">
                <a:lumMod val="50000"/>
              </a:schemeClr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Autoimmune disease</a:t>
            </a:r>
            <a:r>
              <a:rPr lang="en-US" dirty="0" smtClean="0">
                <a:latin typeface="Comic Sans MS" pitchFamily="66" charset="0"/>
              </a:rPr>
              <a:t> destroys the beta cells of the pancreas</a:t>
            </a:r>
          </a:p>
          <a:p>
            <a:r>
              <a:rPr lang="en-US" dirty="0" smtClean="0">
                <a:latin typeface="Comic Sans MS" pitchFamily="66" charset="0"/>
              </a:rPr>
              <a:t>Diabetic is dependent on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exogenous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insulin</a:t>
            </a:r>
          </a:p>
          <a:p>
            <a:r>
              <a:rPr lang="en-US" dirty="0" smtClean="0">
                <a:latin typeface="Comic Sans MS" pitchFamily="66" charset="0"/>
              </a:rPr>
              <a:t>There is currently no cure, though there many approaches under research</a:t>
            </a:r>
          </a:p>
          <a:p>
            <a:r>
              <a:rPr lang="en-US" dirty="0" smtClean="0">
                <a:latin typeface="Comic Sans MS" pitchFamily="66" charset="0"/>
              </a:rPr>
              <a:t>In North America, 5 – 10% of diabetics are Type I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020762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Type II Diabetes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A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metabolic disorder</a:t>
            </a:r>
            <a:r>
              <a:rPr lang="en-US" dirty="0" smtClean="0">
                <a:latin typeface="Comic Sans MS" pitchFamily="66" charset="0"/>
              </a:rPr>
              <a:t> due to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insulin resistance</a:t>
            </a:r>
            <a:r>
              <a:rPr lang="en-US" dirty="0" smtClean="0">
                <a:latin typeface="Comic Sans MS" pitchFamily="66" charset="0"/>
              </a:rPr>
              <a:t> (the cells are insensitive to the insulin that is present)</a:t>
            </a:r>
          </a:p>
          <a:p>
            <a:r>
              <a:rPr lang="en-US" dirty="0" smtClean="0">
                <a:latin typeface="Comic Sans MS" pitchFamily="66" charset="0"/>
              </a:rPr>
              <a:t>Onset of disease can be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postponed by proper nutrition and exercise</a:t>
            </a:r>
          </a:p>
          <a:p>
            <a:r>
              <a:rPr lang="en-US" dirty="0" smtClean="0">
                <a:latin typeface="Comic Sans MS" pitchFamily="66" charset="0"/>
              </a:rPr>
              <a:t>90 – 95% of North American diabetics are Type II.</a:t>
            </a:r>
          </a:p>
          <a:p>
            <a:r>
              <a:rPr lang="en-US" dirty="0" smtClean="0">
                <a:latin typeface="Comic Sans MS" pitchFamily="66" charset="0"/>
              </a:rPr>
              <a:t>20% of the population over age 60 are Type II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1306</Words>
  <Application>Microsoft Office PowerPoint</Application>
  <PresentationFormat>Екран (4:3)</PresentationFormat>
  <Paragraphs>138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Office Theme</vt:lpstr>
      <vt:lpstr>Homeostasis</vt:lpstr>
      <vt:lpstr>Homeostasis</vt:lpstr>
      <vt:lpstr>Blood Glucose – An Example</vt:lpstr>
      <vt:lpstr>The Role of Hormones</vt:lpstr>
      <vt:lpstr>The Role of Hormones</vt:lpstr>
      <vt:lpstr>Презентація PowerPoint</vt:lpstr>
      <vt:lpstr>Презентація PowerPoint</vt:lpstr>
      <vt:lpstr>Type I Diabetes</vt:lpstr>
      <vt:lpstr>Type II Diabetes</vt:lpstr>
      <vt:lpstr>Blood Calcium: Example #2</vt:lpstr>
      <vt:lpstr>Calcium Homeostasis</vt:lpstr>
      <vt:lpstr>Calcium Homeostasis</vt:lpstr>
      <vt:lpstr>Презентація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Homeostasis</dc:title>
  <dc:creator>Andy</dc:creator>
  <cp:lastModifiedBy>RomaK</cp:lastModifiedBy>
  <cp:revision>34</cp:revision>
  <dcterms:created xsi:type="dcterms:W3CDTF">2009-01-25T21:16:13Z</dcterms:created>
  <dcterms:modified xsi:type="dcterms:W3CDTF">2015-09-03T12:11:51Z</dcterms:modified>
</cp:coreProperties>
</file>