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1" r:id="rId3"/>
    <p:sldId id="262" r:id="rId4"/>
    <p:sldId id="259" r:id="rId5"/>
    <p:sldId id="260" r:id="rId6"/>
    <p:sldId id="257" r:id="rId7"/>
    <p:sldId id="264" r:id="rId8"/>
    <p:sldId id="258" r:id="rId9"/>
    <p:sldId id="263"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6E8C0C-1EC6-426B-A3DC-2ED0FA156541}" type="datetimeFigureOut">
              <a:rPr lang="uk-UA" smtClean="0"/>
              <a:t>03.09.2015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F2D1B6-B883-4F5C-BD8A-2E46C6D80F20}" type="slidenum">
              <a:rPr lang="uk-UA" smtClean="0"/>
              <a:t>‹№›</a:t>
            </a:fld>
            <a:endParaRPr lang="uk-UA"/>
          </a:p>
        </p:txBody>
      </p:sp>
    </p:spTree>
    <p:extLst>
      <p:ext uri="{BB962C8B-B14F-4D97-AF65-F5344CB8AC3E}">
        <p14:creationId xmlns:p14="http://schemas.microsoft.com/office/powerpoint/2010/main" val="3978915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dirty="0" smtClean="0"/>
              <a:t>Practice </a:t>
            </a:r>
            <a:r>
              <a:rPr lang="en-US" smtClean="0"/>
              <a:t>Genetics Problems</a:t>
            </a:r>
            <a:endParaRPr lang="en-US" dirty="0" smtClean="0"/>
          </a:p>
        </p:txBody>
      </p:sp>
      <p:sp>
        <p:nvSpPr>
          <p:cNvPr id="4" name="Місце для номера слайда 3"/>
          <p:cNvSpPr>
            <a:spLocks noGrp="1"/>
          </p:cNvSpPr>
          <p:nvPr>
            <p:ph type="sldNum" sz="quarter" idx="10"/>
          </p:nvPr>
        </p:nvSpPr>
        <p:spPr/>
        <p:txBody>
          <a:bodyPr/>
          <a:lstStyle/>
          <a:p>
            <a:r>
              <a:rPr lang="en-US" smtClean="0"/>
              <a:t>Practice Genetics Problems</a:t>
            </a:r>
          </a:p>
          <a:p>
            <a:r>
              <a:rPr lang="en-US" smtClean="0"/>
              <a:t>Oh, boy!</a:t>
            </a:r>
          </a:p>
          <a:p>
            <a:endParaRPr lang="uk-UA"/>
          </a:p>
        </p:txBody>
      </p:sp>
    </p:spTree>
    <p:extLst>
      <p:ext uri="{BB962C8B-B14F-4D97-AF65-F5344CB8AC3E}">
        <p14:creationId xmlns:p14="http://schemas.microsoft.com/office/powerpoint/2010/main" val="2161958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Problem #1</a:t>
            </a:r>
          </a:p>
          <a:p>
            <a:r>
              <a:rPr lang="en-US" smtClean="0"/>
              <a:t>In pea plants, the allele for green pods (G) is dominant and the allele for yellow pods (g) is recessive. A researcher crosses a plant that is homzygous dominant (GG) with one that is homozygous recessive (gg). Show the results of this first generation cross (F1).</a:t>
            </a:r>
          </a:p>
          <a:p>
            <a:r>
              <a:rPr lang="en-US" smtClean="0"/>
              <a:t>What color are all of the offspring of  this cross? </a:t>
            </a:r>
          </a:p>
          <a:p>
            <a:endParaRPr lang="uk-UA"/>
          </a:p>
        </p:txBody>
      </p:sp>
      <p:sp>
        <p:nvSpPr>
          <p:cNvPr id="4" name="Місце для номера слайда 3"/>
          <p:cNvSpPr>
            <a:spLocks noGrp="1"/>
          </p:cNvSpPr>
          <p:nvPr>
            <p:ph type="sldNum" sz="quarter" idx="10"/>
          </p:nvPr>
        </p:nvSpPr>
        <p:spPr/>
        <p:txBody>
          <a:bodyPr/>
          <a:lstStyle/>
          <a:p>
            <a:r>
              <a:rPr lang="en-US" smtClean="0"/>
              <a:t>Problem #1</a:t>
            </a:r>
          </a:p>
          <a:p>
            <a:r>
              <a:rPr lang="en-US" smtClean="0"/>
              <a:t>In pea plants, the allele for green pods (G) is dominant and the allele for yellow pods (g) is recessive. A researcher crosses a plant that is homzygous dominant (GG) with one that is homozygous recessive (gg). Show the results of this first generation cross (F1).</a:t>
            </a:r>
          </a:p>
          <a:p>
            <a:r>
              <a:rPr lang="en-US" smtClean="0"/>
              <a:t>What color are all of the offspring of  this cross? </a:t>
            </a:r>
          </a:p>
          <a:p>
            <a:endParaRPr lang="uk-UA"/>
          </a:p>
        </p:txBody>
      </p:sp>
    </p:spTree>
    <p:extLst>
      <p:ext uri="{BB962C8B-B14F-4D97-AF65-F5344CB8AC3E}">
        <p14:creationId xmlns:p14="http://schemas.microsoft.com/office/powerpoint/2010/main" val="2556739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Problem #2</a:t>
            </a:r>
          </a:p>
          <a:p>
            <a:r>
              <a:rPr lang="en-US" smtClean="0"/>
              <a:t>In pea plants, the allele for green pods (G) is dominant and the allele for yellow pods (g) is recessive. A researcher crosses two plants that are heterozygous. Show the results of this first cross.</a:t>
            </a:r>
          </a:p>
          <a:p>
            <a:r>
              <a:rPr lang="en-US" smtClean="0"/>
              <a:t>What percentage of the offspring of  this cross are expected to have green pods? </a:t>
            </a:r>
          </a:p>
          <a:p>
            <a:r>
              <a:rPr lang="en-US" smtClean="0"/>
              <a:t>What percentage of the offspring of this cross are expected to have yellow pods?</a:t>
            </a:r>
          </a:p>
          <a:p>
            <a:endParaRPr lang="uk-UA"/>
          </a:p>
        </p:txBody>
      </p:sp>
      <p:sp>
        <p:nvSpPr>
          <p:cNvPr id="4" name="Місце для номера слайда 3"/>
          <p:cNvSpPr>
            <a:spLocks noGrp="1"/>
          </p:cNvSpPr>
          <p:nvPr>
            <p:ph type="sldNum" sz="quarter" idx="10"/>
          </p:nvPr>
        </p:nvSpPr>
        <p:spPr/>
        <p:txBody>
          <a:bodyPr/>
          <a:lstStyle/>
          <a:p>
            <a:r>
              <a:rPr lang="en-US" smtClean="0"/>
              <a:t>Problem #2</a:t>
            </a:r>
          </a:p>
          <a:p>
            <a:r>
              <a:rPr lang="en-US" smtClean="0"/>
              <a:t>In pea plants, the allele for green pods (G) is dominant and the allele for yellow pods (g) is recessive. A researcher crosses two plants that are heterozygous. Show the results of this first cross.</a:t>
            </a:r>
          </a:p>
          <a:p>
            <a:r>
              <a:rPr lang="en-US" smtClean="0"/>
              <a:t>What percentage of the offspring of  this cross are expected to have green pods? </a:t>
            </a:r>
          </a:p>
          <a:p>
            <a:r>
              <a:rPr lang="en-US" smtClean="0"/>
              <a:t>What percentage of the offspring of this cross are expected to have yellow pods?</a:t>
            </a:r>
          </a:p>
          <a:p>
            <a:endParaRPr lang="uk-UA"/>
          </a:p>
        </p:txBody>
      </p:sp>
    </p:spTree>
    <p:extLst>
      <p:ext uri="{BB962C8B-B14F-4D97-AF65-F5344CB8AC3E}">
        <p14:creationId xmlns:p14="http://schemas.microsoft.com/office/powerpoint/2010/main" val="3926831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Problem #3</a:t>
            </a:r>
          </a:p>
          <a:p>
            <a:r>
              <a:rPr lang="en-US" smtClean="0"/>
              <a:t>Colorblindness is a recessive, X‑linked trait. In marriages between a man who is colorblind, and a woman who is a carrier, what percentage of the children can be expected to be:    </a:t>
            </a:r>
          </a:p>
          <a:p>
            <a:endParaRPr lang="en-US" smtClean="0"/>
          </a:p>
          <a:p>
            <a:r>
              <a:rPr lang="en-US" smtClean="0"/>
              <a:t>   a)  sons who are color blind</a:t>
            </a:r>
          </a:p>
          <a:p>
            <a:r>
              <a:rPr lang="en-US" smtClean="0"/>
              <a:t>   b) sons who are not color blind</a:t>
            </a:r>
          </a:p>
          <a:p>
            <a:r>
              <a:rPr lang="en-US" smtClean="0"/>
              <a:t>   c) daughters who are color blind</a:t>
            </a:r>
          </a:p>
          <a:p>
            <a:r>
              <a:rPr lang="en-US" smtClean="0"/>
              <a:t>   d) daughters who are carriers of the trait</a:t>
            </a:r>
          </a:p>
          <a:p>
            <a:r>
              <a:rPr lang="en-US" smtClean="0"/>
              <a:t>   e) daughters who do not carry the trait at all</a:t>
            </a:r>
          </a:p>
          <a:p>
            <a:endParaRPr lang="uk-UA"/>
          </a:p>
        </p:txBody>
      </p:sp>
      <p:sp>
        <p:nvSpPr>
          <p:cNvPr id="4" name="Місце для номера слайда 3"/>
          <p:cNvSpPr>
            <a:spLocks noGrp="1"/>
          </p:cNvSpPr>
          <p:nvPr>
            <p:ph type="sldNum" sz="quarter" idx="10"/>
          </p:nvPr>
        </p:nvSpPr>
        <p:spPr/>
        <p:txBody>
          <a:bodyPr/>
          <a:lstStyle/>
          <a:p>
            <a:r>
              <a:rPr lang="en-US" smtClean="0"/>
              <a:t>Problem #3</a:t>
            </a:r>
          </a:p>
          <a:p>
            <a:r>
              <a:rPr lang="en-US" smtClean="0"/>
              <a:t>Colorblindness is a recessive, X‑linked trait. In marriages between a man who is colorblind, and a woman who is a carrier, what percentage of the children can be expected to be:    </a:t>
            </a:r>
          </a:p>
          <a:p>
            <a:endParaRPr lang="en-US" smtClean="0"/>
          </a:p>
          <a:p>
            <a:r>
              <a:rPr lang="en-US" smtClean="0"/>
              <a:t>   a)  sons who are color blind</a:t>
            </a:r>
          </a:p>
          <a:p>
            <a:r>
              <a:rPr lang="en-US" smtClean="0"/>
              <a:t>   b) sons who are not color blind</a:t>
            </a:r>
          </a:p>
          <a:p>
            <a:r>
              <a:rPr lang="en-US" smtClean="0"/>
              <a:t>   c) daughters who are color blind</a:t>
            </a:r>
          </a:p>
          <a:p>
            <a:r>
              <a:rPr lang="en-US" smtClean="0"/>
              <a:t>   d) daughters who are carriers of the trait</a:t>
            </a:r>
          </a:p>
          <a:p>
            <a:r>
              <a:rPr lang="en-US" smtClean="0"/>
              <a:t>   e) daughters who do not carry the trait at all</a:t>
            </a:r>
          </a:p>
          <a:p>
            <a:endParaRPr lang="uk-UA"/>
          </a:p>
        </p:txBody>
      </p:sp>
    </p:spTree>
    <p:extLst>
      <p:ext uri="{BB962C8B-B14F-4D97-AF65-F5344CB8AC3E}">
        <p14:creationId xmlns:p14="http://schemas.microsoft.com/office/powerpoint/2010/main" val="3560249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Problem #4</a:t>
            </a:r>
          </a:p>
          <a:p>
            <a:r>
              <a:rPr lang="en-US" smtClean="0"/>
              <a:t>Cystic Fibrosis is a genetic disorder that is controlled by an autosomal recessive allele. If a</a:t>
            </a:r>
          </a:p>
          <a:p>
            <a:r>
              <a:rPr lang="en-US" smtClean="0"/>
              <a:t>person suffering from CF were to marry an individual who is heterozygous for the trait, what % of their children could be expected to suffer from the disease? Ignore issues of infertility in CF adults.</a:t>
            </a:r>
          </a:p>
          <a:p>
            <a:endParaRPr lang="uk-UA"/>
          </a:p>
        </p:txBody>
      </p:sp>
      <p:sp>
        <p:nvSpPr>
          <p:cNvPr id="4" name="Місце для номера слайда 3"/>
          <p:cNvSpPr>
            <a:spLocks noGrp="1"/>
          </p:cNvSpPr>
          <p:nvPr>
            <p:ph type="sldNum" sz="quarter" idx="10"/>
          </p:nvPr>
        </p:nvSpPr>
        <p:spPr/>
        <p:txBody>
          <a:bodyPr/>
          <a:lstStyle/>
          <a:p>
            <a:r>
              <a:rPr lang="en-US" smtClean="0"/>
              <a:t>Problem #4</a:t>
            </a:r>
          </a:p>
          <a:p>
            <a:r>
              <a:rPr lang="en-US" smtClean="0"/>
              <a:t>Cystic Fibrosis is a genetic disorder that is controlled by an autosomal recessive allele. If a</a:t>
            </a:r>
          </a:p>
          <a:p>
            <a:r>
              <a:rPr lang="en-US" smtClean="0"/>
              <a:t>person suffering from CF were to marry an individual who is heterozygous for the trait, what % of their children could be expected to suffer from the disease? Ignore issues of infertility in CF adults.</a:t>
            </a:r>
          </a:p>
          <a:p>
            <a:endParaRPr lang="uk-UA"/>
          </a:p>
        </p:txBody>
      </p:sp>
    </p:spTree>
    <p:extLst>
      <p:ext uri="{BB962C8B-B14F-4D97-AF65-F5344CB8AC3E}">
        <p14:creationId xmlns:p14="http://schemas.microsoft.com/office/powerpoint/2010/main" val="2506962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Problem #5</a:t>
            </a:r>
          </a:p>
          <a:p>
            <a:r>
              <a:rPr lang="en-US" smtClean="0"/>
              <a:t>Three children recently born in a hospital were accidently mixed up. The blood types of the parents involved are given along with the blood types of the infants. Determine which baby belongs with which parents, and explain your reasoning for the decisions you made. </a:t>
            </a:r>
          </a:p>
          <a:p>
            <a:r>
              <a:rPr lang="en-US" smtClean="0"/>
              <a:t>				</a:t>
            </a:r>
          </a:p>
          <a:p>
            <a:r>
              <a:rPr lang="en-US" smtClean="0"/>
              <a:t>               Mother and Father_____	_____Babies_______</a:t>
            </a:r>
          </a:p>
          <a:p>
            <a:r>
              <a:rPr lang="en-US" smtClean="0"/>
              <a:t>Parents #1	Type A	Type B		Child x	    Type A</a:t>
            </a:r>
          </a:p>
          <a:p>
            <a:r>
              <a:rPr lang="en-US" smtClean="0"/>
              <a:t>Parents #2	Type O	Type AB	Child y	    Type O</a:t>
            </a:r>
          </a:p>
          <a:p>
            <a:r>
              <a:rPr lang="en-US" smtClean="0"/>
              <a:t>Parents #3	Type B	Type O		Child z	    Type AB</a:t>
            </a:r>
          </a:p>
          <a:p>
            <a:endParaRPr lang="uk-UA"/>
          </a:p>
        </p:txBody>
      </p:sp>
      <p:sp>
        <p:nvSpPr>
          <p:cNvPr id="4" name="Місце для номера слайда 3"/>
          <p:cNvSpPr>
            <a:spLocks noGrp="1"/>
          </p:cNvSpPr>
          <p:nvPr>
            <p:ph type="sldNum" sz="quarter" idx="10"/>
          </p:nvPr>
        </p:nvSpPr>
        <p:spPr/>
        <p:txBody>
          <a:bodyPr/>
          <a:lstStyle/>
          <a:p>
            <a:r>
              <a:rPr lang="en-US" smtClean="0"/>
              <a:t>Problem #5</a:t>
            </a:r>
          </a:p>
          <a:p>
            <a:r>
              <a:rPr lang="en-US" smtClean="0"/>
              <a:t>Three children recently born in a hospital were accidently mixed up. The blood types of the parents involved are given along with the blood types of the infants. Determine which baby belongs with which parents, and explain your reasoning for the decisions you made. </a:t>
            </a:r>
          </a:p>
          <a:p>
            <a:r>
              <a:rPr lang="en-US" smtClean="0"/>
              <a:t>				</a:t>
            </a:r>
          </a:p>
          <a:p>
            <a:r>
              <a:rPr lang="en-US" smtClean="0"/>
              <a:t>               Mother and Father_____	_____Babies_______</a:t>
            </a:r>
          </a:p>
          <a:p>
            <a:r>
              <a:rPr lang="en-US" smtClean="0"/>
              <a:t>Parents #1	Type A	Type B		Child x	    Type A</a:t>
            </a:r>
          </a:p>
          <a:p>
            <a:r>
              <a:rPr lang="en-US" smtClean="0"/>
              <a:t>Parents #2	Type O	Type AB	Child y	    Type O</a:t>
            </a:r>
          </a:p>
          <a:p>
            <a:r>
              <a:rPr lang="en-US" smtClean="0"/>
              <a:t>Parents #3	Type B	Type O		Child z	    Type AB</a:t>
            </a:r>
          </a:p>
          <a:p>
            <a:endParaRPr lang="uk-UA"/>
          </a:p>
        </p:txBody>
      </p:sp>
    </p:spTree>
    <p:extLst>
      <p:ext uri="{BB962C8B-B14F-4D97-AF65-F5344CB8AC3E}">
        <p14:creationId xmlns:p14="http://schemas.microsoft.com/office/powerpoint/2010/main" val="915082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Problem #6</a:t>
            </a:r>
          </a:p>
          <a:p>
            <a:r>
              <a:rPr lang="en-US" smtClean="0"/>
              <a:t>A parent with type “A” blood and a parent with type “B” blood have a child with type “O” blood. Is it possible for the child to be the biological offspring of both parents?</a:t>
            </a:r>
          </a:p>
          <a:p>
            <a:endParaRPr lang="uk-UA"/>
          </a:p>
        </p:txBody>
      </p:sp>
      <p:sp>
        <p:nvSpPr>
          <p:cNvPr id="4" name="Місце для номера слайда 3"/>
          <p:cNvSpPr>
            <a:spLocks noGrp="1"/>
          </p:cNvSpPr>
          <p:nvPr>
            <p:ph type="sldNum" sz="quarter" idx="10"/>
          </p:nvPr>
        </p:nvSpPr>
        <p:spPr/>
        <p:txBody>
          <a:bodyPr/>
          <a:lstStyle/>
          <a:p>
            <a:r>
              <a:rPr lang="en-US" smtClean="0"/>
              <a:t>Problem #6</a:t>
            </a:r>
          </a:p>
          <a:p>
            <a:r>
              <a:rPr lang="en-US" smtClean="0"/>
              <a:t>A parent with type “A” blood and a parent with type “B” blood have a child with type “O” blood. Is it possible for the child to be the biological offspring of both parents?</a:t>
            </a:r>
          </a:p>
          <a:p>
            <a:endParaRPr lang="uk-UA"/>
          </a:p>
        </p:txBody>
      </p:sp>
    </p:spTree>
    <p:extLst>
      <p:ext uri="{BB962C8B-B14F-4D97-AF65-F5344CB8AC3E}">
        <p14:creationId xmlns:p14="http://schemas.microsoft.com/office/powerpoint/2010/main" val="294519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Problem #7</a:t>
            </a:r>
          </a:p>
          <a:p>
            <a:r>
              <a:rPr lang="en-US" smtClean="0"/>
              <a:t>In snapdragons, tallness (T) is dominant to dwarfness(t), while red color is due to gene (R) and white to its corresponding allele (r). The heterozygous condition results in pink (Rr) flower color. Describe the genotypes and phenotypes of the offspring in a cross between a heterozygous tall snapdragon with pink flowers and a dwarf snapdragon with white flowers.</a:t>
            </a:r>
          </a:p>
          <a:p>
            <a:endParaRPr lang="uk-UA"/>
          </a:p>
        </p:txBody>
      </p:sp>
      <p:sp>
        <p:nvSpPr>
          <p:cNvPr id="4" name="Місце для номера слайда 3"/>
          <p:cNvSpPr>
            <a:spLocks noGrp="1"/>
          </p:cNvSpPr>
          <p:nvPr>
            <p:ph type="sldNum" sz="quarter" idx="10"/>
          </p:nvPr>
        </p:nvSpPr>
        <p:spPr/>
        <p:txBody>
          <a:bodyPr/>
          <a:lstStyle/>
          <a:p>
            <a:r>
              <a:rPr lang="en-US" smtClean="0"/>
              <a:t>Problem #7</a:t>
            </a:r>
          </a:p>
          <a:p>
            <a:r>
              <a:rPr lang="en-US" smtClean="0"/>
              <a:t>In snapdragons, tallness (T) is dominant to dwarfness(t), while red color is due to gene (R) and white to its corresponding allele (r). The heterozygous condition results in pink (Rr) flower color. Describe the genotypes and phenotypes of the offspring in a cross between a heterozygous tall snapdragon with pink flowers and a dwarf snapdragon with white flowers.</a:t>
            </a:r>
          </a:p>
          <a:p>
            <a:endParaRPr lang="uk-UA"/>
          </a:p>
        </p:txBody>
      </p:sp>
    </p:spTree>
    <p:extLst>
      <p:ext uri="{BB962C8B-B14F-4D97-AF65-F5344CB8AC3E}">
        <p14:creationId xmlns:p14="http://schemas.microsoft.com/office/powerpoint/2010/main" val="3500634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Problem #8</a:t>
            </a:r>
          </a:p>
          <a:p>
            <a:r>
              <a:rPr lang="en-US" smtClean="0"/>
              <a:t>In pea plants, the trait for green pods (G) is dominant, while yellow pods (g) is recessive. Likewise, round pods (R) are dominant and wrinkled pods (r) are recessive. What genotypes, phenotypes and numbers of each can be expected in the offspring of a cross between parental generation Ggrr and GgRr?</a:t>
            </a:r>
          </a:p>
          <a:p>
            <a:endParaRPr lang="uk-UA"/>
          </a:p>
        </p:txBody>
      </p:sp>
      <p:sp>
        <p:nvSpPr>
          <p:cNvPr id="4" name="Місце для номера слайда 3"/>
          <p:cNvSpPr>
            <a:spLocks noGrp="1"/>
          </p:cNvSpPr>
          <p:nvPr>
            <p:ph type="sldNum" sz="quarter" idx="10"/>
          </p:nvPr>
        </p:nvSpPr>
        <p:spPr/>
        <p:txBody>
          <a:bodyPr/>
          <a:lstStyle/>
          <a:p>
            <a:r>
              <a:rPr lang="en-US" smtClean="0"/>
              <a:t>Problem #8</a:t>
            </a:r>
          </a:p>
          <a:p>
            <a:r>
              <a:rPr lang="en-US" smtClean="0"/>
              <a:t>In pea plants, the trait for green pods (G) is dominant, while yellow pods (g) is recessive. Likewise, round pods (R) are dominant and wrinkled pods (r) are recessive. What genotypes, phenotypes and numbers of each can be expected in the offspring of a cross between parental generation Ggrr and GgRr?</a:t>
            </a:r>
          </a:p>
          <a:p>
            <a:endParaRPr lang="uk-UA"/>
          </a:p>
        </p:txBody>
      </p:sp>
    </p:spTree>
    <p:extLst>
      <p:ext uri="{BB962C8B-B14F-4D97-AF65-F5344CB8AC3E}">
        <p14:creationId xmlns:p14="http://schemas.microsoft.com/office/powerpoint/2010/main" val="825882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B354D21-004F-4F8A-89A6-B141D969CC26}"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73F13D-C8D7-4AB4-AEF1-D88DFABEB05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5718952-E7CE-4189-924F-EDFBCB1D3582}"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7218ED-2C7A-4097-9D60-4461D6B4666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AB2012-7AFE-4413-8C25-7B266AC9053E}"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8A7F95-0336-434E-9F07-919B9C0382B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7A31EC7-6BB8-4253-B75C-893BE69695D9}"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8E340A-68F0-4417-B1AD-8BB086553EA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EC0FFDF-B905-46CF-A962-5BEBB1B1D603}"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D355187-A950-4370-B5D4-4C65E9A9423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BA3385F-7AC4-4673-BD86-BA1670F7BB47}" type="datetimeFigureOut">
              <a:rPr lang="en-US"/>
              <a:pPr>
                <a:defRPr/>
              </a:pPr>
              <a:t>9/3/2015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61A166-A708-4CE8-92E6-30B617CF283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81A6EAC-29C8-4850-B45B-80AF07C88896}" type="datetimeFigureOut">
              <a:rPr lang="en-US"/>
              <a:pPr>
                <a:defRPr/>
              </a:pPr>
              <a:t>9/3/2015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940EE7C-59B3-40AF-A8B0-F3B490E2A61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B0AD52D-D05D-4BC7-B03C-8A842DA0C9D2}" type="datetimeFigureOut">
              <a:rPr lang="en-US"/>
              <a:pPr>
                <a:defRPr/>
              </a:pPr>
              <a:t>9/3/2015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B800449-98C6-4EE8-8253-2620023FA48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F10ECE5-2D70-429C-8A9C-135B7C7480EC}" type="datetimeFigureOut">
              <a:rPr lang="en-US"/>
              <a:pPr>
                <a:defRPr/>
              </a:pPr>
              <a:t>9/3/2015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AC7A723-00FA-48E3-843C-B638D06430F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C96A16E-DF5E-4BB1-90DA-9AFC05669331}" type="datetimeFigureOut">
              <a:rPr lang="en-US"/>
              <a:pPr>
                <a:defRPr/>
              </a:pPr>
              <a:t>9/3/2015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D9AE3E-50CC-4E4C-B3E2-97E6DE66F7D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A42C9E2-F0A0-4697-9E72-461B7234B745}" type="datetimeFigureOut">
              <a:rPr lang="en-US"/>
              <a:pPr>
                <a:defRPr/>
              </a:pPr>
              <a:t>9/3/2015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7CD54B7-8B97-44AD-BA13-EB173453D3A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553B4DA-6A48-43FD-9033-201B2A029D79}" type="datetimeFigureOut">
              <a:rPr lang="en-US"/>
              <a:pPr>
                <a:defRPr/>
              </a:pPr>
              <a:t>9/3/2015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0C9B4A9-3028-4D16-AD73-137E2D1312A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19200"/>
            <a:ext cx="8077200" cy="2209800"/>
          </a:xfrm>
        </p:spPr>
        <p:txBody>
          <a:bodyPr rtlCol="0">
            <a:noAutofit/>
          </a:bodyPr>
          <a:lstStyle/>
          <a:p>
            <a:pPr fontAlgn="auto">
              <a:spcAft>
                <a:spcPts val="0"/>
              </a:spcAft>
              <a:defRPr/>
            </a:pPr>
            <a:r>
              <a:rPr lang="en-US" sz="7200" b="1" dirty="0" smtClean="0">
                <a:effectLst>
                  <a:outerShdw blurRad="38100" dist="38100" dir="2700000" algn="tl">
                    <a:srgbClr val="000000">
                      <a:alpha val="43137"/>
                    </a:srgbClr>
                  </a:outerShdw>
                </a:effectLst>
                <a:latin typeface="Comic Sans MS" pitchFamily="66" charset="0"/>
              </a:rPr>
              <a:t>Practice Genetics Problems</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Oh, boy!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rPr>
              <a:t>Problem #1</a:t>
            </a:r>
          </a:p>
        </p:txBody>
      </p:sp>
      <p:sp>
        <p:nvSpPr>
          <p:cNvPr id="3075" name="Rectangle 1"/>
          <p:cNvSpPr>
            <a:spLocks noChangeArrowheads="1"/>
          </p:cNvSpPr>
          <p:nvPr/>
        </p:nvSpPr>
        <p:spPr bwMode="auto">
          <a:xfrm>
            <a:off x="609600" y="1295400"/>
            <a:ext cx="7696200" cy="2678113"/>
          </a:xfrm>
          <a:prstGeom prst="rect">
            <a:avLst/>
          </a:prstGeom>
          <a:noFill/>
          <a:ln w="9525">
            <a:noFill/>
            <a:miter lim="800000"/>
            <a:headEnd/>
            <a:tailEnd/>
          </a:ln>
        </p:spPr>
        <p:txBody>
          <a:bodyPr anchor="ctr">
            <a:spAutoFit/>
          </a:bodyPr>
          <a:lstStyle/>
          <a:p>
            <a:pPr>
              <a:tabLst>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sz="2800">
                <a:latin typeface="Comic Sans MS" pitchFamily="66" charset="0"/>
                <a:cs typeface="Times New Roman" pitchFamily="18" charset="0"/>
              </a:rPr>
              <a:t>In pea plants, the allele for green pods (G) is dominant and the allele for yellow pods (g) is recessive. A researcher crosses a plant that is homzygous dominant (GG) with one that is homozygous recessive (gg). Show the results of this first generation cross (F</a:t>
            </a:r>
            <a:r>
              <a:rPr lang="en-US" sz="2800" baseline="-30000">
                <a:latin typeface="Comic Sans MS" pitchFamily="66" charset="0"/>
                <a:cs typeface="Times New Roman" pitchFamily="18" charset="0"/>
              </a:rPr>
              <a:t>1</a:t>
            </a:r>
            <a:r>
              <a:rPr lang="en-US" sz="2800">
                <a:latin typeface="Comic Sans MS" pitchFamily="66" charset="0"/>
                <a:cs typeface="Times New Roman" pitchFamily="18" charset="0"/>
              </a:rPr>
              <a:t>).</a:t>
            </a:r>
            <a:endParaRPr lang="en-US" sz="2800">
              <a:latin typeface="Comic Sans MS" pitchFamily="66" charset="0"/>
            </a:endParaRPr>
          </a:p>
        </p:txBody>
      </p:sp>
      <p:sp>
        <p:nvSpPr>
          <p:cNvPr id="3076" name="Rectangle 4"/>
          <p:cNvSpPr>
            <a:spLocks noChangeArrowheads="1"/>
          </p:cNvSpPr>
          <p:nvPr/>
        </p:nvSpPr>
        <p:spPr bwMode="auto">
          <a:xfrm>
            <a:off x="914400" y="4267200"/>
            <a:ext cx="7467600" cy="954088"/>
          </a:xfrm>
          <a:prstGeom prst="rect">
            <a:avLst/>
          </a:prstGeom>
          <a:noFill/>
          <a:ln w="9525">
            <a:noFill/>
            <a:miter lim="800000"/>
            <a:headEnd/>
            <a:tailEnd/>
          </a:ln>
        </p:spPr>
        <p:txBody>
          <a:bodyPr>
            <a:spAutoFit/>
          </a:bodyPr>
          <a:lstStyle/>
          <a:p>
            <a:pPr marL="514350" indent="-514350">
              <a:buFontTx/>
              <a:buAutoNum type="alphaLcParenR"/>
            </a:pPr>
            <a:r>
              <a:rPr lang="en-US" sz="2800">
                <a:latin typeface="Comic Sans MS" pitchFamily="66" charset="0"/>
              </a:rPr>
              <a:t>What color are all of the offspring of  this cross?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rPr>
              <a:t>Problem #2</a:t>
            </a:r>
          </a:p>
        </p:txBody>
      </p:sp>
      <p:sp>
        <p:nvSpPr>
          <p:cNvPr id="4099" name="Rectangle 1"/>
          <p:cNvSpPr>
            <a:spLocks noChangeArrowheads="1"/>
          </p:cNvSpPr>
          <p:nvPr/>
        </p:nvSpPr>
        <p:spPr bwMode="auto">
          <a:xfrm>
            <a:off x="609600" y="1295400"/>
            <a:ext cx="7696200" cy="2246313"/>
          </a:xfrm>
          <a:prstGeom prst="rect">
            <a:avLst/>
          </a:prstGeom>
          <a:noFill/>
          <a:ln w="9525">
            <a:noFill/>
            <a:miter lim="800000"/>
            <a:headEnd/>
            <a:tailEnd/>
          </a:ln>
        </p:spPr>
        <p:txBody>
          <a:bodyPr anchor="ctr">
            <a:spAutoFit/>
          </a:bodyPr>
          <a:lstStyle/>
          <a:p>
            <a:pPr>
              <a:tabLst>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sz="2800">
                <a:latin typeface="Comic Sans MS" pitchFamily="66" charset="0"/>
                <a:cs typeface="Times New Roman" pitchFamily="18" charset="0"/>
              </a:rPr>
              <a:t>In pea plants, the allele for green pods (G) is dominant and the allele for yellow pods (g) is recessive. A researcher crosses two plants that are heterozygous. Show the results of this first cross.</a:t>
            </a:r>
            <a:endParaRPr lang="en-US" sz="2800">
              <a:latin typeface="Comic Sans MS" pitchFamily="66" charset="0"/>
            </a:endParaRPr>
          </a:p>
        </p:txBody>
      </p:sp>
      <p:sp>
        <p:nvSpPr>
          <p:cNvPr id="4100" name="Rectangle 4"/>
          <p:cNvSpPr>
            <a:spLocks noChangeArrowheads="1"/>
          </p:cNvSpPr>
          <p:nvPr/>
        </p:nvSpPr>
        <p:spPr bwMode="auto">
          <a:xfrm>
            <a:off x="838200" y="3657600"/>
            <a:ext cx="7467600" cy="2678113"/>
          </a:xfrm>
          <a:prstGeom prst="rect">
            <a:avLst/>
          </a:prstGeom>
          <a:noFill/>
          <a:ln w="9525">
            <a:noFill/>
            <a:miter lim="800000"/>
            <a:headEnd/>
            <a:tailEnd/>
          </a:ln>
        </p:spPr>
        <p:txBody>
          <a:bodyPr>
            <a:spAutoFit/>
          </a:bodyPr>
          <a:lstStyle/>
          <a:p>
            <a:pPr marL="514350" indent="-514350">
              <a:buFontTx/>
              <a:buAutoNum type="alphaLcParenR"/>
            </a:pPr>
            <a:r>
              <a:rPr lang="en-US" sz="2800">
                <a:latin typeface="Comic Sans MS" pitchFamily="66" charset="0"/>
              </a:rPr>
              <a:t>What percentage of the offspring of  this cross are expected to have green pods? </a:t>
            </a:r>
          </a:p>
          <a:p>
            <a:pPr marL="514350" indent="-514350">
              <a:buFontTx/>
              <a:buAutoNum type="alphaLcParenR"/>
            </a:pPr>
            <a:r>
              <a:rPr lang="en-US" sz="2800">
                <a:latin typeface="Comic Sans MS" pitchFamily="66" charset="0"/>
              </a:rPr>
              <a:t>What percentage of the offspring of this cross are expected to have yellow pods?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rPr>
              <a:t>Problem #3</a:t>
            </a:r>
          </a:p>
        </p:txBody>
      </p:sp>
      <p:sp>
        <p:nvSpPr>
          <p:cNvPr id="5123" name="Rectangle 1"/>
          <p:cNvSpPr>
            <a:spLocks noChangeArrowheads="1"/>
          </p:cNvSpPr>
          <p:nvPr/>
        </p:nvSpPr>
        <p:spPr bwMode="auto">
          <a:xfrm>
            <a:off x="533400" y="1295400"/>
            <a:ext cx="8229600" cy="4400550"/>
          </a:xfrm>
          <a:prstGeom prst="rect">
            <a:avLst/>
          </a:prstGeom>
          <a:noFill/>
          <a:ln w="9525">
            <a:noFill/>
            <a:miter lim="800000"/>
            <a:headEnd/>
            <a:tailEnd/>
          </a:ln>
        </p:spPr>
        <p:txBody>
          <a:bodyPr anchor="ctr">
            <a:spAutoFit/>
          </a:bodyPr>
          <a:lstStyle/>
          <a:p>
            <a:r>
              <a:rPr lang="en-US" sz="2800">
                <a:latin typeface="Comic Sans MS" pitchFamily="66" charset="0"/>
                <a:cs typeface="Times New Roman" pitchFamily="18" charset="0"/>
              </a:rPr>
              <a:t>Colorblindness is a recessive, X‑linked trait. In marriages between a man who is</a:t>
            </a:r>
            <a:r>
              <a:rPr lang="en-US" sz="2800">
                <a:latin typeface="Comic Sans MS" pitchFamily="66" charset="0"/>
              </a:rPr>
              <a:t> </a:t>
            </a:r>
            <a:r>
              <a:rPr lang="en-US" sz="2800">
                <a:latin typeface="Comic Sans MS" pitchFamily="66" charset="0"/>
                <a:cs typeface="Times New Roman" pitchFamily="18" charset="0"/>
              </a:rPr>
              <a:t>colorblind, and a woman who is a carrier, what percentage of the children can be</a:t>
            </a:r>
            <a:r>
              <a:rPr lang="en-US" sz="2800">
                <a:latin typeface="Comic Sans MS" pitchFamily="66" charset="0"/>
              </a:rPr>
              <a:t> </a:t>
            </a:r>
            <a:r>
              <a:rPr lang="en-US" sz="2800">
                <a:latin typeface="Comic Sans MS" pitchFamily="66" charset="0"/>
                <a:cs typeface="Times New Roman" pitchFamily="18" charset="0"/>
              </a:rPr>
              <a:t>expected to be:    </a:t>
            </a:r>
          </a:p>
          <a:p>
            <a:endParaRPr lang="en-US" sz="2800">
              <a:latin typeface="Comic Sans MS" pitchFamily="66" charset="0"/>
            </a:endParaRPr>
          </a:p>
          <a:p>
            <a:pPr eaLnBrk="0" hangingPunct="0"/>
            <a:r>
              <a:rPr lang="en-US" sz="2800">
                <a:latin typeface="Comic Sans MS" pitchFamily="66" charset="0"/>
                <a:cs typeface="Times New Roman" pitchFamily="18" charset="0"/>
              </a:rPr>
              <a:t>   a)  sons who are color blind</a:t>
            </a:r>
            <a:endParaRPr lang="en-US" sz="2800">
              <a:latin typeface="Comic Sans MS" pitchFamily="66" charset="0"/>
            </a:endParaRPr>
          </a:p>
          <a:p>
            <a:pPr eaLnBrk="0" hangingPunct="0"/>
            <a:r>
              <a:rPr lang="en-US" sz="2800">
                <a:latin typeface="Comic Sans MS" pitchFamily="66" charset="0"/>
                <a:cs typeface="Times New Roman" pitchFamily="18" charset="0"/>
              </a:rPr>
              <a:t>   b) sons who are not color blind</a:t>
            </a:r>
            <a:endParaRPr lang="en-US" sz="2800">
              <a:latin typeface="Comic Sans MS" pitchFamily="66" charset="0"/>
            </a:endParaRPr>
          </a:p>
          <a:p>
            <a:pPr eaLnBrk="0" hangingPunct="0"/>
            <a:r>
              <a:rPr lang="en-US" sz="2800">
                <a:latin typeface="Comic Sans MS" pitchFamily="66" charset="0"/>
                <a:cs typeface="Times New Roman" pitchFamily="18" charset="0"/>
              </a:rPr>
              <a:t>   c) daughters who are color blind</a:t>
            </a:r>
            <a:endParaRPr lang="en-US" sz="2800">
              <a:latin typeface="Comic Sans MS" pitchFamily="66" charset="0"/>
            </a:endParaRPr>
          </a:p>
          <a:p>
            <a:pPr eaLnBrk="0" hangingPunct="0"/>
            <a:r>
              <a:rPr lang="en-US" sz="2800">
                <a:latin typeface="Comic Sans MS" pitchFamily="66" charset="0"/>
                <a:cs typeface="Times New Roman" pitchFamily="18" charset="0"/>
              </a:rPr>
              <a:t>   d) daughters who are carriers of the trait</a:t>
            </a:r>
            <a:endParaRPr lang="en-US" sz="2800">
              <a:latin typeface="Comic Sans MS" pitchFamily="66" charset="0"/>
            </a:endParaRPr>
          </a:p>
          <a:p>
            <a:pPr eaLnBrk="0" hangingPunct="0"/>
            <a:r>
              <a:rPr lang="en-US" sz="2800">
                <a:latin typeface="Comic Sans MS" pitchFamily="66" charset="0"/>
                <a:cs typeface="Times New Roman" pitchFamily="18" charset="0"/>
              </a:rPr>
              <a:t>   e) daughters who do not carry the trait at all</a:t>
            </a:r>
            <a:endParaRPr lang="en-US" sz="2800">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rPr>
              <a:t>Problem #4</a:t>
            </a:r>
          </a:p>
        </p:txBody>
      </p:sp>
      <p:sp>
        <p:nvSpPr>
          <p:cNvPr id="6147" name="Rectangle 1"/>
          <p:cNvSpPr>
            <a:spLocks noChangeArrowheads="1"/>
          </p:cNvSpPr>
          <p:nvPr/>
        </p:nvSpPr>
        <p:spPr bwMode="auto">
          <a:xfrm>
            <a:off x="457200" y="1447800"/>
            <a:ext cx="8153400" cy="3124200"/>
          </a:xfrm>
          <a:prstGeom prst="rect">
            <a:avLst/>
          </a:prstGeom>
          <a:noFill/>
          <a:ln w="9525">
            <a:noFill/>
            <a:miter lim="800000"/>
            <a:headEnd/>
            <a:tailEnd/>
          </a:ln>
        </p:spPr>
        <p:txBody>
          <a:bodyPr anchor="ctr">
            <a:spAutoFit/>
          </a:bodyPr>
          <a:lstStyle/>
          <a:p>
            <a:r>
              <a:rPr lang="en-US" sz="2800">
                <a:latin typeface="Comic Sans MS" pitchFamily="66" charset="0"/>
                <a:cs typeface="Times New Roman" pitchFamily="18" charset="0"/>
              </a:rPr>
              <a:t>Cystic Fibrosis is a genetic disorder that is controlled by an autosomal recessive allele. If a</a:t>
            </a:r>
            <a:endParaRPr lang="en-US" sz="2800">
              <a:latin typeface="Comic Sans MS" pitchFamily="66" charset="0"/>
            </a:endParaRPr>
          </a:p>
          <a:p>
            <a:pPr eaLnBrk="0" hangingPunct="0"/>
            <a:r>
              <a:rPr lang="en-US" sz="2800">
                <a:latin typeface="Comic Sans MS" pitchFamily="66" charset="0"/>
                <a:cs typeface="Times New Roman" pitchFamily="18" charset="0"/>
              </a:rPr>
              <a:t>person suffering from CF were to marry an individual who is heterozygous for the trait, what % of their children could be expected to suffer from the disease? Ignore issues of infertility in CF adults.</a:t>
            </a:r>
            <a:endParaRPr lang="en-US" sz="2800">
              <a:latin typeface="Comic Sans MS"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rPr>
              <a:t>Problem #5</a:t>
            </a:r>
          </a:p>
        </p:txBody>
      </p:sp>
      <p:sp>
        <p:nvSpPr>
          <p:cNvPr id="7171" name="Rectangle 1"/>
          <p:cNvSpPr>
            <a:spLocks noChangeArrowheads="1"/>
          </p:cNvSpPr>
          <p:nvPr/>
        </p:nvSpPr>
        <p:spPr bwMode="auto">
          <a:xfrm>
            <a:off x="457200" y="1295400"/>
            <a:ext cx="8001000" cy="3816350"/>
          </a:xfrm>
          <a:prstGeom prst="rect">
            <a:avLst/>
          </a:prstGeom>
          <a:noFill/>
          <a:ln w="9525">
            <a:noFill/>
            <a:miter lim="800000"/>
            <a:headEnd/>
            <a:tailEnd/>
          </a:ln>
        </p:spPr>
        <p:txBody>
          <a:bodyPr anchor="ctr">
            <a:spAutoFit/>
          </a:bodyPr>
          <a:lstStyle/>
          <a:p>
            <a:r>
              <a:rPr lang="en-US" sz="2400">
                <a:latin typeface="Comic Sans MS" pitchFamily="66" charset="0"/>
                <a:cs typeface="Times New Roman" pitchFamily="18" charset="0"/>
              </a:rPr>
              <a:t>Three children recently born in a hospital were accidently mixed up. The blood types of the parents involved are given along with the blood types of the infants.</a:t>
            </a:r>
            <a:r>
              <a:rPr lang="en-US" sz="2400">
                <a:latin typeface="Comic Sans MS" pitchFamily="66" charset="0"/>
              </a:rPr>
              <a:t> </a:t>
            </a:r>
            <a:r>
              <a:rPr lang="en-US" sz="2400">
                <a:latin typeface="Comic Sans MS" pitchFamily="66" charset="0"/>
                <a:cs typeface="Times New Roman" pitchFamily="18" charset="0"/>
              </a:rPr>
              <a:t>Determine which baby belongs with which parents, and explain your reasoning for the decisions you made. </a:t>
            </a:r>
            <a:endParaRPr lang="en-US" sz="2400">
              <a:latin typeface="Comic Sans MS" pitchFamily="66" charset="0"/>
            </a:endParaRPr>
          </a:p>
          <a:p>
            <a:pPr eaLnBrk="0" hangingPunct="0"/>
            <a:r>
              <a:rPr lang="en-US">
                <a:latin typeface="Comic Sans MS" pitchFamily="66" charset="0"/>
                <a:cs typeface="Times New Roman" pitchFamily="18" charset="0"/>
              </a:rPr>
              <a:t>				</a:t>
            </a:r>
          </a:p>
          <a:p>
            <a:pPr eaLnBrk="0" hangingPunct="0"/>
            <a:r>
              <a:rPr lang="en-US" u="sng">
                <a:latin typeface="Comic Sans MS" pitchFamily="66" charset="0"/>
                <a:cs typeface="Times New Roman" pitchFamily="18" charset="0"/>
              </a:rPr>
              <a:t>               </a:t>
            </a:r>
            <a:r>
              <a:rPr lang="en-US" sz="2000" u="sng">
                <a:latin typeface="Comic Sans MS" pitchFamily="66" charset="0"/>
                <a:cs typeface="Times New Roman" pitchFamily="18" charset="0"/>
              </a:rPr>
              <a:t>Mother and Father_____</a:t>
            </a:r>
            <a:r>
              <a:rPr lang="en-US" sz="2000">
                <a:latin typeface="Comic Sans MS" pitchFamily="66" charset="0"/>
                <a:cs typeface="Times New Roman" pitchFamily="18" charset="0"/>
              </a:rPr>
              <a:t>	_____</a:t>
            </a:r>
            <a:r>
              <a:rPr lang="en-US" sz="2000" u="sng">
                <a:latin typeface="Comic Sans MS" pitchFamily="66" charset="0"/>
                <a:cs typeface="Times New Roman" pitchFamily="18" charset="0"/>
              </a:rPr>
              <a:t>Babies</a:t>
            </a:r>
            <a:r>
              <a:rPr lang="en-US" u="sng">
                <a:latin typeface="Comic Sans MS" pitchFamily="66" charset="0"/>
                <a:cs typeface="Times New Roman" pitchFamily="18" charset="0"/>
              </a:rPr>
              <a:t>_______</a:t>
            </a:r>
            <a:endParaRPr lang="en-US">
              <a:latin typeface="Comic Sans MS" pitchFamily="66" charset="0"/>
            </a:endParaRPr>
          </a:p>
          <a:p>
            <a:pPr eaLnBrk="0" hangingPunct="0"/>
            <a:r>
              <a:rPr lang="en-US" sz="2000">
                <a:latin typeface="Comic Sans MS" pitchFamily="66" charset="0"/>
                <a:cs typeface="Times New Roman" pitchFamily="18" charset="0"/>
              </a:rPr>
              <a:t>Parents #1	Type A	Type B		Child x	    Type A</a:t>
            </a:r>
            <a:endParaRPr lang="en-US" sz="2000">
              <a:latin typeface="Comic Sans MS" pitchFamily="66" charset="0"/>
            </a:endParaRPr>
          </a:p>
          <a:p>
            <a:pPr eaLnBrk="0" hangingPunct="0"/>
            <a:r>
              <a:rPr lang="en-US" sz="2000">
                <a:latin typeface="Comic Sans MS" pitchFamily="66" charset="0"/>
                <a:cs typeface="Times New Roman" pitchFamily="18" charset="0"/>
              </a:rPr>
              <a:t>Parents #2	Type O	Type AB	Child y	    Type O</a:t>
            </a:r>
            <a:endParaRPr lang="en-US" sz="2000">
              <a:latin typeface="Comic Sans MS" pitchFamily="66" charset="0"/>
            </a:endParaRPr>
          </a:p>
          <a:p>
            <a:pPr eaLnBrk="0" hangingPunct="0"/>
            <a:r>
              <a:rPr lang="en-US" sz="2000">
                <a:latin typeface="Comic Sans MS" pitchFamily="66" charset="0"/>
                <a:cs typeface="Times New Roman" pitchFamily="18" charset="0"/>
              </a:rPr>
              <a:t>Parents #3	Type B	Type O		Child z	    Type AB</a:t>
            </a:r>
            <a:endParaRPr lang="en-US" sz="2000">
              <a:latin typeface="Comic Sans MS"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rPr>
              <a:t>Problem #6</a:t>
            </a:r>
          </a:p>
        </p:txBody>
      </p:sp>
      <p:sp>
        <p:nvSpPr>
          <p:cNvPr id="8195" name="Rectangle 1"/>
          <p:cNvSpPr>
            <a:spLocks noChangeArrowheads="1"/>
          </p:cNvSpPr>
          <p:nvPr/>
        </p:nvSpPr>
        <p:spPr bwMode="auto">
          <a:xfrm>
            <a:off x="457200" y="1752600"/>
            <a:ext cx="8305800" cy="1816100"/>
          </a:xfrm>
          <a:prstGeom prst="rect">
            <a:avLst/>
          </a:prstGeom>
          <a:noFill/>
          <a:ln w="9525">
            <a:noFill/>
            <a:miter lim="800000"/>
            <a:headEnd/>
            <a:tailEnd/>
          </a:ln>
        </p:spPr>
        <p:txBody>
          <a:bodyPr anchor="ctr">
            <a:spAutoFit/>
          </a:bodyPr>
          <a:lstStyle/>
          <a:p>
            <a:pPr>
              <a:tabLst>
                <a:tab pos="457200" algn="l"/>
                <a:tab pos="6858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sz="2800">
                <a:latin typeface="Comic Sans MS" pitchFamily="66" charset="0"/>
                <a:cs typeface="Times New Roman" pitchFamily="18" charset="0"/>
              </a:rPr>
              <a:t>A parent with type “A” blood and a parent with type “B” blood have a child with type “O” blood. Is it possible for the child to be the biological offspring of </a:t>
            </a:r>
            <a:r>
              <a:rPr lang="en-US" sz="2800" i="1" u="sng">
                <a:latin typeface="Comic Sans MS" pitchFamily="66" charset="0"/>
                <a:cs typeface="Times New Roman" pitchFamily="18" charset="0"/>
              </a:rPr>
              <a:t>both</a:t>
            </a:r>
            <a:r>
              <a:rPr lang="en-US" sz="2800">
                <a:latin typeface="Comic Sans MS" pitchFamily="66" charset="0"/>
                <a:cs typeface="Times New Roman" pitchFamily="18" charset="0"/>
              </a:rPr>
              <a:t> parents?</a:t>
            </a:r>
            <a:endParaRPr lang="en-US" sz="2800">
              <a:latin typeface="Comic Sans MS"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rPr>
              <a:t>Problem #7</a:t>
            </a:r>
          </a:p>
        </p:txBody>
      </p:sp>
      <p:sp>
        <p:nvSpPr>
          <p:cNvPr id="9219" name="Rectangle 1"/>
          <p:cNvSpPr>
            <a:spLocks noChangeArrowheads="1"/>
          </p:cNvSpPr>
          <p:nvPr/>
        </p:nvSpPr>
        <p:spPr bwMode="auto">
          <a:xfrm>
            <a:off x="304800" y="1371600"/>
            <a:ext cx="8610600" cy="3540125"/>
          </a:xfrm>
          <a:prstGeom prst="rect">
            <a:avLst/>
          </a:prstGeom>
          <a:noFill/>
          <a:ln w="9525">
            <a:noFill/>
            <a:miter lim="800000"/>
            <a:headEnd/>
            <a:tailEnd/>
          </a:ln>
        </p:spPr>
        <p:txBody>
          <a:bodyPr anchor="ctr">
            <a:spAutoFit/>
          </a:bodyPr>
          <a:lstStyle/>
          <a:p>
            <a:r>
              <a:rPr lang="en-US" sz="2800">
                <a:latin typeface="Comic Sans MS" pitchFamily="66" charset="0"/>
                <a:cs typeface="Times New Roman" pitchFamily="18" charset="0"/>
              </a:rPr>
              <a:t>In snapdragons, tallness (T) is dominant to dwarfness(t), while red color is due to</a:t>
            </a:r>
            <a:r>
              <a:rPr lang="en-US" sz="2800">
                <a:latin typeface="Comic Sans MS" pitchFamily="66" charset="0"/>
              </a:rPr>
              <a:t> </a:t>
            </a:r>
            <a:r>
              <a:rPr lang="en-US" sz="2800">
                <a:latin typeface="Comic Sans MS" pitchFamily="66" charset="0"/>
                <a:cs typeface="Times New Roman" pitchFamily="18" charset="0"/>
              </a:rPr>
              <a:t>gene (R) and white to its corresponding allele (r). The heterozygous condition results</a:t>
            </a:r>
            <a:r>
              <a:rPr lang="en-US" sz="2800">
                <a:latin typeface="Comic Sans MS" pitchFamily="66" charset="0"/>
              </a:rPr>
              <a:t> </a:t>
            </a:r>
            <a:r>
              <a:rPr lang="en-US" sz="2800">
                <a:latin typeface="Comic Sans MS" pitchFamily="66" charset="0"/>
                <a:cs typeface="Times New Roman" pitchFamily="18" charset="0"/>
              </a:rPr>
              <a:t>in pink (Rr) flower color. </a:t>
            </a:r>
            <a:r>
              <a:rPr lang="en-US" sz="2800">
                <a:latin typeface="Comic Sans MS" pitchFamily="66" charset="0"/>
              </a:rPr>
              <a:t>Describe the genotypes and phenotypes of the offspring in a cross between a heterozygous tall snapdragon with pink flowers and a dwarf snapdragon with white flowers.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rPr>
              <a:t>Problem #8</a:t>
            </a:r>
          </a:p>
        </p:txBody>
      </p:sp>
      <p:sp>
        <p:nvSpPr>
          <p:cNvPr id="10243" name="Rectangle 1"/>
          <p:cNvSpPr>
            <a:spLocks noChangeArrowheads="1"/>
          </p:cNvSpPr>
          <p:nvPr/>
        </p:nvSpPr>
        <p:spPr bwMode="auto">
          <a:xfrm>
            <a:off x="533400" y="1676400"/>
            <a:ext cx="7924800" cy="3108325"/>
          </a:xfrm>
          <a:prstGeom prst="rect">
            <a:avLst/>
          </a:prstGeom>
          <a:noFill/>
          <a:ln w="9525">
            <a:noFill/>
            <a:miter lim="800000"/>
            <a:headEnd/>
            <a:tailEnd/>
          </a:ln>
        </p:spPr>
        <p:txBody>
          <a:bodyPr anchor="ctr">
            <a:spAutoFit/>
          </a:bodyPr>
          <a:lstStyle/>
          <a:p>
            <a: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sz="2800">
                <a:latin typeface="Comic Sans MS" pitchFamily="66" charset="0"/>
                <a:cs typeface="Times New Roman" pitchFamily="18" charset="0"/>
              </a:rPr>
              <a:t>In pea plants, the trait for green pods (G) is dominant, while yellow pods (g) is recessive. Likewise, round pods (R) are dominant and wrinkled pods (r) are recessive. What genotypes, phenotypes and numbers of each can be expected in the offspring of a cross between parental generation Ggrr and GgRr?</a:t>
            </a:r>
            <a:endParaRPr lang="en-US" sz="2800">
              <a:latin typeface="Comic Sans MS" pitchFamily="66"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1607</Words>
  <Application>Microsoft Office PowerPoint</Application>
  <PresentationFormat>Екран (4:3)</PresentationFormat>
  <Paragraphs>98</Paragraphs>
  <Slides>9</Slides>
  <Notes>9</Notes>
  <HiddenSlides>0</HiddenSlides>
  <MMClips>0</MMClips>
  <ScaleCrop>false</ScaleCrop>
  <HeadingPairs>
    <vt:vector size="4" baseType="variant">
      <vt:variant>
        <vt:lpstr>Тема</vt:lpstr>
      </vt:variant>
      <vt:variant>
        <vt:i4>1</vt:i4>
      </vt:variant>
      <vt:variant>
        <vt:lpstr>Заголовки слайдів</vt:lpstr>
      </vt:variant>
      <vt:variant>
        <vt:i4>9</vt:i4>
      </vt:variant>
    </vt:vector>
  </HeadingPairs>
  <TitlesOfParts>
    <vt:vector size="10" baseType="lpstr">
      <vt:lpstr>Office Theme</vt:lpstr>
      <vt:lpstr>Practice Genetics Problems</vt:lpstr>
      <vt:lpstr>Problem #1</vt:lpstr>
      <vt:lpstr>Problem #2</vt:lpstr>
      <vt:lpstr>Problem #3</vt:lpstr>
      <vt:lpstr>Problem #4</vt:lpstr>
      <vt:lpstr>Problem #5</vt:lpstr>
      <vt:lpstr>Problem #6</vt:lpstr>
      <vt:lpstr>Problem #7</vt:lpstr>
      <vt:lpstr>Problem #8</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Practice Genetics Problems</dc:title>
  <dc:creator>Andy</dc:creator>
  <cp:lastModifiedBy>RomaK</cp:lastModifiedBy>
  <cp:revision>15</cp:revision>
  <dcterms:created xsi:type="dcterms:W3CDTF">2008-09-19T03:10:04Z</dcterms:created>
  <dcterms:modified xsi:type="dcterms:W3CDTF">2015-09-03T12:11:32Z</dcterms:modified>
</cp:coreProperties>
</file>