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6" r:id="rId3"/>
    <p:sldId id="267" r:id="rId4"/>
    <p:sldId id="261" r:id="rId5"/>
    <p:sldId id="260" r:id="rId6"/>
    <p:sldId id="259" r:id="rId7"/>
    <p:sldId id="262" r:id="rId8"/>
    <p:sldId id="257" r:id="rId9"/>
    <p:sldId id="271" r:id="rId10"/>
    <p:sldId id="263" r:id="rId11"/>
    <p:sldId id="265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4F8"/>
    <a:srgbClr val="C9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CFC00-19FD-47A8-88EC-65F4B2D0B303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3DC6B-D45A-4F86-9703-7579DB9D175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303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Energy in Ecosystems</a:t>
            </a:r>
          </a:p>
          <a:p>
            <a:r>
              <a:rPr lang="en-US" smtClean="0"/>
              <a:t>Food Chains, Food Webs and Energy Pyramids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Energy in Ecosystems</a:t>
            </a:r>
          </a:p>
          <a:p>
            <a:r>
              <a:rPr lang="en-US" smtClean="0"/>
              <a:t>Food Chains, Food Webs and Energy Pyramids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42485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4859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Energy Pyramids</a:t>
            </a:r>
          </a:p>
          <a:p>
            <a:r>
              <a:rPr lang="en-US" smtClean="0"/>
              <a:t>Energy pyramids show the reduction of available energy at each higher trophic level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Energy Pyramids</a:t>
            </a:r>
          </a:p>
          <a:p>
            <a:r>
              <a:rPr lang="en-US" smtClean="0"/>
              <a:t>Energy pyramids show the reduction of available energy at each higher trophic level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754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Biomass Distribution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Biomass Distribution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296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Why a Pyramid?</a:t>
            </a:r>
          </a:p>
          <a:p>
            <a:r>
              <a:rPr lang="en-US" smtClean="0"/>
              <a:t>Producers must comprise most of the mass of the biotic part of an ecosystem</a:t>
            </a:r>
          </a:p>
          <a:p>
            <a:r>
              <a:rPr lang="en-US" smtClean="0"/>
              <a:t>This is the ONLY place where energy (solar) enters the ecosystem</a:t>
            </a:r>
          </a:p>
          <a:p>
            <a:r>
              <a:rPr lang="en-US" smtClean="0"/>
              <a:t>Energy is always lost in the form of heat, so energy transfers are no more than 10% efficient</a:t>
            </a:r>
          </a:p>
          <a:p>
            <a:r>
              <a:rPr lang="en-US" smtClean="0"/>
              <a:t>Each trophic level must be supported by a 10/1 energy ratio below it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Why a Pyramid?</a:t>
            </a:r>
          </a:p>
          <a:p>
            <a:r>
              <a:rPr lang="en-US" smtClean="0"/>
              <a:t>Producers must comprise most of the mass of the biotic part of an ecosystem</a:t>
            </a:r>
          </a:p>
          <a:p>
            <a:r>
              <a:rPr lang="en-US" smtClean="0"/>
              <a:t>This is the ONLY place where energy (solar) enters the ecosystem</a:t>
            </a:r>
          </a:p>
          <a:p>
            <a:r>
              <a:rPr lang="en-US" smtClean="0"/>
              <a:t>Energy is always lost in the form of heat, so energy transfers are no more than 10% efficient</a:t>
            </a:r>
          </a:p>
          <a:p>
            <a:r>
              <a:rPr lang="en-US" smtClean="0"/>
              <a:t>Each trophic level must be supported by a 10/1 energy ratio below it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2335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10% Rule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10% Rule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2640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Producers (Autotrophs)</a:t>
            </a:r>
          </a:p>
          <a:p>
            <a:r>
              <a:rPr lang="en-US" smtClean="0"/>
              <a:t>Photosynthetic organisms</a:t>
            </a:r>
          </a:p>
          <a:p>
            <a:r>
              <a:rPr lang="en-US" smtClean="0"/>
              <a:t>Capture energy from sunlight, CO2 and H2O</a:t>
            </a:r>
          </a:p>
          <a:p>
            <a:r>
              <a:rPr lang="en-US" smtClean="0"/>
              <a:t>Most producers are photosynthetic</a:t>
            </a:r>
          </a:p>
          <a:p>
            <a:r>
              <a:rPr lang="en-US" smtClean="0"/>
              <a:t>Chemosynthetic organisms</a:t>
            </a:r>
          </a:p>
          <a:p>
            <a:r>
              <a:rPr lang="en-US" smtClean="0"/>
              <a:t>Capture energy from chemical compounds in the surroundings 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Producers (Autotrophs)</a:t>
            </a:r>
          </a:p>
          <a:p>
            <a:r>
              <a:rPr lang="en-US" smtClean="0"/>
              <a:t>Photosynthetic organisms</a:t>
            </a:r>
          </a:p>
          <a:p>
            <a:r>
              <a:rPr lang="en-US" smtClean="0"/>
              <a:t>Capture energy from sunlight, CO2 and H2O</a:t>
            </a:r>
          </a:p>
          <a:p>
            <a:r>
              <a:rPr lang="en-US" smtClean="0"/>
              <a:t>Most producers are photosynthetic</a:t>
            </a:r>
          </a:p>
          <a:p>
            <a:r>
              <a:rPr lang="en-US" smtClean="0"/>
              <a:t>Chemosynthetic organisms</a:t>
            </a:r>
          </a:p>
          <a:p>
            <a:r>
              <a:rPr lang="en-US" smtClean="0"/>
              <a:t>Capture energy from chemical compounds in the surroundings 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7200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Consumers (Heterotrophs)</a:t>
            </a:r>
          </a:p>
          <a:p>
            <a:r>
              <a:rPr lang="en-US" smtClean="0"/>
              <a:t>Herbivores</a:t>
            </a:r>
          </a:p>
          <a:p>
            <a:r>
              <a:rPr lang="en-US" smtClean="0"/>
              <a:t>Eat only plants and fungi</a:t>
            </a:r>
          </a:p>
          <a:p>
            <a:r>
              <a:rPr lang="en-US" smtClean="0"/>
              <a:t>Omnivores</a:t>
            </a:r>
          </a:p>
          <a:p>
            <a:r>
              <a:rPr lang="en-US" smtClean="0"/>
              <a:t>Eat both plants/fungi and animals</a:t>
            </a:r>
          </a:p>
          <a:p>
            <a:r>
              <a:rPr lang="en-US" smtClean="0"/>
              <a:t>Carnivores</a:t>
            </a:r>
          </a:p>
          <a:p>
            <a:r>
              <a:rPr lang="en-US" smtClean="0"/>
              <a:t>Eat only animals</a:t>
            </a:r>
          </a:p>
          <a:p>
            <a:r>
              <a:rPr lang="en-US" smtClean="0"/>
              <a:t>Detrivores</a:t>
            </a:r>
          </a:p>
          <a:p>
            <a:r>
              <a:rPr lang="en-US" smtClean="0"/>
              <a:t>Eat dead organic matter</a:t>
            </a:r>
          </a:p>
          <a:p>
            <a:r>
              <a:rPr lang="en-US" smtClean="0"/>
              <a:t>Decomposers</a:t>
            </a:r>
          </a:p>
          <a:p>
            <a:r>
              <a:rPr lang="en-US" smtClean="0"/>
              <a:t>Break down organic matter into simpler compounds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Consumers (Heterotrophs)</a:t>
            </a:r>
          </a:p>
          <a:p>
            <a:r>
              <a:rPr lang="en-US" smtClean="0"/>
              <a:t>Herbivores</a:t>
            </a:r>
          </a:p>
          <a:p>
            <a:r>
              <a:rPr lang="en-US" smtClean="0"/>
              <a:t>Eat only plants and fungi</a:t>
            </a:r>
          </a:p>
          <a:p>
            <a:r>
              <a:rPr lang="en-US" smtClean="0"/>
              <a:t>Omnivores</a:t>
            </a:r>
          </a:p>
          <a:p>
            <a:r>
              <a:rPr lang="en-US" smtClean="0"/>
              <a:t>Eat both plants/fungi and animals</a:t>
            </a:r>
          </a:p>
          <a:p>
            <a:r>
              <a:rPr lang="en-US" smtClean="0"/>
              <a:t>Carnivores</a:t>
            </a:r>
          </a:p>
          <a:p>
            <a:r>
              <a:rPr lang="en-US" smtClean="0"/>
              <a:t>Eat only animals</a:t>
            </a:r>
          </a:p>
          <a:p>
            <a:r>
              <a:rPr lang="en-US" smtClean="0"/>
              <a:t>Detrivores</a:t>
            </a:r>
          </a:p>
          <a:p>
            <a:r>
              <a:rPr lang="en-US" smtClean="0"/>
              <a:t>Eat dead organic matter</a:t>
            </a:r>
          </a:p>
          <a:p>
            <a:r>
              <a:rPr lang="en-US" smtClean="0"/>
              <a:t>Decomposers</a:t>
            </a:r>
          </a:p>
          <a:p>
            <a:r>
              <a:rPr lang="en-US" smtClean="0"/>
              <a:t>Break down organic matter into simpler compounds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094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Movement of Energy</a:t>
            </a:r>
          </a:p>
          <a:p>
            <a:r>
              <a:rPr lang="en-US" smtClean="0"/>
              <a:t>Trophic Structures</a:t>
            </a:r>
          </a:p>
          <a:p>
            <a:r>
              <a:rPr lang="en-US" smtClean="0"/>
              <a:t>Manner in which energy moves through an ecosystem</a:t>
            </a:r>
          </a:p>
          <a:p>
            <a:r>
              <a:rPr lang="en-US" smtClean="0"/>
              <a:t>Each ecosystem has its own unique trophic structure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Movement of Energy</a:t>
            </a:r>
          </a:p>
          <a:p>
            <a:r>
              <a:rPr lang="en-US" smtClean="0"/>
              <a:t>Trophic Structures</a:t>
            </a:r>
          </a:p>
          <a:p>
            <a:r>
              <a:rPr lang="en-US" smtClean="0"/>
              <a:t>Manner in which energy moves through an ecosystem</a:t>
            </a:r>
          </a:p>
          <a:p>
            <a:r>
              <a:rPr lang="en-US" smtClean="0"/>
              <a:t>Each ecosystem has its own unique trophic structure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0665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Biotic Energy Movement</a:t>
            </a:r>
          </a:p>
          <a:p>
            <a:r>
              <a:rPr lang="en-US" smtClean="0"/>
              <a:t>Producers</a:t>
            </a:r>
          </a:p>
          <a:p>
            <a:r>
              <a:rPr lang="en-US" smtClean="0"/>
              <a:t>Autotrophs (Photosynthesizers, Chemosynthetic organisms)</a:t>
            </a:r>
          </a:p>
          <a:p>
            <a:r>
              <a:rPr lang="en-US" smtClean="0"/>
              <a:t>Primary consumers</a:t>
            </a:r>
          </a:p>
          <a:p>
            <a:r>
              <a:rPr lang="en-US" smtClean="0"/>
              <a:t>Herbivores and omnivores that eat producers</a:t>
            </a:r>
          </a:p>
          <a:p>
            <a:r>
              <a:rPr lang="en-US" smtClean="0"/>
              <a:t>Secondary consumers</a:t>
            </a:r>
          </a:p>
          <a:p>
            <a:r>
              <a:rPr lang="en-US" smtClean="0"/>
              <a:t>Carnivores and omnivores that eat herbivores</a:t>
            </a:r>
          </a:p>
          <a:p>
            <a:r>
              <a:rPr lang="en-US" smtClean="0"/>
              <a:t>Tertiary consumers</a:t>
            </a:r>
          </a:p>
          <a:p>
            <a:r>
              <a:rPr lang="en-US" smtClean="0"/>
              <a:t>Carnivore eats another carnivore</a:t>
            </a:r>
          </a:p>
          <a:p>
            <a:r>
              <a:rPr lang="en-US" smtClean="0"/>
              <a:t>Decomposers and Detrivores</a:t>
            </a:r>
          </a:p>
          <a:p>
            <a:r>
              <a:rPr lang="en-US" smtClean="0"/>
              <a:t>Consume decaying producers and consumers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Biotic Energy Movement</a:t>
            </a:r>
          </a:p>
          <a:p>
            <a:r>
              <a:rPr lang="en-US" smtClean="0"/>
              <a:t>Producers</a:t>
            </a:r>
          </a:p>
          <a:p>
            <a:r>
              <a:rPr lang="en-US" smtClean="0"/>
              <a:t>Autotrophs (Photosynthesizers, Chemosynthetic organisms)</a:t>
            </a:r>
          </a:p>
          <a:p>
            <a:r>
              <a:rPr lang="en-US" smtClean="0"/>
              <a:t>Primary consumers</a:t>
            </a:r>
          </a:p>
          <a:p>
            <a:r>
              <a:rPr lang="en-US" smtClean="0"/>
              <a:t>Herbivores and omnivores that eat producers</a:t>
            </a:r>
          </a:p>
          <a:p>
            <a:r>
              <a:rPr lang="en-US" smtClean="0"/>
              <a:t>Secondary consumers</a:t>
            </a:r>
          </a:p>
          <a:p>
            <a:r>
              <a:rPr lang="en-US" smtClean="0"/>
              <a:t>Carnivores and omnivores that eat herbivores</a:t>
            </a:r>
          </a:p>
          <a:p>
            <a:r>
              <a:rPr lang="en-US" smtClean="0"/>
              <a:t>Tertiary consumers</a:t>
            </a:r>
          </a:p>
          <a:p>
            <a:r>
              <a:rPr lang="en-US" smtClean="0"/>
              <a:t>Carnivore eats another carnivore</a:t>
            </a:r>
          </a:p>
          <a:p>
            <a:r>
              <a:rPr lang="en-US" smtClean="0"/>
              <a:t>Decomposers and Detrivores</a:t>
            </a:r>
          </a:p>
          <a:p>
            <a:r>
              <a:rPr lang="en-US" smtClean="0"/>
              <a:t>Consume decaying producers and consumers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3123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Food Chain</a:t>
            </a:r>
          </a:p>
          <a:p>
            <a:r>
              <a:rPr lang="en-US" smtClean="0"/>
              <a:t>  Energy is lost in each step up a food chain</a:t>
            </a:r>
          </a:p>
          <a:p>
            <a:r>
              <a:rPr lang="en-US" smtClean="0"/>
              <a:t> Only 10 percent of the energy from one level on the food chain is available to the next level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Food Chain</a:t>
            </a:r>
          </a:p>
          <a:p>
            <a:r>
              <a:rPr lang="en-US" smtClean="0"/>
              <a:t>  Energy is lost in each step up a food chain</a:t>
            </a:r>
          </a:p>
          <a:p>
            <a:r>
              <a:rPr lang="en-US" smtClean="0"/>
              <a:t> Only 10 percent of the energy from one level on the food chain is available to the next level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8593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Food Webs</a:t>
            </a:r>
          </a:p>
          <a:p>
            <a:r>
              <a:rPr lang="en-US" smtClean="0"/>
              <a:t>Many consumers and decomposers have more than one food source</a:t>
            </a:r>
          </a:p>
          <a:p>
            <a:r>
              <a:rPr lang="en-US" smtClean="0"/>
              <a:t>Movement of energy occurs in complex webs rather than in simple chains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Food Webs</a:t>
            </a:r>
          </a:p>
          <a:p>
            <a:r>
              <a:rPr lang="en-US" smtClean="0"/>
              <a:t>Many consumers and decomposers have more than one food source</a:t>
            </a:r>
          </a:p>
          <a:p>
            <a:r>
              <a:rPr lang="en-US" smtClean="0"/>
              <a:t>Movement of energy occurs in complex webs rather than in simple chains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887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Arctic Marine Food Web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Arctic Marine Food Web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903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Simplified Food Web?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Simplified Food Web?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104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3C7CE-5012-4AE8-A1BD-56705BCA70B0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331D1-6BA7-4B8C-8A1D-09DDA25FB0D7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b-initio.com/screen_res/nz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828800"/>
            <a:ext cx="6172200" cy="46426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4800600" cy="19812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Energy in Ecosystems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1524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Food Chains, Food Webs and Energy Pyramids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www.promotega.org/uga07002/images/food_we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4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ky-hunters.org/EL_MSLS_FoodChain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066800"/>
            <a:ext cx="5876962" cy="5410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Energy Pyramids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724400" cy="25908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Energy pyramids show the reduction of available energy at each higher </a:t>
            </a:r>
            <a:r>
              <a:rPr lang="en-US" dirty="0" err="1" smtClean="0">
                <a:latin typeface="Comic Sans MS" pitchFamily="66" charset="0"/>
              </a:rPr>
              <a:t>trophic</a:t>
            </a:r>
            <a:r>
              <a:rPr lang="en-US" dirty="0" smtClean="0">
                <a:latin typeface="Comic Sans MS" pitchFamily="66" charset="0"/>
              </a:rPr>
              <a:t> level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Biomass Distribution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Figure 1.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95400"/>
            <a:ext cx="7741522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Why a Pyramid?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9050">
            <a:solidFill>
              <a:schemeClr val="tx1"/>
            </a:solidFill>
          </a:ln>
          <a:effectLst>
            <a:outerShdw blurRad="50800" dist="76200" dir="27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Producers must comprise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most</a:t>
            </a:r>
            <a:r>
              <a:rPr lang="en-US" dirty="0" smtClean="0">
                <a:latin typeface="Comic Sans MS" pitchFamily="66" charset="0"/>
              </a:rPr>
              <a:t> of the mass of the biotic part of an ecosystem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This is the ONLY place where energy (solar) enters the ecosystem</a:t>
            </a:r>
          </a:p>
          <a:p>
            <a:r>
              <a:rPr lang="en-US" dirty="0" smtClean="0">
                <a:latin typeface="Comic Sans MS" pitchFamily="66" charset="0"/>
              </a:rPr>
              <a:t>Energy is always lost in the form of heat, so energy transfers are no more than 10% efficient</a:t>
            </a:r>
          </a:p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dirty="0" err="1" smtClean="0">
                <a:latin typeface="Comic Sans MS" pitchFamily="66" charset="0"/>
              </a:rPr>
              <a:t>trophic</a:t>
            </a:r>
            <a:r>
              <a:rPr lang="en-US" dirty="0" smtClean="0">
                <a:latin typeface="Comic Sans MS" pitchFamily="66" charset="0"/>
              </a:rPr>
              <a:t> level must be supported by a 10/1 energy ratio below it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5626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10% Rule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http://mrskingsbioweb.com/images/pyramid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"/>
            <a:ext cx="7010400" cy="5444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Producers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Autotrophs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Photosynthetic organisms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Capture energy from sunlight,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and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Most producers are photosynthetic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Chemosynthetic organisms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Capture energy from chemical compounds in the surroundings 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Consumers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Heterotrophs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Herbivores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Eat only plants and fungi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Omnivores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Eat both plants/fungi and animals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Carnivores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Eat only animals</a:t>
            </a:r>
          </a:p>
          <a:p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Detrivores</a:t>
            </a:r>
            <a:endPara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Eat dead organic matter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Decomposers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Break down organic matter into simpler compounds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Movement of Energy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Trophic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Structures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Manner </a:t>
            </a:r>
            <a:r>
              <a:rPr lang="en-US" dirty="0">
                <a:latin typeface="Comic Sans MS" pitchFamily="66" charset="0"/>
              </a:rPr>
              <a:t>in which energy moves through an </a:t>
            </a:r>
            <a:r>
              <a:rPr lang="en-US" dirty="0" smtClean="0">
                <a:latin typeface="Comic Sans MS" pitchFamily="66" charset="0"/>
              </a:rPr>
              <a:t>ecosystem</a:t>
            </a:r>
          </a:p>
          <a:p>
            <a:pPr lvl="1"/>
            <a:r>
              <a:rPr lang="en-US" dirty="0">
                <a:latin typeface="Comic Sans MS" pitchFamily="66" charset="0"/>
              </a:rPr>
              <a:t>Each ecosystem has its own unique </a:t>
            </a:r>
            <a:r>
              <a:rPr lang="en-US" dirty="0" err="1">
                <a:latin typeface="Comic Sans MS" pitchFamily="66" charset="0"/>
              </a:rPr>
              <a:t>trophic</a:t>
            </a:r>
            <a:r>
              <a:rPr lang="en-US" dirty="0">
                <a:latin typeface="Comic Sans MS" pitchFamily="66" charset="0"/>
              </a:rPr>
              <a:t>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Biotic Energy Movement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Producers</a:t>
            </a:r>
          </a:p>
          <a:p>
            <a:pPr lvl="1"/>
            <a:r>
              <a:rPr lang="en-US" dirty="0" err="1" smtClean="0">
                <a:latin typeface="Comic Sans MS" pitchFamily="66" charset="0"/>
              </a:rPr>
              <a:t>Autotrophs</a:t>
            </a:r>
            <a:r>
              <a:rPr lang="en-US" dirty="0" smtClean="0">
                <a:latin typeface="Comic Sans MS" pitchFamily="66" charset="0"/>
              </a:rPr>
              <a:t> (</a:t>
            </a:r>
            <a:r>
              <a:rPr lang="en-US" dirty="0" err="1" smtClean="0">
                <a:latin typeface="Comic Sans MS" pitchFamily="66" charset="0"/>
              </a:rPr>
              <a:t>Photosynthesizers</a:t>
            </a:r>
            <a:r>
              <a:rPr lang="en-US" dirty="0" smtClean="0">
                <a:latin typeface="Comic Sans MS" pitchFamily="66" charset="0"/>
              </a:rPr>
              <a:t>, Chemosynthetic organisms)</a:t>
            </a:r>
            <a:endParaRPr lang="en-US" dirty="0">
              <a:latin typeface="Comic Sans MS" pitchFamily="66" charset="0"/>
            </a:endParaRPr>
          </a:p>
          <a:p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Primary </a:t>
            </a:r>
            <a:r>
              <a:rPr lang="en-US" sz="3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consumers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Herbivores and omnivores that </a:t>
            </a:r>
            <a:r>
              <a:rPr lang="en-US" dirty="0">
                <a:latin typeface="Comic Sans MS" pitchFamily="66" charset="0"/>
              </a:rPr>
              <a:t>eat producers</a:t>
            </a:r>
          </a:p>
          <a:p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Secondary </a:t>
            </a:r>
            <a:r>
              <a:rPr lang="en-US" sz="3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consumers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Carnivores and omnivores that </a:t>
            </a:r>
            <a:r>
              <a:rPr lang="en-US" dirty="0">
                <a:latin typeface="Comic Sans MS" pitchFamily="66" charset="0"/>
              </a:rPr>
              <a:t>eat herbivores</a:t>
            </a:r>
          </a:p>
          <a:p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Tertiary </a:t>
            </a:r>
            <a:r>
              <a:rPr lang="en-US" sz="3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consumers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Carnivore </a:t>
            </a:r>
            <a:r>
              <a:rPr lang="en-US" dirty="0">
                <a:latin typeface="Comic Sans MS" pitchFamily="66" charset="0"/>
              </a:rPr>
              <a:t>eats another carnivore</a:t>
            </a:r>
          </a:p>
          <a:p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Decomposers and </a:t>
            </a:r>
            <a:r>
              <a:rPr lang="en-US" sz="35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Detrivores</a:t>
            </a:r>
            <a:endParaRPr lang="en-US" sz="3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Consume </a:t>
            </a:r>
            <a:r>
              <a:rPr lang="en-US" dirty="0">
                <a:latin typeface="Comic Sans MS" pitchFamily="66" charset="0"/>
              </a:rPr>
              <a:t>decaying producers and consumers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52400"/>
            <a:ext cx="3962400" cy="838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Food Chain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6" name="Picture 2" descr="File:FoodChai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4632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1371600"/>
            <a:ext cx="3429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 </a:t>
            </a:r>
            <a:r>
              <a:rPr lang="en-US" sz="2800" dirty="0" smtClean="0">
                <a:latin typeface="Comic Sans MS" pitchFamily="66" charset="0"/>
              </a:rPr>
              <a:t>Energy </a:t>
            </a:r>
            <a:r>
              <a:rPr lang="en-US" sz="2800" dirty="0">
                <a:latin typeface="Comic Sans MS" pitchFamily="66" charset="0"/>
              </a:rPr>
              <a:t>is lost in each step up a food </a:t>
            </a:r>
            <a:r>
              <a:rPr lang="en-US" sz="2800" dirty="0" smtClean="0">
                <a:latin typeface="Comic Sans MS" pitchFamily="66" charset="0"/>
              </a:rPr>
              <a:t>chain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Only </a:t>
            </a:r>
            <a:r>
              <a:rPr lang="en-US" sz="2800" dirty="0">
                <a:latin typeface="Comic Sans MS" pitchFamily="66" charset="0"/>
              </a:rPr>
              <a:t>10 percent of the energy from one level on </a:t>
            </a:r>
            <a:r>
              <a:rPr lang="en-US" sz="2800" dirty="0" smtClean="0">
                <a:latin typeface="Comic Sans MS" pitchFamily="66" charset="0"/>
              </a:rPr>
              <a:t>the food </a:t>
            </a:r>
            <a:r>
              <a:rPr lang="en-US" sz="2800" dirty="0">
                <a:latin typeface="Comic Sans MS" pitchFamily="66" charset="0"/>
              </a:rPr>
              <a:t>chain is available to the next level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4114800" cy="15541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Food Webs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4958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Many consumers and decomposers have more than one food source</a:t>
            </a:r>
          </a:p>
          <a:p>
            <a:r>
              <a:rPr lang="en-US" dirty="0" smtClean="0">
                <a:latin typeface="Comic Sans MS" pitchFamily="66" charset="0"/>
              </a:rPr>
              <a:t>Movement of energy occurs in complex webs rather than in simple chains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7169" name="Picture 1" descr="http://www.bigelow.org/edhab/images/food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447800"/>
            <a:ext cx="4038600" cy="3858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5715000" cy="838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Arctic Marine Food Web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G:\Documents\Unit 7\MarineFoodWeb_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Simplified Food Web?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857</Words>
  <Application>Microsoft Office PowerPoint</Application>
  <PresentationFormat>Екран (4:3)</PresentationFormat>
  <Paragraphs>155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Office Theme</vt:lpstr>
      <vt:lpstr>Energy in Ecosystems</vt:lpstr>
      <vt:lpstr>Producers (Autotrophs)</vt:lpstr>
      <vt:lpstr>Consumers (Heterotrophs)</vt:lpstr>
      <vt:lpstr>Movement of Energy</vt:lpstr>
      <vt:lpstr>Biotic Energy Movement</vt:lpstr>
      <vt:lpstr>Food Chain</vt:lpstr>
      <vt:lpstr>Food Webs</vt:lpstr>
      <vt:lpstr>Arctic Marine Food Web</vt:lpstr>
      <vt:lpstr>A Simplified Food Web?</vt:lpstr>
      <vt:lpstr>Презентація PowerPoint</vt:lpstr>
      <vt:lpstr>Energy Pyramids</vt:lpstr>
      <vt:lpstr>Biomass Distribution</vt:lpstr>
      <vt:lpstr>Why a Pyramid?</vt:lpstr>
      <vt:lpstr>The 10% Rule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Chains and  Food Webs</dc:title>
  <dc:creator>Teacher</dc:creator>
  <cp:lastModifiedBy>RomaK</cp:lastModifiedBy>
  <cp:revision>47</cp:revision>
  <dcterms:created xsi:type="dcterms:W3CDTF">2009-02-04T17:44:13Z</dcterms:created>
  <dcterms:modified xsi:type="dcterms:W3CDTF">2015-09-03T12:11:23Z</dcterms:modified>
</cp:coreProperties>
</file>