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sldIdLst>
    <p:sldId id="256" r:id="rId2"/>
    <p:sldId id="257" r:id="rId3"/>
    <p:sldId id="258" r:id="rId4"/>
    <p:sldId id="261" r:id="rId5"/>
    <p:sldId id="260" r:id="rId6"/>
    <p:sldId id="259" r:id="rId7"/>
    <p:sldId id="262" r:id="rId8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CC"/>
    <a:srgbClr val="FFFFCC"/>
    <a:srgbClr val="FBFF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/>
    <p:restoredTop sz="86410"/>
  </p:normalViewPr>
  <p:slideViewPr>
    <p:cSldViewPr>
      <p:cViewPr varScale="1">
        <p:scale>
          <a:sx n="97" d="100"/>
          <a:sy n="97" d="100"/>
        </p:scale>
        <p:origin x="-91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CDCB5E-C293-4013-B5A4-223F5D882F9A}" type="datetimeFigureOut">
              <a:rPr lang="uk-UA" smtClean="0"/>
              <a:t>03.09.2015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618B656-A742-41E6-B130-C2C7D625F335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960899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Dihybrid Crosses</a:t>
            </a:r>
          </a:p>
          <a:p>
            <a:r>
              <a:rPr lang="en-US" smtClean="0"/>
              <a:t>The Law of Independent Assortment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Dihybrid Crosses</a:t>
            </a:r>
          </a:p>
          <a:p>
            <a:r>
              <a:rPr lang="en-US" smtClean="0"/>
              <a:t>The Law of Independent Assortment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4126171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Independent Assortment</a:t>
            </a:r>
          </a:p>
          <a:p>
            <a:r>
              <a:rPr lang="en-US" smtClean="0"/>
              <a:t>The inheritance pattern of one trait will not affect the inheritance pattern of another</a:t>
            </a:r>
          </a:p>
          <a:p>
            <a:r>
              <a:rPr lang="en-US" smtClean="0"/>
              <a:t>Independent assortment occurs during meiosis</a:t>
            </a:r>
          </a:p>
          <a:p>
            <a:r>
              <a:rPr lang="en-US" smtClean="0"/>
              <a:t>For a single human gamete, the possible ways chromosomes may assort is astounding:</a:t>
            </a:r>
          </a:p>
          <a:p>
            <a:r>
              <a:rPr lang="en-US" smtClean="0"/>
              <a:t>223 = 8,388,608 possible combinations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Independent Assortment</a:t>
            </a:r>
          </a:p>
          <a:p>
            <a:r>
              <a:rPr lang="en-US" smtClean="0"/>
              <a:t>The inheritance pattern of one trait will not affect the inheritance pattern of another</a:t>
            </a:r>
          </a:p>
          <a:p>
            <a:r>
              <a:rPr lang="en-US" smtClean="0"/>
              <a:t>Independent assortment occurs during meiosis</a:t>
            </a:r>
          </a:p>
          <a:p>
            <a:r>
              <a:rPr lang="en-US" smtClean="0"/>
              <a:t>For a single human gamete, the possible ways chromosomes may assort is astounding:</a:t>
            </a:r>
          </a:p>
          <a:p>
            <a:r>
              <a:rPr lang="en-US" smtClean="0"/>
              <a:t>223 = 8,388,608 possible combinations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7174463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Dihybrid Cross</a:t>
            </a:r>
          </a:p>
          <a:p>
            <a:r>
              <a:rPr lang="en-US" smtClean="0"/>
              <a:t>In snapdragons, tallness (T) is dominant to dwarfness(t), while red color is due to gene (R) and white to its corresponding allele (r). The heterozygous condition results in pink (Rr) flower color. A dwarf pink snapdragon is crossed with a plant homozygous for tallness and red flowers. Give the possible genotypes and corresponding phenotypes for all of the possible F1 generation. 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Dihybrid Cross</a:t>
            </a:r>
          </a:p>
          <a:p>
            <a:r>
              <a:rPr lang="en-US" smtClean="0"/>
              <a:t>In snapdragons, tallness (T) is dominant to dwarfness(t), while red color is due to gene (R) and white to its corresponding allele (r). The heterozygous condition results in pink (Rr) flower color. A dwarf pink snapdragon is crossed with a plant homozygous for tallness and red flowers. Give the possible genotypes and corresponding phenotypes for all of the possible F1 generation. 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9935321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Step #1: Determine Genotypes of Parents</a:t>
            </a:r>
          </a:p>
          <a:p>
            <a:r>
              <a:rPr lang="en-US" smtClean="0"/>
              <a:t>“A dwarf pink snapdragon is crossed with a plant homozygous for tallness and red flowers. “</a:t>
            </a:r>
          </a:p>
          <a:p>
            <a:r>
              <a:rPr lang="en-US" smtClean="0"/>
              <a:t>Dwarf pink = ttRr</a:t>
            </a:r>
          </a:p>
          <a:p>
            <a:r>
              <a:rPr lang="en-US" smtClean="0"/>
              <a:t>Homozygous tall, red = TTRR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Step #1: Determine Genotypes of Parents</a:t>
            </a:r>
          </a:p>
          <a:p>
            <a:r>
              <a:rPr lang="en-US" smtClean="0"/>
              <a:t>“A dwarf pink snapdragon is crossed with a plant homozygous for tallness and red flowers. “</a:t>
            </a:r>
          </a:p>
          <a:p>
            <a:r>
              <a:rPr lang="en-US" smtClean="0"/>
              <a:t>Dwarf pink = ttRr</a:t>
            </a:r>
          </a:p>
          <a:p>
            <a:r>
              <a:rPr lang="en-US" smtClean="0"/>
              <a:t>Homozygous tall, red = TTRR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4039775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Step #2: Determine Genotypes of Gametes</a:t>
            </a:r>
          </a:p>
          <a:p>
            <a:r>
              <a:rPr lang="en-US" smtClean="0"/>
              <a:t>“A dwarf pink snapdragon is crossed with a plant homozygous for tallness and red flowers. “</a:t>
            </a:r>
          </a:p>
          <a:p>
            <a:r>
              <a:rPr lang="en-US" smtClean="0"/>
              <a:t>Dwarf pink = ttRr</a:t>
            </a:r>
          </a:p>
          <a:p>
            <a:r>
              <a:rPr lang="en-US" smtClean="0"/>
              <a:t>Homozygous tall, red = TTRR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Step #2: Determine Genotypes of Gametes</a:t>
            </a:r>
          </a:p>
          <a:p>
            <a:r>
              <a:rPr lang="en-US" smtClean="0"/>
              <a:t>“A dwarf pink snapdragon is crossed with a plant homozygous for tallness and red flowers. “</a:t>
            </a:r>
          </a:p>
          <a:p>
            <a:r>
              <a:rPr lang="en-US" smtClean="0"/>
              <a:t>Dwarf pink = ttRr</a:t>
            </a:r>
          </a:p>
          <a:p>
            <a:r>
              <a:rPr lang="en-US" smtClean="0"/>
              <a:t>Homozygous tall, red = TTRR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12576823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Gametes from TALL red parent 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Gametes from dwarf pink parent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Step #3: Punnett Square</a:t>
            </a:r>
          </a:p>
          <a:p>
            <a:r>
              <a:rPr lang="en-US" smtClean="0"/>
              <a:t>The Punnett square determines the genotypes of the offspring 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Gametes from TALL red parent 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tr</a:t>
            </a:r>
          </a:p>
          <a:p>
            <a:r>
              <a:rPr lang="en-US" smtClean="0"/>
              <a:t>Gametes from dwarf pink parent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Step #3: Punnett Square</a:t>
            </a:r>
          </a:p>
          <a:p>
            <a:r>
              <a:rPr lang="en-US" smtClean="0"/>
              <a:t>The Punnett square determines the genotypes of the offspring 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29269731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Step #4: Identify Phenotype Ratios in Offspring</a:t>
            </a:r>
          </a:p>
          <a:p>
            <a:r>
              <a:rPr lang="en-US" smtClean="0"/>
              <a:t>Tall, red =  8/16</a:t>
            </a:r>
          </a:p>
          <a:p>
            <a:r>
              <a:rPr lang="en-US" smtClean="0"/>
              <a:t>Tall, pink =  8/16</a:t>
            </a:r>
          </a:p>
          <a:p>
            <a:r>
              <a:rPr lang="en-US" smtClean="0"/>
              <a:t>Tall, white =  0/16</a:t>
            </a:r>
          </a:p>
          <a:p>
            <a:r>
              <a:rPr lang="en-US" smtClean="0"/>
              <a:t>Short, red =  0/16</a:t>
            </a:r>
          </a:p>
          <a:p>
            <a:r>
              <a:rPr lang="en-US" smtClean="0"/>
              <a:t>Short, pink =  0/16</a:t>
            </a:r>
          </a:p>
          <a:p>
            <a:r>
              <a:rPr lang="en-US" smtClean="0"/>
              <a:t>Short, white =  0/16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TtRR</a:t>
            </a:r>
          </a:p>
          <a:p>
            <a:r>
              <a:rPr lang="en-US" smtClean="0"/>
              <a:t>Step #4: Identify Phenotype Ratios in Offspring</a:t>
            </a:r>
          </a:p>
          <a:p>
            <a:r>
              <a:rPr lang="en-US" smtClean="0"/>
              <a:t>Tall, red =  8/16</a:t>
            </a:r>
          </a:p>
          <a:p>
            <a:r>
              <a:rPr lang="en-US" smtClean="0"/>
              <a:t>Tall, pink =  8/16</a:t>
            </a:r>
          </a:p>
          <a:p>
            <a:r>
              <a:rPr lang="en-US" smtClean="0"/>
              <a:t>Tall, white =  0/16</a:t>
            </a:r>
          </a:p>
          <a:p>
            <a:r>
              <a:rPr lang="en-US" smtClean="0"/>
              <a:t>Short, red =  0/16</a:t>
            </a:r>
          </a:p>
          <a:p>
            <a:r>
              <a:rPr lang="en-US" smtClean="0"/>
              <a:t>Short, pink =  0/16</a:t>
            </a:r>
          </a:p>
          <a:p>
            <a:r>
              <a:rPr lang="en-US" smtClean="0"/>
              <a:t>Short, white =  0/16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797546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CA0E4F-59ED-4F97-BDB7-EE8D25FBF364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45A6CF-66C5-48C5-99E4-4FD52D1F01F6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D967CD-C8D6-439B-8C8B-BE290C977607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81DF0D-9480-48D5-B917-9F67F5BD6F9C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93A782-41AE-4A33-95E2-7E509399204C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2636DB-0ECE-4D13-A596-6C2F172ECDA7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BB1A7B-2CFA-4646-8C0D-6BD08761BA4E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B30C26-4018-4455-A651-639DC7EB7AD8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CBCE30-9B3F-470F-A112-8FE2DA6155DD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1F841E-F8E9-4A85-8B96-4178CA28782C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F2EB92-8EA2-4C5F-8C21-6BAE9AA1D841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EF0A90-2883-4BD3-8569-377FEBE8CE98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523A6F-BE1F-41A9-A9ED-D312BB0F181B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9BCA32-9387-4B6C-A382-4FB1DF6B3BF7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61F096-7BDB-4D96-AAFB-AD602C4866C8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9388C5-C33E-44FE-A107-6A237B98DF7B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102051-CF20-4E37-9312-7F291E34C6A8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4593C9-050D-4192-B0F0-278DA6C4D29E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CA7810-1DAA-4667-BFEE-CCCBC9C243D1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A2E75F-8D83-42A8-BBC8-4E7E1E86D009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0B0E65-F621-4DFE-8A1C-2371892B7183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6BC6E9-82AF-44B4-819D-E40EACFB7732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8A021CD-4F0A-4E79-827F-A9D8AF186C7A}" type="datetimeFigureOut">
              <a:rPr lang="en-US"/>
              <a:pPr>
                <a:defRPr/>
              </a:pPr>
              <a:t>9/3/2015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23F5CF26-6407-4E93-A314-E869B1493FC6}" type="slidenum">
              <a:rPr lang="en-US"/>
              <a:pPr>
                <a:defRPr/>
              </a:pPr>
              <a:t>‹№›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5" descr="http://www.farmerals.com/images/snapdragons.jpg"/>
          <p:cNvPicPr>
            <a:picLocks noChangeAspect="1" noChangeArrowheads="1"/>
          </p:cNvPicPr>
          <p:nvPr/>
        </p:nvPicPr>
        <p:blipFill>
          <a:blip r:embed="rId3" cstate="print">
            <a:lum bright="-20000"/>
          </a:blip>
          <a:srcRect/>
          <a:stretch>
            <a:fillRect/>
          </a:stretch>
        </p:blipFill>
        <p:spPr bwMode="auto">
          <a:xfrm>
            <a:off x="0" y="0"/>
            <a:ext cx="9121775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152400"/>
            <a:ext cx="7162800" cy="3962400"/>
          </a:xfrm>
        </p:spPr>
        <p:txBody>
          <a:bodyPr/>
          <a:lstStyle/>
          <a:p>
            <a:pPr eaLnBrk="1" hangingPunct="1">
              <a:defRPr/>
            </a:pPr>
            <a:r>
              <a:rPr lang="en-US" sz="9600" b="1" dirty="0" err="1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Dihybrid</a:t>
            </a:r>
            <a:r>
              <a:rPr lang="en-US" sz="9600" b="1" dirty="0" smtClean="0">
                <a:solidFill>
                  <a:srgbClr val="FFFF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Crosses</a:t>
            </a:r>
          </a:p>
        </p:txBody>
      </p:sp>
      <p:sp>
        <p:nvSpPr>
          <p:cNvPr id="2052" name="Subtitle 2"/>
          <p:cNvSpPr>
            <a:spLocks noGrp="1"/>
          </p:cNvSpPr>
          <p:nvPr>
            <p:ph type="subTitle" idx="1"/>
          </p:nvPr>
        </p:nvSpPr>
        <p:spPr>
          <a:xfrm>
            <a:off x="838200" y="4724400"/>
            <a:ext cx="7391400" cy="1752600"/>
          </a:xfrm>
        </p:spPr>
        <p:txBody>
          <a:bodyPr/>
          <a:lstStyle/>
          <a:p>
            <a:pPr eaLnBrk="1" hangingPunct="1"/>
            <a:r>
              <a:rPr lang="en-US" sz="4800" u="sng" smtClean="0">
                <a:solidFill>
                  <a:srgbClr val="FFFF00"/>
                </a:solidFill>
                <a:latin typeface="Comic Sans MS" pitchFamily="66" charset="0"/>
              </a:rPr>
              <a:t>The Law of Independent Assortment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Independent Assortment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525963"/>
          </a:xfrm>
        </p:spPr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>
                <a:latin typeface="Comic Sans MS" pitchFamily="66" charset="0"/>
              </a:rPr>
              <a:t>The inheritance pattern of one trait will not affect the inheritance pattern of another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>
                <a:latin typeface="Comic Sans MS" pitchFamily="66" charset="0"/>
              </a:rPr>
              <a:t>Independent assortment occurs during meiosis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>
                <a:latin typeface="Comic Sans MS" pitchFamily="66" charset="0"/>
              </a:rPr>
              <a:t>For a single human gamete, the possible ways chromosomes may assort is astounding:</a:t>
            </a:r>
          </a:p>
          <a:p>
            <a:pPr algn="ctr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b="1" dirty="0" smtClean="0">
                <a:solidFill>
                  <a:srgbClr val="C00000"/>
                </a:solidFill>
                <a:latin typeface="Comic Sans MS" pitchFamily="66" charset="0"/>
              </a:rPr>
              <a:t>2</a:t>
            </a:r>
            <a:r>
              <a:rPr lang="en-US" b="1" baseline="30000" dirty="0" smtClean="0">
                <a:solidFill>
                  <a:srgbClr val="C00000"/>
                </a:solidFill>
                <a:latin typeface="Comic Sans MS" pitchFamily="66" charset="0"/>
              </a:rPr>
              <a:t>23</a:t>
            </a:r>
            <a:r>
              <a:rPr lang="en-US" b="1" dirty="0" smtClean="0">
                <a:solidFill>
                  <a:srgbClr val="C00000"/>
                </a:solidFill>
                <a:latin typeface="Comic Sans MS" pitchFamily="66" charset="0"/>
              </a:rPr>
              <a:t> = 8,388,608 possible combinations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Dihybrid</a:t>
            </a:r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Cross</a:t>
            </a:r>
          </a:p>
        </p:txBody>
      </p:sp>
      <p:sp>
        <p:nvSpPr>
          <p:cNvPr id="4099" name="Rectangle 2"/>
          <p:cNvSpPr>
            <a:spLocks noChangeArrowheads="1"/>
          </p:cNvSpPr>
          <p:nvPr/>
        </p:nvSpPr>
        <p:spPr bwMode="auto">
          <a:xfrm>
            <a:off x="381000" y="1371600"/>
            <a:ext cx="8458200" cy="2678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spAutoFit/>
          </a:bodyPr>
          <a:lstStyle/>
          <a:p>
            <a:r>
              <a:rPr lang="en-US" sz="2400">
                <a:latin typeface="Comic Sans MS" pitchFamily="66" charset="0"/>
                <a:cs typeface="Times New Roman" pitchFamily="18" charset="0"/>
              </a:rPr>
              <a:t>In snapdragons, tallness (T) is dominant to dwarfness(t), while red color is due to</a:t>
            </a:r>
            <a:r>
              <a:rPr lang="en-US" sz="2400">
                <a:latin typeface="Comic Sans MS" pitchFamily="66" charset="0"/>
              </a:rPr>
              <a:t> </a:t>
            </a:r>
            <a:r>
              <a:rPr lang="en-US" sz="2400">
                <a:latin typeface="Comic Sans MS" pitchFamily="66" charset="0"/>
                <a:cs typeface="Times New Roman" pitchFamily="18" charset="0"/>
              </a:rPr>
              <a:t>gene (R) and white to its corresponding allele (r). The heterozygous condition results</a:t>
            </a:r>
            <a:r>
              <a:rPr lang="en-US" sz="2400">
                <a:latin typeface="Comic Sans MS" pitchFamily="66" charset="0"/>
              </a:rPr>
              <a:t> </a:t>
            </a:r>
            <a:r>
              <a:rPr lang="en-US" sz="2400">
                <a:latin typeface="Comic Sans MS" pitchFamily="66" charset="0"/>
                <a:cs typeface="Times New Roman" pitchFamily="18" charset="0"/>
              </a:rPr>
              <a:t>in pink (Rr) flower color. A dwarf pink snapdragon is crossed with a plant</a:t>
            </a:r>
            <a:r>
              <a:rPr lang="en-US" sz="2400">
                <a:latin typeface="Comic Sans MS" pitchFamily="66" charset="0"/>
              </a:rPr>
              <a:t> </a:t>
            </a:r>
            <a:r>
              <a:rPr lang="en-US" sz="2400">
                <a:latin typeface="Comic Sans MS" pitchFamily="66" charset="0"/>
                <a:cs typeface="Times New Roman" pitchFamily="18" charset="0"/>
              </a:rPr>
              <a:t>homozygous for tallness and red flowers. Give the possible genotypes and corresponding phenotypes for all of the possible F</a:t>
            </a:r>
            <a:r>
              <a:rPr lang="en-US" sz="2400" baseline="-25000">
                <a:latin typeface="Comic Sans MS" pitchFamily="66" charset="0"/>
                <a:cs typeface="Times New Roman" pitchFamily="18" charset="0"/>
              </a:rPr>
              <a:t>1</a:t>
            </a:r>
            <a:r>
              <a:rPr lang="en-US" sz="2400">
                <a:latin typeface="Comic Sans MS" pitchFamily="66" charset="0"/>
                <a:cs typeface="Times New Roman" pitchFamily="18" charset="0"/>
              </a:rPr>
              <a:t> generation.</a:t>
            </a:r>
            <a:r>
              <a:rPr lang="en-US" sz="2400">
                <a:latin typeface="Comic Sans MS" pitchFamily="66" charset="0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52400"/>
            <a:ext cx="8458200" cy="1477963"/>
          </a:xfrm>
        </p:spPr>
        <p:txBody>
          <a:bodyPr/>
          <a:lstStyle/>
          <a:p>
            <a:pPr>
              <a:defRPr/>
            </a:pPr>
            <a:r>
              <a:rPr lang="en-US" sz="4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Step #1: Determine Genotypes of Parents</a:t>
            </a:r>
            <a:endParaRPr lang="en-US" sz="4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5123" name="TextBox 3"/>
          <p:cNvSpPr txBox="1">
            <a:spLocks noChangeArrowheads="1"/>
          </p:cNvSpPr>
          <p:nvPr/>
        </p:nvSpPr>
        <p:spPr bwMode="auto">
          <a:xfrm>
            <a:off x="838200" y="1752600"/>
            <a:ext cx="7162800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800">
                <a:latin typeface="Comic Sans MS" pitchFamily="66" charset="0"/>
                <a:cs typeface="Times New Roman" pitchFamily="18" charset="0"/>
              </a:rPr>
              <a:t>“A dwarf pink snapdragon is crossed with a plant</a:t>
            </a:r>
            <a:r>
              <a:rPr lang="en-US" sz="2800">
                <a:latin typeface="Comic Sans MS" pitchFamily="66" charset="0"/>
              </a:rPr>
              <a:t> </a:t>
            </a:r>
            <a:r>
              <a:rPr lang="en-US" sz="2800">
                <a:latin typeface="Comic Sans MS" pitchFamily="66" charset="0"/>
                <a:cs typeface="Times New Roman" pitchFamily="18" charset="0"/>
              </a:rPr>
              <a:t>homozygous for tallness and red flowers. “</a:t>
            </a:r>
            <a:endParaRPr lang="en-US" sz="2800"/>
          </a:p>
        </p:txBody>
      </p:sp>
      <p:sp>
        <p:nvSpPr>
          <p:cNvPr id="5124" name="TextBox 4"/>
          <p:cNvSpPr txBox="1">
            <a:spLocks noChangeArrowheads="1"/>
          </p:cNvSpPr>
          <p:nvPr/>
        </p:nvSpPr>
        <p:spPr bwMode="auto">
          <a:xfrm>
            <a:off x="3200400" y="3200400"/>
            <a:ext cx="3990975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600">
                <a:latin typeface="Comic Sans MS" pitchFamily="66" charset="0"/>
              </a:rPr>
              <a:t>Dwarf pink = ttRr</a:t>
            </a:r>
          </a:p>
        </p:txBody>
      </p:sp>
      <p:sp>
        <p:nvSpPr>
          <p:cNvPr id="5125" name="TextBox 5"/>
          <p:cNvSpPr txBox="1">
            <a:spLocks noChangeArrowheads="1"/>
          </p:cNvSpPr>
          <p:nvPr/>
        </p:nvSpPr>
        <p:spPr bwMode="auto">
          <a:xfrm>
            <a:off x="1144588" y="4840288"/>
            <a:ext cx="6399212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600">
                <a:latin typeface="Comic Sans MS" pitchFamily="66" charset="0"/>
              </a:rPr>
              <a:t>Homozygous tall, red = TTRR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152400"/>
            <a:ext cx="8458200" cy="1477963"/>
          </a:xfrm>
          <a:ln w="28575"/>
        </p:spPr>
        <p:txBody>
          <a:bodyPr/>
          <a:lstStyle/>
          <a:p>
            <a:pPr>
              <a:defRPr/>
            </a:pPr>
            <a:r>
              <a:rPr lang="en-US" sz="4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Step #2: Determine Genotypes of Gametes</a:t>
            </a:r>
            <a:endParaRPr lang="en-US" sz="4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6147" name="TextBox 3"/>
          <p:cNvSpPr txBox="1">
            <a:spLocks noChangeArrowheads="1"/>
          </p:cNvSpPr>
          <p:nvPr/>
        </p:nvSpPr>
        <p:spPr bwMode="auto">
          <a:xfrm>
            <a:off x="838200" y="1752600"/>
            <a:ext cx="7162800" cy="138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800">
                <a:latin typeface="Comic Sans MS" pitchFamily="66" charset="0"/>
                <a:cs typeface="Times New Roman" pitchFamily="18" charset="0"/>
              </a:rPr>
              <a:t>“A dwarf pink snapdragon is crossed with a plant</a:t>
            </a:r>
            <a:r>
              <a:rPr lang="en-US" sz="2800">
                <a:latin typeface="Comic Sans MS" pitchFamily="66" charset="0"/>
              </a:rPr>
              <a:t> </a:t>
            </a:r>
            <a:r>
              <a:rPr lang="en-US" sz="2800">
                <a:latin typeface="Comic Sans MS" pitchFamily="66" charset="0"/>
                <a:cs typeface="Times New Roman" pitchFamily="18" charset="0"/>
              </a:rPr>
              <a:t>homozygous for tallness and red flowers. “</a:t>
            </a:r>
            <a:endParaRPr lang="en-US" sz="2800"/>
          </a:p>
        </p:txBody>
      </p:sp>
      <p:sp>
        <p:nvSpPr>
          <p:cNvPr id="6148" name="TextBox 4"/>
          <p:cNvSpPr txBox="1">
            <a:spLocks noChangeArrowheads="1"/>
          </p:cNvSpPr>
          <p:nvPr/>
        </p:nvSpPr>
        <p:spPr bwMode="auto">
          <a:xfrm>
            <a:off x="3200400" y="3200400"/>
            <a:ext cx="3990975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600">
                <a:latin typeface="Comic Sans MS" pitchFamily="66" charset="0"/>
              </a:rPr>
              <a:t>Dwarf pink = ttRr</a:t>
            </a:r>
          </a:p>
        </p:txBody>
      </p:sp>
      <p:sp>
        <p:nvSpPr>
          <p:cNvPr id="6149" name="TextBox 5"/>
          <p:cNvSpPr txBox="1">
            <a:spLocks noChangeArrowheads="1"/>
          </p:cNvSpPr>
          <p:nvPr/>
        </p:nvSpPr>
        <p:spPr bwMode="auto">
          <a:xfrm>
            <a:off x="1144588" y="4840288"/>
            <a:ext cx="6399212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600">
                <a:latin typeface="Comic Sans MS" pitchFamily="66" charset="0"/>
              </a:rPr>
              <a:t>Homozygous tall, red = TTRR</a:t>
            </a:r>
          </a:p>
        </p:txBody>
      </p:sp>
      <p:sp>
        <p:nvSpPr>
          <p:cNvPr id="7" name="TextBox 6"/>
          <p:cNvSpPr txBox="1">
            <a:spLocks noChangeArrowheads="1"/>
          </p:cNvSpPr>
          <p:nvPr/>
        </p:nvSpPr>
        <p:spPr bwMode="auto">
          <a:xfrm>
            <a:off x="3581400" y="3987800"/>
            <a:ext cx="636588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200">
                <a:latin typeface="Comic Sans MS" pitchFamily="66" charset="0"/>
              </a:rPr>
              <a:t>tR</a:t>
            </a:r>
          </a:p>
        </p:txBody>
      </p:sp>
      <p:sp>
        <p:nvSpPr>
          <p:cNvPr id="8" name="TextBox 7"/>
          <p:cNvSpPr txBox="1">
            <a:spLocks noChangeArrowheads="1"/>
          </p:cNvSpPr>
          <p:nvPr/>
        </p:nvSpPr>
        <p:spPr bwMode="auto">
          <a:xfrm>
            <a:off x="4495800" y="3987800"/>
            <a:ext cx="57626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200">
                <a:latin typeface="Comic Sans MS" pitchFamily="66" charset="0"/>
              </a:rPr>
              <a:t>tr</a:t>
            </a:r>
          </a:p>
        </p:txBody>
      </p:sp>
      <p:sp>
        <p:nvSpPr>
          <p:cNvPr id="9" name="TextBox 8"/>
          <p:cNvSpPr txBox="1">
            <a:spLocks noChangeArrowheads="1"/>
          </p:cNvSpPr>
          <p:nvPr/>
        </p:nvSpPr>
        <p:spPr bwMode="auto">
          <a:xfrm>
            <a:off x="5410200" y="3987800"/>
            <a:ext cx="636588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200">
                <a:latin typeface="Comic Sans MS" pitchFamily="66" charset="0"/>
              </a:rPr>
              <a:t>tR</a:t>
            </a:r>
          </a:p>
        </p:txBody>
      </p:sp>
      <p:sp>
        <p:nvSpPr>
          <p:cNvPr id="10" name="TextBox 9"/>
          <p:cNvSpPr txBox="1">
            <a:spLocks noChangeArrowheads="1"/>
          </p:cNvSpPr>
          <p:nvPr/>
        </p:nvSpPr>
        <p:spPr bwMode="auto">
          <a:xfrm>
            <a:off x="6324600" y="3962400"/>
            <a:ext cx="57626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200">
                <a:latin typeface="Comic Sans MS" pitchFamily="66" charset="0"/>
              </a:rPr>
              <a:t>tr</a:t>
            </a:r>
          </a:p>
        </p:txBody>
      </p:sp>
      <p:sp>
        <p:nvSpPr>
          <p:cNvPr id="11" name="TextBox 10"/>
          <p:cNvSpPr txBox="1">
            <a:spLocks noChangeArrowheads="1"/>
          </p:cNvSpPr>
          <p:nvPr/>
        </p:nvSpPr>
        <p:spPr bwMode="auto">
          <a:xfrm>
            <a:off x="4419600" y="5791200"/>
            <a:ext cx="72231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200">
                <a:latin typeface="Comic Sans MS" pitchFamily="66" charset="0"/>
              </a:rPr>
              <a:t>TR</a:t>
            </a:r>
          </a:p>
        </p:txBody>
      </p:sp>
      <p:sp>
        <p:nvSpPr>
          <p:cNvPr id="12" name="TextBox 11"/>
          <p:cNvSpPr txBox="1">
            <a:spLocks noChangeArrowheads="1"/>
          </p:cNvSpPr>
          <p:nvPr/>
        </p:nvSpPr>
        <p:spPr bwMode="auto">
          <a:xfrm>
            <a:off x="3581400" y="5791200"/>
            <a:ext cx="72231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200">
                <a:latin typeface="Comic Sans MS" pitchFamily="66" charset="0"/>
              </a:rPr>
              <a:t>TR</a:t>
            </a:r>
          </a:p>
        </p:txBody>
      </p:sp>
      <p:sp>
        <p:nvSpPr>
          <p:cNvPr id="13" name="TextBox 12"/>
          <p:cNvSpPr txBox="1">
            <a:spLocks noChangeArrowheads="1"/>
          </p:cNvSpPr>
          <p:nvPr/>
        </p:nvSpPr>
        <p:spPr bwMode="auto">
          <a:xfrm>
            <a:off x="5410200" y="5816600"/>
            <a:ext cx="72231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200">
                <a:latin typeface="Comic Sans MS" pitchFamily="66" charset="0"/>
              </a:rPr>
              <a:t>TR</a:t>
            </a:r>
          </a:p>
        </p:txBody>
      </p:sp>
      <p:sp>
        <p:nvSpPr>
          <p:cNvPr id="14" name="TextBox 13"/>
          <p:cNvSpPr txBox="1">
            <a:spLocks noChangeArrowheads="1"/>
          </p:cNvSpPr>
          <p:nvPr/>
        </p:nvSpPr>
        <p:spPr bwMode="auto">
          <a:xfrm>
            <a:off x="6324600" y="5816600"/>
            <a:ext cx="722313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3200">
                <a:latin typeface="Comic Sans MS" pitchFamily="66" charset="0"/>
              </a:rPr>
              <a:t>TR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0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1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4" presetID="4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6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punnett_dihybrid.gif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4781550" y="2514600"/>
            <a:ext cx="3752850" cy="3714750"/>
          </a:xfrm>
          <a:prstGeom prst="rect">
            <a:avLst/>
          </a:prstGeom>
          <a:ln w="38100" cap="sq">
            <a:solidFill>
              <a:srgbClr val="000000"/>
            </a:solidFill>
            <a:prstDash val="solid"/>
            <a:miter lim="800000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</p:pic>
      <p:sp>
        <p:nvSpPr>
          <p:cNvPr id="7171" name="TextBox 5"/>
          <p:cNvSpPr txBox="1">
            <a:spLocks noChangeArrowheads="1"/>
          </p:cNvSpPr>
          <p:nvPr/>
        </p:nvSpPr>
        <p:spPr bwMode="auto">
          <a:xfrm>
            <a:off x="5029200" y="2057400"/>
            <a:ext cx="48577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omic Sans MS" pitchFamily="66" charset="0"/>
              </a:rPr>
              <a:t>TR</a:t>
            </a:r>
          </a:p>
        </p:txBody>
      </p:sp>
      <p:sp>
        <p:nvSpPr>
          <p:cNvPr id="7172" name="TextBox 6"/>
          <p:cNvSpPr txBox="1">
            <a:spLocks noChangeArrowheads="1"/>
          </p:cNvSpPr>
          <p:nvPr/>
        </p:nvSpPr>
        <p:spPr bwMode="auto">
          <a:xfrm>
            <a:off x="5915025" y="2057400"/>
            <a:ext cx="48577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omic Sans MS" pitchFamily="66" charset="0"/>
              </a:rPr>
              <a:t>TR</a:t>
            </a:r>
          </a:p>
        </p:txBody>
      </p:sp>
      <p:sp>
        <p:nvSpPr>
          <p:cNvPr id="7173" name="TextBox 7"/>
          <p:cNvSpPr txBox="1">
            <a:spLocks noChangeArrowheads="1"/>
          </p:cNvSpPr>
          <p:nvPr/>
        </p:nvSpPr>
        <p:spPr bwMode="auto">
          <a:xfrm>
            <a:off x="6829425" y="2057400"/>
            <a:ext cx="48577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omic Sans MS" pitchFamily="66" charset="0"/>
              </a:rPr>
              <a:t>TR</a:t>
            </a:r>
          </a:p>
        </p:txBody>
      </p:sp>
      <p:sp>
        <p:nvSpPr>
          <p:cNvPr id="7174" name="TextBox 8"/>
          <p:cNvSpPr txBox="1">
            <a:spLocks noChangeArrowheads="1"/>
          </p:cNvSpPr>
          <p:nvPr/>
        </p:nvSpPr>
        <p:spPr bwMode="auto">
          <a:xfrm>
            <a:off x="7743825" y="2057400"/>
            <a:ext cx="48577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omic Sans MS" pitchFamily="66" charset="0"/>
              </a:rPr>
              <a:t>TR</a:t>
            </a:r>
          </a:p>
        </p:txBody>
      </p:sp>
      <p:sp>
        <p:nvSpPr>
          <p:cNvPr id="7175" name="TextBox 9"/>
          <p:cNvSpPr txBox="1">
            <a:spLocks noChangeArrowheads="1"/>
          </p:cNvSpPr>
          <p:nvPr/>
        </p:nvSpPr>
        <p:spPr bwMode="auto">
          <a:xfrm>
            <a:off x="5181600" y="838200"/>
            <a:ext cx="3027363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2400">
                <a:latin typeface="Comic Sans MS" pitchFamily="66" charset="0"/>
              </a:rPr>
              <a:t>Gametes from TALL </a:t>
            </a:r>
            <a:r>
              <a:rPr lang="en-US" sz="2400">
                <a:solidFill>
                  <a:srgbClr val="C00000"/>
                </a:solidFill>
                <a:latin typeface="Comic Sans MS" pitchFamily="66" charset="0"/>
              </a:rPr>
              <a:t>red</a:t>
            </a:r>
            <a:r>
              <a:rPr lang="en-US" sz="2400">
                <a:latin typeface="Comic Sans MS" pitchFamily="66" charset="0"/>
              </a:rPr>
              <a:t> parent </a:t>
            </a:r>
          </a:p>
        </p:txBody>
      </p:sp>
      <p:sp>
        <p:nvSpPr>
          <p:cNvPr id="11" name="Right Brace 10"/>
          <p:cNvSpPr/>
          <p:nvPr/>
        </p:nvSpPr>
        <p:spPr>
          <a:xfrm rot="16200000">
            <a:off x="6438900" y="38100"/>
            <a:ext cx="533400" cy="3657600"/>
          </a:xfrm>
          <a:prstGeom prst="rightBrac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177" name="TextBox 11"/>
          <p:cNvSpPr txBox="1">
            <a:spLocks noChangeArrowheads="1"/>
          </p:cNvSpPr>
          <p:nvPr/>
        </p:nvSpPr>
        <p:spPr bwMode="auto">
          <a:xfrm>
            <a:off x="3984625" y="2819400"/>
            <a:ext cx="438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omic Sans MS" pitchFamily="66" charset="0"/>
              </a:rPr>
              <a:t>tR</a:t>
            </a:r>
          </a:p>
        </p:txBody>
      </p:sp>
      <p:sp>
        <p:nvSpPr>
          <p:cNvPr id="7178" name="TextBox 12"/>
          <p:cNvSpPr txBox="1">
            <a:spLocks noChangeArrowheads="1"/>
          </p:cNvSpPr>
          <p:nvPr/>
        </p:nvSpPr>
        <p:spPr bwMode="auto">
          <a:xfrm>
            <a:off x="3992563" y="3733800"/>
            <a:ext cx="404812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omic Sans MS" pitchFamily="66" charset="0"/>
              </a:rPr>
              <a:t>tr</a:t>
            </a:r>
          </a:p>
        </p:txBody>
      </p:sp>
      <p:sp>
        <p:nvSpPr>
          <p:cNvPr id="7179" name="TextBox 13"/>
          <p:cNvSpPr txBox="1">
            <a:spLocks noChangeArrowheads="1"/>
          </p:cNvSpPr>
          <p:nvPr/>
        </p:nvSpPr>
        <p:spPr bwMode="auto">
          <a:xfrm>
            <a:off x="3965575" y="4648200"/>
            <a:ext cx="438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omic Sans MS" pitchFamily="66" charset="0"/>
              </a:rPr>
              <a:t>tR</a:t>
            </a:r>
          </a:p>
        </p:txBody>
      </p:sp>
      <p:sp>
        <p:nvSpPr>
          <p:cNvPr id="7180" name="TextBox 14"/>
          <p:cNvSpPr txBox="1">
            <a:spLocks noChangeArrowheads="1"/>
          </p:cNvSpPr>
          <p:nvPr/>
        </p:nvSpPr>
        <p:spPr bwMode="auto">
          <a:xfrm>
            <a:off x="4014788" y="5562600"/>
            <a:ext cx="404812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omic Sans MS" pitchFamily="66" charset="0"/>
              </a:rPr>
              <a:t>tr</a:t>
            </a:r>
          </a:p>
        </p:txBody>
      </p:sp>
      <p:sp>
        <p:nvSpPr>
          <p:cNvPr id="16" name="Right Brace 15"/>
          <p:cNvSpPr/>
          <p:nvPr/>
        </p:nvSpPr>
        <p:spPr>
          <a:xfrm rot="10800000">
            <a:off x="3581400" y="2590800"/>
            <a:ext cx="533400" cy="3505200"/>
          </a:xfrm>
          <a:prstGeom prst="rightBrac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1279" name="TextBox 16"/>
          <p:cNvSpPr txBox="1">
            <a:spLocks noChangeArrowheads="1"/>
          </p:cNvSpPr>
          <p:nvPr/>
        </p:nvSpPr>
        <p:spPr bwMode="auto">
          <a:xfrm>
            <a:off x="762000" y="3962400"/>
            <a:ext cx="2819400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en-US" sz="2400" dirty="0">
                <a:latin typeface="Comic Sans MS" pitchFamily="66" charset="0"/>
              </a:rPr>
              <a:t>Gametes from dwarf </a:t>
            </a:r>
            <a:r>
              <a:rPr lang="en-US" sz="2400" dirty="0">
                <a:solidFill>
                  <a:srgbClr val="FF99CC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pink</a:t>
            </a:r>
            <a:r>
              <a:rPr lang="en-US" sz="2400" dirty="0">
                <a:latin typeface="Comic Sans MS" pitchFamily="66" charset="0"/>
              </a:rPr>
              <a:t> parent</a:t>
            </a:r>
          </a:p>
        </p:txBody>
      </p:sp>
      <p:sp>
        <p:nvSpPr>
          <p:cNvPr id="18" name="TextBox 17"/>
          <p:cNvSpPr txBox="1">
            <a:spLocks noChangeArrowheads="1"/>
          </p:cNvSpPr>
          <p:nvPr/>
        </p:nvSpPr>
        <p:spPr bwMode="auto">
          <a:xfrm>
            <a:off x="4899025" y="2830513"/>
            <a:ext cx="7397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19" name="TextBox 18"/>
          <p:cNvSpPr txBox="1">
            <a:spLocks noChangeArrowheads="1"/>
          </p:cNvSpPr>
          <p:nvPr/>
        </p:nvSpPr>
        <p:spPr bwMode="auto">
          <a:xfrm>
            <a:off x="5791200" y="37449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0" name="TextBox 19"/>
          <p:cNvSpPr txBox="1">
            <a:spLocks noChangeArrowheads="1"/>
          </p:cNvSpPr>
          <p:nvPr/>
        </p:nvSpPr>
        <p:spPr bwMode="auto">
          <a:xfrm>
            <a:off x="6716713" y="37449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1" name="TextBox 20"/>
          <p:cNvSpPr txBox="1">
            <a:spLocks noChangeArrowheads="1"/>
          </p:cNvSpPr>
          <p:nvPr/>
        </p:nvSpPr>
        <p:spPr bwMode="auto">
          <a:xfrm>
            <a:off x="7677150" y="4659313"/>
            <a:ext cx="738188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2" name="TextBox 21"/>
          <p:cNvSpPr txBox="1">
            <a:spLocks noChangeArrowheads="1"/>
          </p:cNvSpPr>
          <p:nvPr/>
        </p:nvSpPr>
        <p:spPr bwMode="auto">
          <a:xfrm>
            <a:off x="7677150" y="37449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3" name="TextBox 22"/>
          <p:cNvSpPr txBox="1">
            <a:spLocks noChangeArrowheads="1"/>
          </p:cNvSpPr>
          <p:nvPr/>
        </p:nvSpPr>
        <p:spPr bwMode="auto">
          <a:xfrm>
            <a:off x="6727825" y="2830513"/>
            <a:ext cx="7397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4" name="TextBox 23"/>
          <p:cNvSpPr txBox="1">
            <a:spLocks noChangeArrowheads="1"/>
          </p:cNvSpPr>
          <p:nvPr/>
        </p:nvSpPr>
        <p:spPr bwMode="auto">
          <a:xfrm>
            <a:off x="7696200" y="2830513"/>
            <a:ext cx="7397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5" name="TextBox 24"/>
          <p:cNvSpPr txBox="1">
            <a:spLocks noChangeArrowheads="1"/>
          </p:cNvSpPr>
          <p:nvPr/>
        </p:nvSpPr>
        <p:spPr bwMode="auto">
          <a:xfrm>
            <a:off x="7677150" y="55737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6" name="TextBox 25"/>
          <p:cNvSpPr txBox="1">
            <a:spLocks noChangeArrowheads="1"/>
          </p:cNvSpPr>
          <p:nvPr/>
        </p:nvSpPr>
        <p:spPr bwMode="auto">
          <a:xfrm>
            <a:off x="4857750" y="55737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7" name="TextBox 26"/>
          <p:cNvSpPr txBox="1">
            <a:spLocks noChangeArrowheads="1"/>
          </p:cNvSpPr>
          <p:nvPr/>
        </p:nvSpPr>
        <p:spPr bwMode="auto">
          <a:xfrm>
            <a:off x="5772150" y="55737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8" name="TextBox 27"/>
          <p:cNvSpPr txBox="1">
            <a:spLocks noChangeArrowheads="1"/>
          </p:cNvSpPr>
          <p:nvPr/>
        </p:nvSpPr>
        <p:spPr bwMode="auto">
          <a:xfrm>
            <a:off x="5848350" y="4659313"/>
            <a:ext cx="738188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29" name="TextBox 28"/>
          <p:cNvSpPr txBox="1">
            <a:spLocks noChangeArrowheads="1"/>
          </p:cNvSpPr>
          <p:nvPr/>
        </p:nvSpPr>
        <p:spPr bwMode="auto">
          <a:xfrm>
            <a:off x="6762750" y="4659313"/>
            <a:ext cx="738188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30" name="TextBox 29"/>
          <p:cNvSpPr txBox="1">
            <a:spLocks noChangeArrowheads="1"/>
          </p:cNvSpPr>
          <p:nvPr/>
        </p:nvSpPr>
        <p:spPr bwMode="auto">
          <a:xfrm>
            <a:off x="6762750" y="55737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31" name="TextBox 30"/>
          <p:cNvSpPr txBox="1">
            <a:spLocks noChangeArrowheads="1"/>
          </p:cNvSpPr>
          <p:nvPr/>
        </p:nvSpPr>
        <p:spPr bwMode="auto">
          <a:xfrm>
            <a:off x="4857750" y="37449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32" name="TextBox 31"/>
          <p:cNvSpPr txBox="1">
            <a:spLocks noChangeArrowheads="1"/>
          </p:cNvSpPr>
          <p:nvPr/>
        </p:nvSpPr>
        <p:spPr bwMode="auto">
          <a:xfrm>
            <a:off x="4876800" y="4659313"/>
            <a:ext cx="7397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33" name="TextBox 32"/>
          <p:cNvSpPr txBox="1">
            <a:spLocks noChangeArrowheads="1"/>
          </p:cNvSpPr>
          <p:nvPr/>
        </p:nvSpPr>
        <p:spPr bwMode="auto">
          <a:xfrm>
            <a:off x="5813425" y="2819400"/>
            <a:ext cx="73977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35" name="Title 34"/>
          <p:cNvSpPr>
            <a:spLocks noGrp="1"/>
          </p:cNvSpPr>
          <p:nvPr>
            <p:ph type="title"/>
          </p:nvPr>
        </p:nvSpPr>
        <p:spPr>
          <a:xfrm>
            <a:off x="762000" y="0"/>
            <a:ext cx="7543800" cy="914400"/>
          </a:xfrm>
        </p:spPr>
        <p:txBody>
          <a:bodyPr/>
          <a:lstStyle/>
          <a:p>
            <a:pPr>
              <a:defRPr/>
            </a:pPr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Step #3: </a:t>
            </a:r>
            <a:r>
              <a:rPr lang="en-US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Punnett</a:t>
            </a:r>
            <a:r>
              <a:rPr 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Square</a:t>
            </a:r>
            <a:endParaRPr lang="en-US" dirty="0"/>
          </a:p>
        </p:txBody>
      </p:sp>
      <p:sp>
        <p:nvSpPr>
          <p:cNvPr id="7200" name="TextBox 35"/>
          <p:cNvSpPr txBox="1">
            <a:spLocks noChangeArrowheads="1"/>
          </p:cNvSpPr>
          <p:nvPr/>
        </p:nvSpPr>
        <p:spPr bwMode="auto">
          <a:xfrm>
            <a:off x="990600" y="838200"/>
            <a:ext cx="3581400" cy="1816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800">
                <a:latin typeface="Comic Sans MS" pitchFamily="66" charset="0"/>
              </a:rPr>
              <a:t>The Punnett square determines the genotypes of the offspring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8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/>
      <p:bldP spid="19" grpId="0"/>
      <p:bldP spid="20" grpId="0"/>
      <p:bldP spid="21" grpId="0"/>
      <p:bldP spid="22" grpId="0"/>
      <p:bldP spid="23" grpId="0"/>
      <p:bldP spid="24" grpId="0"/>
      <p:bldP spid="25" grpId="0"/>
      <p:bldP spid="26" grpId="0"/>
      <p:bldP spid="27" grpId="0"/>
      <p:bldP spid="28" grpId="0"/>
      <p:bldP spid="29" grpId="0"/>
      <p:bldP spid="30" grpId="0"/>
      <p:bldP spid="31" grpId="0"/>
      <p:bldP spid="32" grpId="0"/>
      <p:bldP spid="3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punnett_dihybrid.gif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66800" y="1828800"/>
            <a:ext cx="3752850" cy="3714750"/>
          </a:xfrm>
          <a:prstGeom prst="rect">
            <a:avLst/>
          </a:prstGeom>
          <a:ln w="38100" cap="sq">
            <a:solidFill>
              <a:srgbClr val="000000"/>
            </a:solidFill>
            <a:prstDash val="solid"/>
            <a:miter lim="800000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</p:pic>
      <p:sp>
        <p:nvSpPr>
          <p:cNvPr id="8195" name="TextBox 17"/>
          <p:cNvSpPr txBox="1">
            <a:spLocks noChangeArrowheads="1"/>
          </p:cNvSpPr>
          <p:nvPr/>
        </p:nvSpPr>
        <p:spPr bwMode="auto">
          <a:xfrm>
            <a:off x="1184275" y="2144713"/>
            <a:ext cx="7397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196" name="TextBox 18"/>
          <p:cNvSpPr txBox="1">
            <a:spLocks noChangeArrowheads="1"/>
          </p:cNvSpPr>
          <p:nvPr/>
        </p:nvSpPr>
        <p:spPr bwMode="auto">
          <a:xfrm>
            <a:off x="2076450" y="30591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197" name="TextBox 19"/>
          <p:cNvSpPr txBox="1">
            <a:spLocks noChangeArrowheads="1"/>
          </p:cNvSpPr>
          <p:nvPr/>
        </p:nvSpPr>
        <p:spPr bwMode="auto">
          <a:xfrm>
            <a:off x="3001963" y="30591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198" name="TextBox 20"/>
          <p:cNvSpPr txBox="1">
            <a:spLocks noChangeArrowheads="1"/>
          </p:cNvSpPr>
          <p:nvPr/>
        </p:nvSpPr>
        <p:spPr bwMode="auto">
          <a:xfrm>
            <a:off x="3962400" y="3973513"/>
            <a:ext cx="738188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199" name="TextBox 21"/>
          <p:cNvSpPr txBox="1">
            <a:spLocks noChangeArrowheads="1"/>
          </p:cNvSpPr>
          <p:nvPr/>
        </p:nvSpPr>
        <p:spPr bwMode="auto">
          <a:xfrm>
            <a:off x="3962400" y="30591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0" name="TextBox 22"/>
          <p:cNvSpPr txBox="1">
            <a:spLocks noChangeArrowheads="1"/>
          </p:cNvSpPr>
          <p:nvPr/>
        </p:nvSpPr>
        <p:spPr bwMode="auto">
          <a:xfrm>
            <a:off x="3013075" y="2144713"/>
            <a:ext cx="7397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1" name="TextBox 23"/>
          <p:cNvSpPr txBox="1">
            <a:spLocks noChangeArrowheads="1"/>
          </p:cNvSpPr>
          <p:nvPr/>
        </p:nvSpPr>
        <p:spPr bwMode="auto">
          <a:xfrm>
            <a:off x="3981450" y="2144713"/>
            <a:ext cx="7397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2" name="TextBox 24"/>
          <p:cNvSpPr txBox="1">
            <a:spLocks noChangeArrowheads="1"/>
          </p:cNvSpPr>
          <p:nvPr/>
        </p:nvSpPr>
        <p:spPr bwMode="auto">
          <a:xfrm>
            <a:off x="3962400" y="48879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3" name="TextBox 25"/>
          <p:cNvSpPr txBox="1">
            <a:spLocks noChangeArrowheads="1"/>
          </p:cNvSpPr>
          <p:nvPr/>
        </p:nvSpPr>
        <p:spPr bwMode="auto">
          <a:xfrm>
            <a:off x="1143000" y="48879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4" name="TextBox 26"/>
          <p:cNvSpPr txBox="1">
            <a:spLocks noChangeArrowheads="1"/>
          </p:cNvSpPr>
          <p:nvPr/>
        </p:nvSpPr>
        <p:spPr bwMode="auto">
          <a:xfrm>
            <a:off x="2057400" y="48879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5" name="TextBox 27"/>
          <p:cNvSpPr txBox="1">
            <a:spLocks noChangeArrowheads="1"/>
          </p:cNvSpPr>
          <p:nvPr/>
        </p:nvSpPr>
        <p:spPr bwMode="auto">
          <a:xfrm>
            <a:off x="2133600" y="3973513"/>
            <a:ext cx="738188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6" name="TextBox 28"/>
          <p:cNvSpPr txBox="1">
            <a:spLocks noChangeArrowheads="1"/>
          </p:cNvSpPr>
          <p:nvPr/>
        </p:nvSpPr>
        <p:spPr bwMode="auto">
          <a:xfrm>
            <a:off x="3048000" y="3973513"/>
            <a:ext cx="738188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7" name="TextBox 29"/>
          <p:cNvSpPr txBox="1">
            <a:spLocks noChangeArrowheads="1"/>
          </p:cNvSpPr>
          <p:nvPr/>
        </p:nvSpPr>
        <p:spPr bwMode="auto">
          <a:xfrm>
            <a:off x="3048000" y="48879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8" name="TextBox 30"/>
          <p:cNvSpPr txBox="1">
            <a:spLocks noChangeArrowheads="1"/>
          </p:cNvSpPr>
          <p:nvPr/>
        </p:nvSpPr>
        <p:spPr bwMode="auto">
          <a:xfrm>
            <a:off x="1143000" y="3059113"/>
            <a:ext cx="7048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09" name="TextBox 31"/>
          <p:cNvSpPr txBox="1">
            <a:spLocks noChangeArrowheads="1"/>
          </p:cNvSpPr>
          <p:nvPr/>
        </p:nvSpPr>
        <p:spPr bwMode="auto">
          <a:xfrm>
            <a:off x="1162050" y="3973513"/>
            <a:ext cx="7397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8210" name="TextBox 32"/>
          <p:cNvSpPr txBox="1">
            <a:spLocks noChangeArrowheads="1"/>
          </p:cNvSpPr>
          <p:nvPr/>
        </p:nvSpPr>
        <p:spPr bwMode="auto">
          <a:xfrm>
            <a:off x="2098675" y="2133600"/>
            <a:ext cx="73977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omic Sans MS" pitchFamily="66" charset="0"/>
              </a:rPr>
              <a:t>TtRR</a:t>
            </a:r>
          </a:p>
        </p:txBody>
      </p:sp>
      <p:sp>
        <p:nvSpPr>
          <p:cNvPr id="35" name="Title 34"/>
          <p:cNvSpPr>
            <a:spLocks noGrp="1"/>
          </p:cNvSpPr>
          <p:nvPr>
            <p:ph type="title"/>
          </p:nvPr>
        </p:nvSpPr>
        <p:spPr>
          <a:xfrm>
            <a:off x="228600" y="152400"/>
            <a:ext cx="8763000" cy="1295400"/>
          </a:xfrm>
        </p:spPr>
        <p:txBody>
          <a:bodyPr/>
          <a:lstStyle/>
          <a:p>
            <a:pPr>
              <a:defRPr/>
            </a:pPr>
            <a:r>
              <a:rPr lang="en-US" sz="4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Step #4: Identify Phenotype Ratios in Offspring</a:t>
            </a:r>
            <a:endParaRPr lang="en-US" sz="4000" dirty="0"/>
          </a:p>
        </p:txBody>
      </p:sp>
      <p:sp>
        <p:nvSpPr>
          <p:cNvPr id="34" name="TextBox 33"/>
          <p:cNvSpPr txBox="1">
            <a:spLocks noChangeArrowheads="1"/>
          </p:cNvSpPr>
          <p:nvPr/>
        </p:nvSpPr>
        <p:spPr bwMode="auto">
          <a:xfrm>
            <a:off x="4648200" y="1752600"/>
            <a:ext cx="4343400" cy="3970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2800" b="1">
                <a:latin typeface="Comic Sans MS" pitchFamily="66" charset="0"/>
              </a:rPr>
              <a:t>Tall, red =  </a:t>
            </a:r>
            <a:r>
              <a:rPr lang="en-US" sz="2800" b="1">
                <a:solidFill>
                  <a:srgbClr val="C00000"/>
                </a:solidFill>
                <a:latin typeface="Comic Sans MS" pitchFamily="66" charset="0"/>
              </a:rPr>
              <a:t>8</a:t>
            </a:r>
            <a:r>
              <a:rPr lang="en-US" sz="2800" b="1">
                <a:latin typeface="Comic Sans MS" pitchFamily="66" charset="0"/>
              </a:rPr>
              <a:t>/16</a:t>
            </a:r>
          </a:p>
          <a:p>
            <a:pPr algn="r">
              <a:lnSpc>
                <a:spcPct val="150000"/>
              </a:lnSpc>
            </a:pPr>
            <a:r>
              <a:rPr lang="en-US" sz="2800" b="1">
                <a:latin typeface="Comic Sans MS" pitchFamily="66" charset="0"/>
              </a:rPr>
              <a:t>Tall, pink =  </a:t>
            </a:r>
            <a:r>
              <a:rPr lang="en-US" sz="2800" b="1">
                <a:solidFill>
                  <a:srgbClr val="C00000"/>
                </a:solidFill>
                <a:latin typeface="Comic Sans MS" pitchFamily="66" charset="0"/>
              </a:rPr>
              <a:t>8</a:t>
            </a:r>
            <a:r>
              <a:rPr lang="en-US" sz="2800" b="1">
                <a:latin typeface="Comic Sans MS" pitchFamily="66" charset="0"/>
              </a:rPr>
              <a:t>/16</a:t>
            </a:r>
          </a:p>
          <a:p>
            <a:pPr algn="r">
              <a:lnSpc>
                <a:spcPct val="150000"/>
              </a:lnSpc>
            </a:pPr>
            <a:r>
              <a:rPr lang="en-US" sz="2800" b="1">
                <a:latin typeface="Comic Sans MS" pitchFamily="66" charset="0"/>
              </a:rPr>
              <a:t>Tall, white =  0/16</a:t>
            </a:r>
          </a:p>
          <a:p>
            <a:pPr algn="r">
              <a:lnSpc>
                <a:spcPct val="150000"/>
              </a:lnSpc>
            </a:pPr>
            <a:r>
              <a:rPr lang="en-US" sz="2800" b="1">
                <a:latin typeface="Comic Sans MS" pitchFamily="66" charset="0"/>
              </a:rPr>
              <a:t>Short, red =  0/16</a:t>
            </a:r>
          </a:p>
          <a:p>
            <a:pPr algn="r">
              <a:lnSpc>
                <a:spcPct val="150000"/>
              </a:lnSpc>
            </a:pPr>
            <a:r>
              <a:rPr lang="en-US" sz="2800" b="1">
                <a:latin typeface="Comic Sans MS" pitchFamily="66" charset="0"/>
              </a:rPr>
              <a:t>Short, pink =  0/16</a:t>
            </a:r>
          </a:p>
          <a:p>
            <a:pPr algn="r">
              <a:lnSpc>
                <a:spcPct val="150000"/>
              </a:lnSpc>
            </a:pPr>
            <a:r>
              <a:rPr lang="en-US" sz="2800" b="1">
                <a:latin typeface="Comic Sans MS" pitchFamily="66" charset="0"/>
              </a:rPr>
              <a:t>Short, white =  0/16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131</TotalTime>
  <Words>924</Words>
  <Application>Microsoft Office PowerPoint</Application>
  <PresentationFormat>Екран (4:3)</PresentationFormat>
  <Paragraphs>228</Paragraphs>
  <Slides>7</Slides>
  <Notes>7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7</vt:i4>
      </vt:variant>
    </vt:vector>
  </HeadingPairs>
  <TitlesOfParts>
    <vt:vector size="8" baseType="lpstr">
      <vt:lpstr>Office Theme</vt:lpstr>
      <vt:lpstr>Dihybrid Crosses</vt:lpstr>
      <vt:lpstr>Independent Assortment</vt:lpstr>
      <vt:lpstr>Dihybrid Cross</vt:lpstr>
      <vt:lpstr>Step #1: Determine Genotypes of Parents</vt:lpstr>
      <vt:lpstr>Step #2: Determine Genotypes of Gametes</vt:lpstr>
      <vt:lpstr>Step #3: Punnett Square</vt:lpstr>
      <vt:lpstr>Step #4: Identify Phenotype Ratios in Offspring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Andy</dc:creator>
  <cp:lastModifiedBy>RomaK</cp:lastModifiedBy>
  <cp:revision>27</cp:revision>
  <dcterms:created xsi:type="dcterms:W3CDTF">2008-09-19T02:38:24Z</dcterms:created>
  <dcterms:modified xsi:type="dcterms:W3CDTF">2015-09-03T12:08:14Z</dcterms:modified>
</cp:coreProperties>
</file>

<file path=docProps/thumbnail.jpeg>
</file>