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73" d="100"/>
          <a:sy n="73" d="100"/>
        </p:scale>
        <p:origin x="-2130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6C9AD-CB69-4DFE-BC5E-F972052020D4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50817-4DE0-425C-81F4-ADB32794E71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076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Digestive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Digestive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2397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Fat Digestion</a:t>
            </a:r>
          </a:p>
          <a:p>
            <a:r>
              <a:rPr lang="en-US" smtClean="0"/>
              <a:t>Mouth and Stomach</a:t>
            </a:r>
          </a:p>
          <a:p>
            <a:r>
              <a:rPr lang="en-US" smtClean="0"/>
              <a:t>Only mechanical digestion occurs here</a:t>
            </a:r>
          </a:p>
          <a:p>
            <a:r>
              <a:rPr lang="en-US" smtClean="0"/>
              <a:t>Small Intestine</a:t>
            </a:r>
          </a:p>
          <a:p>
            <a:r>
              <a:rPr lang="en-US" smtClean="0"/>
              <a:t>Bile from liver (stored in gall bladder) emulsifies fat </a:t>
            </a:r>
          </a:p>
          <a:p>
            <a:r>
              <a:rPr lang="en-US" smtClean="0"/>
              <a:t>Lipase from pancreas splits fat into fatty acids and glycerol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Fat Digestion</a:t>
            </a:r>
          </a:p>
          <a:p>
            <a:r>
              <a:rPr lang="en-US" smtClean="0"/>
              <a:t>Mouth and Stomach</a:t>
            </a:r>
          </a:p>
          <a:p>
            <a:r>
              <a:rPr lang="en-US" smtClean="0"/>
              <a:t>Only mechanical digestion occurs here</a:t>
            </a:r>
          </a:p>
          <a:p>
            <a:r>
              <a:rPr lang="en-US" smtClean="0"/>
              <a:t>Small Intestine</a:t>
            </a:r>
          </a:p>
          <a:p>
            <a:r>
              <a:rPr lang="en-US" smtClean="0"/>
              <a:t>Bile from liver (stored in gall bladder) emulsifies fat </a:t>
            </a:r>
          </a:p>
          <a:p>
            <a:r>
              <a:rPr lang="en-US" smtClean="0"/>
              <a:t>Lipase from pancreas splits fat into fatty acids and glycerol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7046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6324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Oral Cavity</a:t>
            </a:r>
          </a:p>
          <a:p>
            <a:r>
              <a:rPr lang="en-US" smtClean="0"/>
              <a:t>Chewing </a:t>
            </a:r>
          </a:p>
          <a:p>
            <a:r>
              <a:rPr lang="en-US" smtClean="0"/>
              <a:t>Saliva moistens food</a:t>
            </a:r>
          </a:p>
          <a:p>
            <a:r>
              <a:rPr lang="en-US" smtClean="0"/>
              <a:t>Saliva contains enzymes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Oral Cavity</a:t>
            </a:r>
          </a:p>
          <a:p>
            <a:r>
              <a:rPr lang="en-US" smtClean="0"/>
              <a:t>Chewing </a:t>
            </a:r>
          </a:p>
          <a:p>
            <a:r>
              <a:rPr lang="en-US" smtClean="0"/>
              <a:t>Saliva moistens food</a:t>
            </a:r>
          </a:p>
          <a:p>
            <a:r>
              <a:rPr lang="en-US" smtClean="0"/>
              <a:t>Saliva contains enzymes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1840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Esophagus</a:t>
            </a:r>
          </a:p>
          <a:p>
            <a:r>
              <a:rPr lang="en-US" smtClean="0"/>
              <a:t>Moves food to the stomach by peristalsis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Esophagus</a:t>
            </a:r>
          </a:p>
          <a:p>
            <a:r>
              <a:rPr lang="en-US" smtClean="0"/>
              <a:t>Moves food to the stomach by peristalsis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4375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Stomach</a:t>
            </a:r>
          </a:p>
          <a:p>
            <a:r>
              <a:rPr lang="en-US" smtClean="0"/>
              <a:t>Sphincters control movement of food into and out of the stomach</a:t>
            </a:r>
          </a:p>
          <a:p>
            <a:r>
              <a:rPr lang="en-US" smtClean="0"/>
              <a:t>Stomach glands release gastric juices</a:t>
            </a:r>
          </a:p>
          <a:p>
            <a:r>
              <a:rPr lang="en-US" smtClean="0"/>
              <a:t>water, enzymes, mucus, acid</a:t>
            </a:r>
          </a:p>
          <a:p>
            <a:r>
              <a:rPr lang="en-US" smtClean="0"/>
              <a:t>Most food moves on to the small intestine within 4 hours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Stomach</a:t>
            </a:r>
          </a:p>
          <a:p>
            <a:r>
              <a:rPr lang="en-US" smtClean="0"/>
              <a:t>Sphincters control movement of food into and out of the stomach</a:t>
            </a:r>
          </a:p>
          <a:p>
            <a:r>
              <a:rPr lang="en-US" smtClean="0"/>
              <a:t>Stomach glands release gastric juices</a:t>
            </a:r>
          </a:p>
          <a:p>
            <a:r>
              <a:rPr lang="en-US" smtClean="0"/>
              <a:t>water, enzymes, mucus, acid</a:t>
            </a:r>
          </a:p>
          <a:p>
            <a:r>
              <a:rPr lang="en-US" smtClean="0"/>
              <a:t>Most food moves on to the small intestine within 4 hours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9272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Small Intestine</a:t>
            </a:r>
          </a:p>
          <a:p>
            <a:r>
              <a:rPr lang="en-US" smtClean="0"/>
              <a:t>Liver and pancreas secrete enzymes into the small intestine</a:t>
            </a:r>
          </a:p>
          <a:p>
            <a:r>
              <a:rPr lang="en-US" smtClean="0"/>
              <a:t>Digestion is completed</a:t>
            </a:r>
          </a:p>
          <a:p>
            <a:r>
              <a:rPr lang="en-US" smtClean="0"/>
              <a:t>Nutrients are absorbed through the intestinal walls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Small Intestine</a:t>
            </a:r>
          </a:p>
          <a:p>
            <a:r>
              <a:rPr lang="en-US" smtClean="0"/>
              <a:t>Liver and pancreas secrete enzymes into the small intestine</a:t>
            </a:r>
          </a:p>
          <a:p>
            <a:r>
              <a:rPr lang="en-US" smtClean="0"/>
              <a:t>Digestion is completed</a:t>
            </a:r>
          </a:p>
          <a:p>
            <a:r>
              <a:rPr lang="en-US" smtClean="0"/>
              <a:t>Nutrients are absorbed through the intestinal walls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6752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Colon</a:t>
            </a:r>
            <a:br>
              <a:rPr lang="en-US" smtClean="0"/>
            </a:br>
            <a:r>
              <a:rPr lang="en-US" smtClean="0"/>
              <a:t>(Large Intestine)</a:t>
            </a:r>
          </a:p>
          <a:p>
            <a:r>
              <a:rPr lang="en-US" smtClean="0"/>
              <a:t>Bacteria produce some vitamins</a:t>
            </a:r>
          </a:p>
          <a:p>
            <a:r>
              <a:rPr lang="en-US" smtClean="0"/>
              <a:t>Vitamins absorbed into bloodstream</a:t>
            </a:r>
          </a:p>
          <a:p>
            <a:r>
              <a:rPr lang="en-US" smtClean="0"/>
              <a:t>Water is reabsorbed</a:t>
            </a:r>
          </a:p>
          <a:p>
            <a:r>
              <a:rPr lang="en-US" smtClean="0"/>
              <a:t>Feces move on to the rectum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Colon</a:t>
            </a:r>
            <a:br>
              <a:rPr lang="en-US" smtClean="0"/>
            </a:br>
            <a:r>
              <a:rPr lang="en-US" smtClean="0"/>
              <a:t>(Large Intestine)</a:t>
            </a:r>
          </a:p>
          <a:p>
            <a:r>
              <a:rPr lang="en-US" smtClean="0"/>
              <a:t>Bacteria produce some vitamins</a:t>
            </a:r>
          </a:p>
          <a:p>
            <a:r>
              <a:rPr lang="en-US" smtClean="0"/>
              <a:t>Vitamins absorbed into bloodstream</a:t>
            </a:r>
          </a:p>
          <a:p>
            <a:r>
              <a:rPr lang="en-US" smtClean="0"/>
              <a:t>Water is reabsorbed</a:t>
            </a:r>
          </a:p>
          <a:p>
            <a:r>
              <a:rPr lang="en-US" smtClean="0"/>
              <a:t>Feces move on to the rectum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4602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Carbohydrate Digestion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Mouth</a:t>
            </a:r>
          </a:p>
          <a:p>
            <a:r>
              <a:rPr lang="en-US" smtClean="0"/>
              <a:t>Salivary amylase breaks starch into sugar</a:t>
            </a:r>
          </a:p>
          <a:p>
            <a:r>
              <a:rPr lang="en-US" smtClean="0"/>
              <a:t>Stomach</a:t>
            </a:r>
          </a:p>
          <a:p>
            <a:r>
              <a:rPr lang="en-US" smtClean="0"/>
              <a:t>pH is too low for amylase to work</a:t>
            </a:r>
          </a:p>
          <a:p>
            <a:r>
              <a:rPr lang="en-US" smtClean="0"/>
              <a:t>Small Intestine</a:t>
            </a:r>
          </a:p>
          <a:p>
            <a:r>
              <a:rPr lang="en-US" smtClean="0"/>
              <a:t>Pancreatic juices neutralize stomach acids</a:t>
            </a:r>
          </a:p>
          <a:p>
            <a:r>
              <a:rPr lang="en-US" smtClean="0"/>
              <a:t>Intestinal and pancreatic enzymes complete carbohydrate digestion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Carbohydrate Digestion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Mouth</a:t>
            </a:r>
          </a:p>
          <a:p>
            <a:r>
              <a:rPr lang="en-US" smtClean="0"/>
              <a:t>Salivary amylase breaks starch into sugar</a:t>
            </a:r>
          </a:p>
          <a:p>
            <a:r>
              <a:rPr lang="en-US" smtClean="0"/>
              <a:t>Stomach</a:t>
            </a:r>
          </a:p>
          <a:p>
            <a:r>
              <a:rPr lang="en-US" smtClean="0"/>
              <a:t>pH is too low for amylase to work</a:t>
            </a:r>
          </a:p>
          <a:p>
            <a:r>
              <a:rPr lang="en-US" smtClean="0"/>
              <a:t>Small Intestine</a:t>
            </a:r>
          </a:p>
          <a:p>
            <a:r>
              <a:rPr lang="en-US" smtClean="0"/>
              <a:t>Pancreatic juices neutralize stomach acids</a:t>
            </a:r>
          </a:p>
          <a:p>
            <a:r>
              <a:rPr lang="en-US" smtClean="0"/>
              <a:t>Intestinal and pancreatic enzymes complete carbohydrate digestion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5037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Protein Digestion</a:t>
            </a:r>
          </a:p>
          <a:p>
            <a:r>
              <a:rPr lang="en-US" smtClean="0"/>
              <a:t>Mouth</a:t>
            </a:r>
          </a:p>
          <a:p>
            <a:r>
              <a:rPr lang="en-US" smtClean="0"/>
              <a:t>Only mechanical digestion occurs</a:t>
            </a:r>
          </a:p>
          <a:p>
            <a:r>
              <a:rPr lang="en-US" smtClean="0"/>
              <a:t>Stomach</a:t>
            </a:r>
          </a:p>
          <a:p>
            <a:r>
              <a:rPr lang="en-US" smtClean="0"/>
              <a:t>Hormone gastrin signals stomach to secrete acid</a:t>
            </a:r>
          </a:p>
          <a:p>
            <a:r>
              <a:rPr lang="en-US" smtClean="0"/>
              <a:t>Acid converts pepsinogen to protein digesting enzyme pepsin</a:t>
            </a:r>
          </a:p>
          <a:p>
            <a:r>
              <a:rPr lang="en-US" smtClean="0"/>
              <a:t>Small Intestine</a:t>
            </a:r>
          </a:p>
          <a:p>
            <a:r>
              <a:rPr lang="en-US" smtClean="0"/>
              <a:t>Pancreas secretes trypsin into small intestine</a:t>
            </a:r>
          </a:p>
          <a:p>
            <a:r>
              <a:rPr lang="en-US" smtClean="0"/>
              <a:t>Trypsin and other enzymes secreted by small intestine digest protein into amino acids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 Digestion</a:t>
            </a:r>
          </a:p>
          <a:p>
            <a:r>
              <a:rPr lang="en-US" smtClean="0"/>
              <a:t>Mouth</a:t>
            </a:r>
          </a:p>
          <a:p>
            <a:r>
              <a:rPr lang="en-US" smtClean="0"/>
              <a:t>Only mechanical digestion occurs</a:t>
            </a:r>
          </a:p>
          <a:p>
            <a:r>
              <a:rPr lang="en-US" smtClean="0"/>
              <a:t>Stomach</a:t>
            </a:r>
          </a:p>
          <a:p>
            <a:r>
              <a:rPr lang="en-US" smtClean="0"/>
              <a:t>Hormone gastrin signals stomach to secrete acid</a:t>
            </a:r>
          </a:p>
          <a:p>
            <a:r>
              <a:rPr lang="en-US" smtClean="0"/>
              <a:t>Acid converts pepsinogen to protein digesting enzyme pepsin</a:t>
            </a:r>
          </a:p>
          <a:p>
            <a:r>
              <a:rPr lang="en-US" smtClean="0"/>
              <a:t>Small Intestine</a:t>
            </a:r>
          </a:p>
          <a:p>
            <a:r>
              <a:rPr lang="en-US" smtClean="0"/>
              <a:t>Pancreas secretes trypsin into small intestine</a:t>
            </a:r>
          </a:p>
          <a:p>
            <a:r>
              <a:rPr lang="en-US" smtClean="0"/>
              <a:t>Trypsin and other enzymes secreted by small intestine digest protein into amino acids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6513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5943600" cy="3810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Digestive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172200" cy="1524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Fat Digestion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6172200" cy="6034617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Mouth and Stomach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Only mechanical digestion occurs here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Small Intestine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Bile from liver (stored in gall bladder) emulsifies fat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Lipase from pancreas splits fat into fatty acids and glycerol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ile:Digestive system diagram e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834"/>
            <a:ext cx="6324600" cy="8957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05416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Oral Cavity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2819400"/>
            <a:ext cx="3124200" cy="32766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Comic Sans MS" pitchFamily="66" charset="0"/>
              </a:rPr>
              <a:t>Chewing </a:t>
            </a:r>
          </a:p>
          <a:p>
            <a:r>
              <a:rPr lang="en-US" dirty="0" smtClean="0">
                <a:latin typeface="Comic Sans MS" pitchFamily="66" charset="0"/>
              </a:rPr>
              <a:t>Saliva moistens food</a:t>
            </a:r>
          </a:p>
          <a:p>
            <a:r>
              <a:rPr lang="en-US" dirty="0" smtClean="0">
                <a:latin typeface="Comic Sans MS" pitchFamily="66" charset="0"/>
              </a:rPr>
              <a:t>Saliva contains enzymes</a:t>
            </a:r>
          </a:p>
          <a:p>
            <a:endParaRPr lang="en-US" dirty="0"/>
          </a:p>
        </p:txBody>
      </p:sp>
      <p:pic>
        <p:nvPicPr>
          <p:cNvPr id="5" name="Picture 4" descr="oralcav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219200"/>
            <a:ext cx="3657600" cy="66121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Esophagus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2209800"/>
            <a:ext cx="3009900" cy="4190997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Moves food to the stomach by peristalsis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esophagu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71600"/>
            <a:ext cx="3495968" cy="63199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172200" cy="1524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Stomach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1524000"/>
            <a:ext cx="3581400" cy="7010398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Comic Sans MS" pitchFamily="66" charset="0"/>
              </a:rPr>
              <a:t>Sphincters control movement of food into and out of the stomach</a:t>
            </a:r>
          </a:p>
          <a:p>
            <a:r>
              <a:rPr lang="en-US" dirty="0" smtClean="0">
                <a:latin typeface="Comic Sans MS" pitchFamily="66" charset="0"/>
              </a:rPr>
              <a:t>Stomach glands release gastric juices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water, enzymes, mucus, acid</a:t>
            </a:r>
          </a:p>
          <a:p>
            <a:r>
              <a:rPr lang="en-US" dirty="0" smtClean="0">
                <a:latin typeface="Comic Sans MS" pitchFamily="66" charset="0"/>
              </a:rPr>
              <a:t>Most food moves on to the small intestine within 4 hours</a:t>
            </a:r>
          </a:p>
          <a:p>
            <a:endParaRPr lang="en-US" dirty="0"/>
          </a:p>
        </p:txBody>
      </p:sp>
      <p:pic>
        <p:nvPicPr>
          <p:cNvPr id="4" name="Picture 3" descr="stomac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71600"/>
            <a:ext cx="3622422" cy="6548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Small Intestine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9900" y="1828800"/>
            <a:ext cx="3848100" cy="6034617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Liver and pancreas secrete enzymes into the small intestine</a:t>
            </a:r>
          </a:p>
          <a:p>
            <a:r>
              <a:rPr lang="en-US" dirty="0" smtClean="0">
                <a:latin typeface="Comic Sans MS" pitchFamily="66" charset="0"/>
              </a:rPr>
              <a:t>Digestion is completed</a:t>
            </a:r>
          </a:p>
          <a:p>
            <a:r>
              <a:rPr lang="en-US" dirty="0" smtClean="0">
                <a:latin typeface="Comic Sans MS" pitchFamily="66" charset="0"/>
              </a:rPr>
              <a:t>Nutrients are absorbed through the intestinal walls</a:t>
            </a:r>
          </a:p>
          <a:p>
            <a:endParaRPr lang="en-US" dirty="0"/>
          </a:p>
        </p:txBody>
      </p:sp>
      <p:pic>
        <p:nvPicPr>
          <p:cNvPr id="4" name="Picture 3" descr="sm_intesti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00200"/>
            <a:ext cx="3622422" cy="6548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172200" cy="1462616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Colon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(Large Intestine)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4700" y="1905000"/>
            <a:ext cx="3543300" cy="6034617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Bacteria produce some vitamins</a:t>
            </a:r>
          </a:p>
          <a:p>
            <a:r>
              <a:rPr lang="en-US" dirty="0" smtClean="0">
                <a:latin typeface="Comic Sans MS" pitchFamily="66" charset="0"/>
              </a:rPr>
              <a:t>Vitamins absorbed into bloodstream</a:t>
            </a:r>
          </a:p>
          <a:p>
            <a:r>
              <a:rPr lang="en-US" dirty="0" smtClean="0">
                <a:latin typeface="Comic Sans MS" pitchFamily="66" charset="0"/>
              </a:rPr>
              <a:t>Water is reabsorbed</a:t>
            </a:r>
          </a:p>
          <a:p>
            <a:r>
              <a:rPr lang="en-US" dirty="0" smtClean="0">
                <a:latin typeface="Comic Sans MS" pitchFamily="66" charset="0"/>
              </a:rPr>
              <a:t>Feces move on to the rectum</a:t>
            </a:r>
          </a:p>
          <a:p>
            <a:endParaRPr lang="en-US" dirty="0"/>
          </a:p>
        </p:txBody>
      </p:sp>
      <p:pic>
        <p:nvPicPr>
          <p:cNvPr id="4" name="Picture 3" descr="col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95400"/>
            <a:ext cx="3875331" cy="7005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172200" cy="1524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Carbohydrate Digestion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6172200" cy="6034617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Mouth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Salivary amylase breaks starch into sugar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Stomach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pH is too low for amylase to work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Small Intestine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Pancreatic juices neutralize stomach acids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Intestinal and pancreatic enzymes complete carbohydrate digestion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6172200" cy="1524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Protein Digestion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6172200" cy="67056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Mouth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Only mechanical digestion occurs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Stomach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Hormone </a:t>
            </a:r>
            <a:r>
              <a:rPr lang="en-US" dirty="0" err="1" smtClean="0">
                <a:latin typeface="Comic Sans MS" pitchFamily="66" charset="0"/>
              </a:rPr>
              <a:t>gastrin</a:t>
            </a:r>
            <a:r>
              <a:rPr lang="en-US" dirty="0" smtClean="0">
                <a:latin typeface="Comic Sans MS" pitchFamily="66" charset="0"/>
              </a:rPr>
              <a:t> signals stomach to secrete acid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Acid converts </a:t>
            </a:r>
            <a:r>
              <a:rPr lang="en-US" dirty="0" err="1" smtClean="0">
                <a:latin typeface="Comic Sans MS" pitchFamily="66" charset="0"/>
              </a:rPr>
              <a:t>pepsinogen</a:t>
            </a:r>
            <a:r>
              <a:rPr lang="en-US" dirty="0" smtClean="0">
                <a:latin typeface="Comic Sans MS" pitchFamily="66" charset="0"/>
              </a:rPr>
              <a:t> to protein digesting enzyme pepsin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Small Intestine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Pancreas secretes </a:t>
            </a:r>
            <a:r>
              <a:rPr lang="en-US" dirty="0" err="1" smtClean="0">
                <a:latin typeface="Comic Sans MS" pitchFamily="66" charset="0"/>
              </a:rPr>
              <a:t>trypsin</a:t>
            </a:r>
            <a:r>
              <a:rPr lang="en-US" dirty="0" smtClean="0">
                <a:latin typeface="Comic Sans MS" pitchFamily="66" charset="0"/>
              </a:rPr>
              <a:t> into small intestine</a:t>
            </a:r>
          </a:p>
          <a:p>
            <a:pPr lvl="1"/>
            <a:r>
              <a:rPr lang="en-US" dirty="0" err="1" smtClean="0">
                <a:latin typeface="Comic Sans MS" pitchFamily="66" charset="0"/>
              </a:rPr>
              <a:t>Trypsin</a:t>
            </a:r>
            <a:r>
              <a:rPr lang="en-US" dirty="0" smtClean="0">
                <a:latin typeface="Comic Sans MS" pitchFamily="66" charset="0"/>
              </a:rPr>
              <a:t> and other enzymes secreted by small intestine digest protein into amino acids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511</Words>
  <Application>Microsoft Office PowerPoint</Application>
  <PresentationFormat>Екран (4:3)</PresentationFormat>
  <Paragraphs>134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Office Theme</vt:lpstr>
      <vt:lpstr>The Human Digestive System</vt:lpstr>
      <vt:lpstr>Презентація PowerPoint</vt:lpstr>
      <vt:lpstr>Oral Cavity</vt:lpstr>
      <vt:lpstr>Esophagus</vt:lpstr>
      <vt:lpstr>Stomach</vt:lpstr>
      <vt:lpstr>Small Intestine</vt:lpstr>
      <vt:lpstr>Colon (Large Intestine)</vt:lpstr>
      <vt:lpstr>Carbohydrate Digestion </vt:lpstr>
      <vt:lpstr>Protein Digestion</vt:lpstr>
      <vt:lpstr>Fat Digestion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Anatomy and  Physiology</dc:title>
  <dc:creator>Andy</dc:creator>
  <cp:lastModifiedBy>RomaK</cp:lastModifiedBy>
  <cp:revision>29</cp:revision>
  <dcterms:created xsi:type="dcterms:W3CDTF">2009-01-08T22:50:20Z</dcterms:created>
  <dcterms:modified xsi:type="dcterms:W3CDTF">2015-09-03T12:08:04Z</dcterms:modified>
</cp:coreProperties>
</file>