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10"/>
  </p:notesMasterIdLst>
  <p:sldIdLst>
    <p:sldId id="256" r:id="rId3"/>
    <p:sldId id="310" r:id="rId4"/>
    <p:sldId id="311" r:id="rId5"/>
    <p:sldId id="307" r:id="rId6"/>
    <p:sldId id="303" r:id="rId7"/>
    <p:sldId id="312" r:id="rId8"/>
    <p:sldId id="31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3333"/>
    <a:srgbClr val="99FF99"/>
    <a:srgbClr val="EFEFDD"/>
    <a:srgbClr val="4D4D4D"/>
    <a:srgbClr val="5F5F5F"/>
    <a:srgbClr val="FFFF00"/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 snapToGrid="0"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4CECD3-DFCF-40F8-9D5B-FD3269610FC4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18B08A-120F-46F0-B88B-6EA8DA06574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420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Calculations of </a:t>
            </a:r>
            <a:br>
              <a:rPr lang="en-US" smtClean="0"/>
            </a:br>
            <a:r>
              <a:rPr lang="en-US" smtClean="0"/>
              <a:t>Solution Concentration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Calculations of </a:t>
            </a:r>
            <a:br>
              <a:rPr lang="en-US" smtClean="0"/>
            </a:br>
            <a:r>
              <a:rPr lang="en-US" smtClean="0"/>
              <a:t>Solution Concentration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544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9124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Calculations of Solution Concentration:</a:t>
            </a:r>
            <a:br>
              <a:rPr lang="en-US" smtClean="0"/>
            </a:br>
            <a:r>
              <a:rPr lang="en-US" smtClean="0"/>
              <a:t>Grams per Liter</a:t>
            </a:r>
          </a:p>
          <a:p>
            <a:r>
              <a:rPr lang="en-US" smtClean="0"/>
              <a:t>Grams per liter is the ratio of mass units of solute to volume (liters) of solution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Calculations of Solution Concentration:</a:t>
            </a:r>
            <a:br>
              <a:rPr lang="en-US" smtClean="0"/>
            </a:br>
            <a:r>
              <a:rPr lang="en-US" smtClean="0"/>
              <a:t>Grams per Liter</a:t>
            </a:r>
          </a:p>
          <a:p>
            <a:r>
              <a:rPr lang="en-US" smtClean="0"/>
              <a:t>Grams per liter is the ratio of mass units of solute to volume (liters) of solution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4799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Calculations of Solution Concentration:</a:t>
            </a:r>
            <a:br>
              <a:rPr lang="en-US" smtClean="0"/>
            </a:br>
            <a:r>
              <a:rPr lang="en-US" smtClean="0"/>
              <a:t>Molarity</a:t>
            </a:r>
          </a:p>
          <a:p>
            <a:r>
              <a:rPr lang="en-US" smtClean="0"/>
              <a:t>Molarity is the ratio of moles of solute to liters of solution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Calculations of Solution Concentration:</a:t>
            </a:r>
            <a:br>
              <a:rPr lang="en-US" smtClean="0"/>
            </a:br>
            <a:r>
              <a:rPr lang="en-US" smtClean="0"/>
              <a:t>Molarity</a:t>
            </a:r>
          </a:p>
          <a:p>
            <a:r>
              <a:rPr lang="en-US" smtClean="0"/>
              <a:t>Molarity is the ratio of moles of solute to liters of solution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93897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Calculations of Solution Concentration:</a:t>
            </a:r>
            <a:br>
              <a:rPr lang="en-US" smtClean="0"/>
            </a:br>
            <a:r>
              <a:rPr lang="en-US" smtClean="0"/>
              <a:t>Mass Percent</a:t>
            </a:r>
          </a:p>
          <a:p>
            <a:r>
              <a:rPr lang="en-US" smtClean="0"/>
              <a:t>Mass percent is the ratio of mass units of solute to mass units of solution, expressed as a percent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Calculations of Solution Concentration:</a:t>
            </a:r>
            <a:br>
              <a:rPr lang="en-US" smtClean="0"/>
            </a:br>
            <a:r>
              <a:rPr lang="en-US" smtClean="0"/>
              <a:t>Mass Percent</a:t>
            </a:r>
          </a:p>
          <a:p>
            <a:r>
              <a:rPr lang="en-US" smtClean="0"/>
              <a:t>Mass percent is the ratio of mass units of solute to mass units of solution, expressed as a percent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91683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Calculations of Solution Concentration:</a:t>
            </a:r>
            <a:br>
              <a:rPr lang="en-US" smtClean="0"/>
            </a:br>
            <a:r>
              <a:rPr lang="en-US" smtClean="0"/>
              <a:t>Parts per Million</a:t>
            </a:r>
          </a:p>
          <a:p>
            <a:r>
              <a:rPr lang="en-US" smtClean="0"/>
              <a:t>Parts per million is the ratio of mass units of solute to mass units of solution, multiplied by one million (106)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Calculations of Solution Concentration:</a:t>
            </a:r>
            <a:br>
              <a:rPr lang="en-US" smtClean="0"/>
            </a:br>
            <a:r>
              <a:rPr lang="en-US" smtClean="0"/>
              <a:t>Parts per Million</a:t>
            </a:r>
          </a:p>
          <a:p>
            <a:r>
              <a:rPr lang="en-US" smtClean="0"/>
              <a:t>Parts per million is the ratio of mass units of solute to mass units of solution, multiplied by one million (106)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5020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Simplifying Assumption</a:t>
            </a:r>
          </a:p>
          <a:p>
            <a:r>
              <a:rPr lang="en-US" smtClean="0"/>
              <a:t>1 ml of water = 1 gram of water</a:t>
            </a:r>
          </a:p>
          <a:p>
            <a:r>
              <a:rPr lang="en-US" smtClean="0"/>
              <a:t>1000 ml of water = 1 liter = 1000 grams</a:t>
            </a:r>
          </a:p>
          <a:p>
            <a:r>
              <a:rPr lang="en-US" smtClean="0"/>
              <a:t>Assume that solutions with water as the solvent have the density of pure water (1 mL = 1 gram)</a:t>
            </a:r>
          </a:p>
          <a:p>
            <a:r>
              <a:rPr lang="en-US" smtClean="0"/>
              <a:t>It’s not true, but it’s close enough 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Simplifying Assumption</a:t>
            </a:r>
          </a:p>
          <a:p>
            <a:r>
              <a:rPr lang="en-US" smtClean="0"/>
              <a:t>1 ml of water = 1 gram of water</a:t>
            </a:r>
          </a:p>
          <a:p>
            <a:r>
              <a:rPr lang="en-US" smtClean="0"/>
              <a:t>1000 ml of water = 1 liter = 1000 grams</a:t>
            </a:r>
          </a:p>
          <a:p>
            <a:r>
              <a:rPr lang="en-US" smtClean="0"/>
              <a:t>Assume that solutions with water as the solvent have the density of pure water (1 mL = 1 gram)</a:t>
            </a:r>
          </a:p>
          <a:p>
            <a:r>
              <a:rPr lang="en-US" smtClean="0"/>
              <a:t>It’s not true, but it’s close enough 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7421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13E6C-1FE6-44C9-904C-B15C30FAA3A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480F4-2907-4D22-934C-B2D2FB0BDE1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E4E69-07BE-43AE-82B3-367526FB386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20584-870B-4756-9F2E-1022E8C0749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98F56-F499-4348-9877-6428FF26297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CE60E-5E34-461E-B7AB-D0B9AE96254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ED2EC-4FC2-4B37-BA0C-4186BDA2C7D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7612E-5BC5-4F11-9180-7BD9B7295CA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57D98A-8D7E-4788-BCC1-1F0A200178A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D7919-2EBC-4125-880D-9B38DD00B15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F6307-8642-4719-A237-11F6B1F953F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759C4AE6-5F1C-4DBD-B2BC-4ADFB35147D7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8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4269" y="0"/>
            <a:ext cx="7772400" cy="1470025"/>
          </a:xfrm>
        </p:spPr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Calculations of </a:t>
            </a:r>
            <a:br>
              <a:rPr lang="en-US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Solution Concentration </a:t>
            </a:r>
            <a:endParaRPr lang="en-US" b="1" u="sng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36194" name="Picture 2" descr="http://farm2.static.flickr.com/1008/1448252613_5c3e5d10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6367" y="1487323"/>
            <a:ext cx="7125577" cy="5130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 Standards</a:t>
            </a:r>
            <a:endParaRPr lang="en-US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20436" y="1771995"/>
          <a:ext cx="7883236" cy="1828800"/>
        </p:xfrm>
        <a:graphic>
          <a:graphicData uri="http://schemas.openxmlformats.org/drawingml/2006/table">
            <a:tbl>
              <a:tblPr>
                <a:effectLst>
                  <a:outerShdw blurRad="50800" dist="889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883236"/>
              </a:tblGrid>
              <a:tr h="177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400" i="1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400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the definitions of </a:t>
                      </a:r>
                      <a:r>
                        <a:rPr lang="en-US" sz="2400" i="1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solute </a:t>
                      </a:r>
                      <a:r>
                        <a:rPr lang="en-US" sz="2400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and </a:t>
                      </a:r>
                      <a:r>
                        <a:rPr lang="en-US" sz="2400" i="1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solvent</a:t>
                      </a:r>
                      <a:r>
                        <a:rPr lang="en-US" sz="2400" i="1" dirty="0" smtClean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6600"/>
                        </a:solidFill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546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400" i="1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400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how to calculate the concentration of a solute in terms of grams per liter, </a:t>
                      </a:r>
                      <a:r>
                        <a:rPr lang="en-US" sz="2400" dirty="0" err="1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molarity</a:t>
                      </a:r>
                      <a:r>
                        <a:rPr lang="en-US" sz="2400" dirty="0">
                          <a:solidFill>
                            <a:srgbClr val="006600"/>
                          </a:solidFill>
                          <a:latin typeface="Comic Sans MS" pitchFamily="66" charset="0"/>
                          <a:ea typeface="Times New Roman"/>
                          <a:cs typeface="Times New Roman"/>
                        </a:rPr>
                        <a:t>, parts per million, and percent composition.</a:t>
                      </a: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799" y="217488"/>
            <a:ext cx="7987145" cy="1143000"/>
          </a:xfrm>
        </p:spPr>
        <p:txBody>
          <a:bodyPr/>
          <a:lstStyle/>
          <a:p>
            <a:r>
              <a:rPr lang="en-US" sz="3200" dirty="0">
                <a:solidFill>
                  <a:srgbClr val="333333"/>
                </a:solidFill>
              </a:rPr>
              <a:t>Calculations of Solution </a:t>
            </a:r>
            <a:r>
              <a:rPr lang="en-US" sz="3200" dirty="0" smtClean="0">
                <a:solidFill>
                  <a:srgbClr val="333333"/>
                </a:solidFill>
              </a:rPr>
              <a:t>Concentration:</a:t>
            </a:r>
            <a:br>
              <a:rPr lang="en-US" sz="3200" dirty="0" smtClean="0">
                <a:solidFill>
                  <a:srgbClr val="333333"/>
                </a:solidFill>
              </a:rPr>
            </a:br>
            <a:r>
              <a:rPr lang="en-US" sz="3200" dirty="0" smtClean="0">
                <a:solidFill>
                  <a:srgbClr val="333333"/>
                </a:solidFill>
              </a:rPr>
              <a:t>Grams per Liter</a:t>
            </a:r>
            <a:endParaRPr lang="en-US" sz="3200" dirty="0">
              <a:solidFill>
                <a:srgbClr val="333333"/>
              </a:solidFill>
            </a:endParaRP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765175" y="1581150"/>
            <a:ext cx="7772400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Grams per liter</a:t>
            </a: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006600"/>
                </a:solidFill>
              </a:rPr>
              <a:t>is </a:t>
            </a:r>
            <a:r>
              <a:rPr lang="en-US" sz="2800" dirty="0">
                <a:solidFill>
                  <a:srgbClr val="006600"/>
                </a:solidFill>
              </a:rPr>
              <a:t>the ratio of mass units of solute to </a:t>
            </a:r>
            <a:r>
              <a:rPr lang="en-US" sz="2800" dirty="0" smtClean="0">
                <a:solidFill>
                  <a:srgbClr val="006600"/>
                </a:solidFill>
              </a:rPr>
              <a:t>volume (liters) </a:t>
            </a:r>
            <a:r>
              <a:rPr lang="en-US" sz="2800" dirty="0">
                <a:solidFill>
                  <a:srgbClr val="006600"/>
                </a:solidFill>
              </a:rPr>
              <a:t>of </a:t>
            </a:r>
            <a:r>
              <a:rPr lang="en-US" sz="2800" dirty="0" smtClean="0">
                <a:solidFill>
                  <a:srgbClr val="006600"/>
                </a:solidFill>
              </a:rPr>
              <a:t>solution</a:t>
            </a:r>
            <a:endParaRPr lang="en-US" dirty="0">
              <a:solidFill>
                <a:srgbClr val="00660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073150" y="3233738"/>
          <a:ext cx="6700838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4" name="Equation" r:id="rId4" imgW="2286000" imgH="431640" progId="Equation.3">
                  <p:embed/>
                </p:oleObj>
              </mc:Choice>
              <mc:Fallback>
                <p:oleObj name="Equation" r:id="rId4" imgW="2286000" imgH="431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3150" y="3233738"/>
                        <a:ext cx="6700838" cy="1266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799" y="217488"/>
            <a:ext cx="8084127" cy="1143000"/>
          </a:xfrm>
        </p:spPr>
        <p:txBody>
          <a:bodyPr/>
          <a:lstStyle/>
          <a:p>
            <a:r>
              <a:rPr lang="en-US" sz="3200" dirty="0" smtClean="0">
                <a:solidFill>
                  <a:srgbClr val="333333"/>
                </a:solidFill>
              </a:rPr>
              <a:t>Calculations of Solution Concentration:</a:t>
            </a:r>
            <a:br>
              <a:rPr lang="en-US" sz="3200" dirty="0" smtClean="0">
                <a:solidFill>
                  <a:srgbClr val="333333"/>
                </a:solidFill>
              </a:rPr>
            </a:br>
            <a:r>
              <a:rPr lang="en-US" sz="3200" dirty="0" err="1" smtClean="0">
                <a:solidFill>
                  <a:srgbClr val="333333"/>
                </a:solidFill>
              </a:rPr>
              <a:t>Molarity</a:t>
            </a:r>
            <a:endParaRPr lang="en-US" sz="3200" dirty="0">
              <a:solidFill>
                <a:srgbClr val="333333"/>
              </a:solidFill>
            </a:endParaRP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792884" y="1595005"/>
            <a:ext cx="7772400" cy="10772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u="sng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Molarity</a:t>
            </a:r>
            <a:r>
              <a:rPr lang="en-US" sz="3200" dirty="0">
                <a:solidFill>
                  <a:srgbClr val="006600"/>
                </a:solidFill>
              </a:rPr>
              <a:t> </a:t>
            </a:r>
            <a:r>
              <a:rPr lang="en-US" sz="3200" dirty="0" smtClean="0">
                <a:solidFill>
                  <a:srgbClr val="006600"/>
                </a:solidFill>
              </a:rPr>
              <a:t>is </a:t>
            </a:r>
            <a:r>
              <a:rPr lang="en-US" sz="3200" dirty="0">
                <a:solidFill>
                  <a:srgbClr val="006600"/>
                </a:solidFill>
              </a:rPr>
              <a:t>the ratio of moles of solute to liters of solution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5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80604" y="2880591"/>
          <a:ext cx="7197135" cy="1539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6" name="Equation" r:id="rId6" imgW="2019240" imgH="431640" progId="Equation.3">
                  <p:embed/>
                </p:oleObj>
              </mc:Choice>
              <mc:Fallback>
                <p:oleObj name="Equation" r:id="rId6" imgW="2019240" imgH="431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604" y="2880591"/>
                        <a:ext cx="7197135" cy="15390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799" y="217488"/>
            <a:ext cx="7987145" cy="1143000"/>
          </a:xfrm>
        </p:spPr>
        <p:txBody>
          <a:bodyPr/>
          <a:lstStyle/>
          <a:p>
            <a:r>
              <a:rPr lang="en-US" sz="3200" dirty="0">
                <a:solidFill>
                  <a:srgbClr val="333333"/>
                </a:solidFill>
              </a:rPr>
              <a:t>Calculations of Solution </a:t>
            </a:r>
            <a:r>
              <a:rPr lang="en-US" sz="3200" dirty="0" smtClean="0">
                <a:solidFill>
                  <a:srgbClr val="333333"/>
                </a:solidFill>
              </a:rPr>
              <a:t>Concentration:</a:t>
            </a:r>
            <a:br>
              <a:rPr lang="en-US" sz="3200" dirty="0" smtClean="0">
                <a:solidFill>
                  <a:srgbClr val="333333"/>
                </a:solidFill>
              </a:rPr>
            </a:br>
            <a:r>
              <a:rPr lang="en-US" sz="3200" dirty="0" smtClean="0">
                <a:solidFill>
                  <a:srgbClr val="333333"/>
                </a:solidFill>
              </a:rPr>
              <a:t>Mass Percent</a:t>
            </a:r>
            <a:endParaRPr lang="en-US" sz="3200" dirty="0">
              <a:solidFill>
                <a:srgbClr val="333333"/>
              </a:solidFill>
            </a:endParaRP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765175" y="1581150"/>
            <a:ext cx="7772400" cy="1373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 percent</a:t>
            </a:r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006600"/>
                </a:solidFill>
              </a:rPr>
              <a:t>is </a:t>
            </a:r>
            <a:r>
              <a:rPr lang="en-US" sz="2800" dirty="0">
                <a:solidFill>
                  <a:srgbClr val="006600"/>
                </a:solidFill>
              </a:rPr>
              <a:t>the ratio of mass units of solute to mass units of solution, expressed as a percent</a:t>
            </a:r>
            <a:r>
              <a:rPr lang="en-US" dirty="0">
                <a:solidFill>
                  <a:srgbClr val="006600"/>
                </a:solidFill>
              </a:rPr>
              <a:t>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57958" y="3159990"/>
          <a:ext cx="7333096" cy="1414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1" name="Equation" r:id="rId4" imgW="2501640" imgH="482400" progId="Equation.3">
                  <p:embed/>
                </p:oleObj>
              </mc:Choice>
              <mc:Fallback>
                <p:oleObj name="Equation" r:id="rId4" imgW="2501640" imgH="4824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958" y="3159990"/>
                        <a:ext cx="7333096" cy="14145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799" y="217488"/>
            <a:ext cx="7987145" cy="1143000"/>
          </a:xfrm>
        </p:spPr>
        <p:txBody>
          <a:bodyPr/>
          <a:lstStyle/>
          <a:p>
            <a:r>
              <a:rPr lang="en-US" sz="3200" dirty="0">
                <a:solidFill>
                  <a:srgbClr val="333333"/>
                </a:solidFill>
              </a:rPr>
              <a:t>Calculations of Solution </a:t>
            </a:r>
            <a:r>
              <a:rPr lang="en-US" sz="3200" dirty="0" smtClean="0">
                <a:solidFill>
                  <a:srgbClr val="333333"/>
                </a:solidFill>
              </a:rPr>
              <a:t>Concentration:</a:t>
            </a:r>
            <a:br>
              <a:rPr lang="en-US" sz="3200" dirty="0" smtClean="0">
                <a:solidFill>
                  <a:srgbClr val="333333"/>
                </a:solidFill>
              </a:rPr>
            </a:br>
            <a:r>
              <a:rPr lang="en-US" sz="3200" dirty="0" smtClean="0">
                <a:solidFill>
                  <a:srgbClr val="333333"/>
                </a:solidFill>
              </a:rPr>
              <a:t>Parts per Million</a:t>
            </a:r>
            <a:endParaRPr lang="en-US" sz="3200" dirty="0">
              <a:solidFill>
                <a:srgbClr val="333333"/>
              </a:solidFill>
            </a:endParaRP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765175" y="1581150"/>
            <a:ext cx="7772400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Parts per million </a:t>
            </a:r>
            <a:r>
              <a:rPr lang="en-US" sz="2800" dirty="0" smtClean="0">
                <a:solidFill>
                  <a:srgbClr val="006600"/>
                </a:solidFill>
              </a:rPr>
              <a:t>is </a:t>
            </a:r>
            <a:r>
              <a:rPr lang="en-US" sz="2800" dirty="0">
                <a:solidFill>
                  <a:srgbClr val="006600"/>
                </a:solidFill>
              </a:rPr>
              <a:t>the ratio of mass units of solute to mass units of solution, </a:t>
            </a:r>
            <a:r>
              <a:rPr lang="en-US" sz="2800" dirty="0" smtClean="0">
                <a:solidFill>
                  <a:srgbClr val="006600"/>
                </a:solidFill>
              </a:rPr>
              <a:t>multiplied by one million (10</a:t>
            </a:r>
            <a:r>
              <a:rPr lang="en-US" sz="2800" baseline="30000" dirty="0" smtClean="0">
                <a:solidFill>
                  <a:srgbClr val="006600"/>
                </a:solidFill>
              </a:rPr>
              <a:t>6</a:t>
            </a:r>
            <a:r>
              <a:rPr lang="en-US" sz="2800" dirty="0" smtClean="0">
                <a:solidFill>
                  <a:srgbClr val="006600"/>
                </a:solidFill>
              </a:rPr>
              <a:t>)</a:t>
            </a:r>
            <a:endParaRPr lang="en-US" dirty="0">
              <a:solidFill>
                <a:srgbClr val="00660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002290" y="3478502"/>
          <a:ext cx="7258050" cy="1414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72" name="Equation" r:id="rId4" imgW="2476440" imgH="482400" progId="Equation.3">
                  <p:embed/>
                </p:oleObj>
              </mc:Choice>
              <mc:Fallback>
                <p:oleObj name="Equation" r:id="rId4" imgW="2476440" imgH="482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2290" y="3478502"/>
                        <a:ext cx="7258050" cy="1414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3333"/>
                </a:solidFill>
              </a:rPr>
              <a:t>A Simplifying Assumption</a:t>
            </a:r>
            <a:endParaRPr lang="en-US" dirty="0">
              <a:solidFill>
                <a:srgbClr val="3333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82565"/>
            <a:ext cx="7772400" cy="4640317"/>
          </a:xfrm>
        </p:spPr>
        <p:txBody>
          <a:bodyPr/>
          <a:lstStyle/>
          <a:p>
            <a:r>
              <a:rPr lang="en-US" sz="3200" dirty="0" smtClean="0">
                <a:solidFill>
                  <a:srgbClr val="006600"/>
                </a:solidFill>
              </a:rPr>
              <a:t>1 ml of water = 1 gram of water</a:t>
            </a:r>
          </a:p>
          <a:p>
            <a:r>
              <a:rPr lang="en-US" sz="3200" dirty="0" smtClean="0">
                <a:solidFill>
                  <a:srgbClr val="006600"/>
                </a:solidFill>
              </a:rPr>
              <a:t>1000 ml of water = 1 liter = 1000 grams</a:t>
            </a:r>
          </a:p>
          <a:p>
            <a:r>
              <a:rPr lang="en-US" sz="3200" dirty="0" smtClean="0">
                <a:solidFill>
                  <a:srgbClr val="C00000"/>
                </a:solidFill>
              </a:rPr>
              <a:t>Assume</a:t>
            </a:r>
            <a:r>
              <a:rPr lang="en-US" sz="3200" dirty="0" smtClean="0">
                <a:solidFill>
                  <a:srgbClr val="333333"/>
                </a:solidFill>
              </a:rPr>
              <a:t> that solutions with water as the solvent have the density of pure water (1 </a:t>
            </a:r>
            <a:r>
              <a:rPr lang="en-US" sz="3200" dirty="0" err="1" smtClean="0">
                <a:solidFill>
                  <a:srgbClr val="333333"/>
                </a:solidFill>
              </a:rPr>
              <a:t>mL</a:t>
            </a:r>
            <a:r>
              <a:rPr lang="en-US" sz="3200" dirty="0" smtClean="0">
                <a:solidFill>
                  <a:srgbClr val="333333"/>
                </a:solidFill>
              </a:rPr>
              <a:t> = 1 gram)</a:t>
            </a:r>
          </a:p>
          <a:p>
            <a:pPr lvl="1"/>
            <a:r>
              <a:rPr lang="en-US" sz="3200" dirty="0" smtClean="0">
                <a:solidFill>
                  <a:srgbClr val="333333"/>
                </a:solidFill>
              </a:rPr>
              <a:t>It’s not true, but it’s close enough </a:t>
            </a:r>
            <a:r>
              <a:rPr lang="en-US" sz="3200" dirty="0" smtClean="0">
                <a:solidFill>
                  <a:srgbClr val="333333"/>
                </a:solidFill>
                <a:sym typeface="Wingdings" pitchFamily="2" charset="2"/>
              </a:rPr>
              <a:t></a:t>
            </a:r>
            <a:endParaRPr lang="en-US" sz="3200" dirty="0" smtClean="0">
              <a:solidFill>
                <a:srgbClr val="333333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338</Words>
  <Application>Microsoft Office PowerPoint</Application>
  <PresentationFormat>Екран (4:3)</PresentationFormat>
  <Paragraphs>47</Paragraphs>
  <Slides>7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10" baseType="lpstr">
      <vt:lpstr>Default Design</vt:lpstr>
      <vt:lpstr>chemistry</vt:lpstr>
      <vt:lpstr>Equation</vt:lpstr>
      <vt:lpstr>Calculations of  Solution Concentration </vt:lpstr>
      <vt:lpstr>CA Standards</vt:lpstr>
      <vt:lpstr>Calculations of Solution Concentration: Grams per Liter</vt:lpstr>
      <vt:lpstr>Calculations of Solution Concentration: Molarity</vt:lpstr>
      <vt:lpstr>Calculations of Solution Concentration: Mass Percent</vt:lpstr>
      <vt:lpstr>Calculations of Solution Concentration: Parts per Million</vt:lpstr>
      <vt:lpstr>A Simplifying Assumption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Allan</dc:creator>
  <cp:lastModifiedBy>RomaK</cp:lastModifiedBy>
  <cp:revision>102</cp:revision>
  <dcterms:created xsi:type="dcterms:W3CDTF">2006-06-08T16:43:21Z</dcterms:created>
  <dcterms:modified xsi:type="dcterms:W3CDTF">2015-09-02T09:58:00Z</dcterms:modified>
</cp:coreProperties>
</file>