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6" r:id="rId4"/>
    <p:sldId id="268" r:id="rId5"/>
    <p:sldId id="262" r:id="rId6"/>
    <p:sldId id="269" r:id="rId7"/>
    <p:sldId id="271" r:id="rId8"/>
    <p:sldId id="263" r:id="rId9"/>
    <p:sldId id="270" r:id="rId10"/>
    <p:sldId id="265" r:id="rId11"/>
    <p:sldId id="267" r:id="rId12"/>
    <p:sldId id="258" r:id="rId13"/>
    <p:sldId id="272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BE980E"/>
    <a:srgbClr val="C89E04"/>
    <a:srgbClr val="C491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950FA995-415E-44E4-ACF5-053EED231D86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7906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/>
              <a:t>Lamarck and Darwin</a:t>
            </a:r>
          </a:p>
          <a:p>
            <a:r>
              <a:rPr lang="en-US" dirty="0" smtClean="0"/>
              <a:t>Varying Views of Evolution</a:t>
            </a:r>
          </a:p>
          <a:p>
            <a:endParaRPr lang="en-US" dirty="0" smtClean="0"/>
          </a:p>
        </p:txBody>
      </p:sp>
      <p:sp>
        <p:nvSpPr>
          <p:cNvPr id="1638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Lamarck and Darwin</a:t>
            </a:r>
          </a:p>
          <a:p>
            <a:r>
              <a:rPr lang="en-US" smtClean="0"/>
              <a:t>Varying Views of Evolution</a:t>
            </a:r>
          </a:p>
          <a:p>
            <a:r>
              <a:rPr lang="en-US" smtClean="0"/>
              <a:t>Courtesy www.lab-initio.com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 </a:t>
            </a:r>
            <a:endParaRPr lang="en-US" smtClean="0"/>
          </a:p>
        </p:txBody>
      </p:sp>
      <p:sp>
        <p:nvSpPr>
          <p:cNvPr id="2560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 </a:t>
            </a:r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Natural Selection:</a:t>
            </a:r>
            <a:br>
              <a:rPr lang="en-US" smtClean="0"/>
            </a:br>
            <a:r>
              <a:rPr lang="en-US" smtClean="0"/>
              <a:t>Variation within Offspring</a:t>
            </a:r>
          </a:p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Natural Selection:</a:t>
            </a:r>
            <a:br>
              <a:rPr lang="en-US" smtClean="0"/>
            </a:br>
            <a:r>
              <a:rPr lang="en-US" smtClean="0"/>
              <a:t>Variation within Offspring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Natural Selection</a:t>
            </a:r>
          </a:p>
          <a:p>
            <a:r>
              <a:rPr lang="en-US" smtClean="0"/>
              <a:t>Selective Advantage:</a:t>
            </a:r>
          </a:p>
          <a:p>
            <a:r>
              <a:rPr lang="en-US" smtClean="0"/>
              <a:t>The variation provides an advantage to one of the offspring. The others will not pass on their genes.</a:t>
            </a:r>
          </a:p>
          <a:p>
            <a:endParaRPr lang="en-US" smtClean="0"/>
          </a:p>
        </p:txBody>
      </p:sp>
      <p:sp>
        <p:nvSpPr>
          <p:cNvPr id="2765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Natural Selection</a:t>
            </a:r>
          </a:p>
          <a:p>
            <a:r>
              <a:rPr lang="en-US" smtClean="0"/>
              <a:t>Selective Advantage:</a:t>
            </a:r>
          </a:p>
          <a:p>
            <a:r>
              <a:rPr lang="en-US" smtClean="0"/>
              <a:t>The variation provides an advantage to one of the offspring. The others will not pass on their genes.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Questions that Darwin </a:t>
            </a:r>
            <a:br>
              <a:rPr lang="en-US" smtClean="0"/>
            </a:br>
            <a:r>
              <a:rPr lang="en-US" smtClean="0"/>
              <a:t>Couldn’t Answer</a:t>
            </a:r>
          </a:p>
          <a:p>
            <a:r>
              <a:rPr lang="en-US" smtClean="0"/>
              <a:t>What was the source of variation within a species? (genes, alleles)</a:t>
            </a:r>
          </a:p>
          <a:p>
            <a:r>
              <a:rPr lang="en-US" smtClean="0"/>
              <a:t>How did new traits arise? (mutations)</a:t>
            </a:r>
          </a:p>
          <a:p>
            <a:endParaRPr lang="en-US" smtClean="0"/>
          </a:p>
          <a:p>
            <a:endParaRPr lang="en-US" smtClean="0"/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Questions that Darwin </a:t>
            </a:r>
            <a:br>
              <a:rPr lang="en-US" smtClean="0"/>
            </a:br>
            <a:r>
              <a:rPr lang="en-US" smtClean="0"/>
              <a:t>Couldn’t Answer</a:t>
            </a:r>
          </a:p>
          <a:p>
            <a:r>
              <a:rPr lang="en-US" smtClean="0"/>
              <a:t>What was the source of variation within a species? (genes, alleles)</a:t>
            </a:r>
          </a:p>
          <a:p>
            <a:r>
              <a:rPr lang="en-US" smtClean="0"/>
              <a:t>How did new traits arise? (mutations)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741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French naturalist </a:t>
            </a:r>
            <a:br>
              <a:rPr lang="en-US" smtClean="0"/>
            </a:br>
            <a:r>
              <a:rPr lang="en-US" smtClean="0"/>
              <a:t>Jean-Baptiste de Lamarck </a:t>
            </a:r>
            <a:br>
              <a:rPr lang="en-US" smtClean="0"/>
            </a:br>
            <a:r>
              <a:rPr lang="en-US" smtClean="0"/>
              <a:t>(1744-1829)</a:t>
            </a:r>
          </a:p>
          <a:p>
            <a:r>
              <a:rPr lang="en-US" smtClean="0"/>
              <a:t>“The theory of </a:t>
            </a:r>
          </a:p>
          <a:p>
            <a:r>
              <a:rPr lang="en-US" smtClean="0"/>
              <a:t>Acquired Traits”</a:t>
            </a:r>
          </a:p>
          <a:p>
            <a:endParaRPr lang="en-US" smtClean="0"/>
          </a:p>
        </p:txBody>
      </p:sp>
      <p:sp>
        <p:nvSpPr>
          <p:cNvPr id="1741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French naturalist </a:t>
            </a:r>
            <a:br>
              <a:rPr lang="en-US" smtClean="0"/>
            </a:br>
            <a:r>
              <a:rPr lang="en-US" smtClean="0"/>
              <a:t>Jean-Baptiste de Lamarck </a:t>
            </a:r>
            <a:br>
              <a:rPr lang="en-US" smtClean="0"/>
            </a:br>
            <a:r>
              <a:rPr lang="en-US" smtClean="0"/>
              <a:t>(1744-1829)</a:t>
            </a:r>
          </a:p>
          <a:p>
            <a:r>
              <a:rPr lang="en-US" smtClean="0"/>
              <a:t>“The theory of </a:t>
            </a:r>
          </a:p>
          <a:p>
            <a:r>
              <a:rPr lang="en-US" smtClean="0"/>
              <a:t>Acquired Traits”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Lamarckism #1</a:t>
            </a:r>
          </a:p>
          <a:p>
            <a:r>
              <a:rPr lang="en-US" smtClean="0"/>
              <a:t>Giraffe seeks food, and stretches its neck to acquire the leaves</a:t>
            </a:r>
          </a:p>
          <a:p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Lamarckism #1</a:t>
            </a:r>
          </a:p>
          <a:p>
            <a:r>
              <a:rPr lang="en-US" smtClean="0"/>
              <a:t>Giraffe seeks food, and stretches its neck to acquire the leaves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Lamarckism #2</a:t>
            </a:r>
          </a:p>
          <a:p>
            <a:r>
              <a:rPr lang="en-US" smtClean="0"/>
              <a:t>Continual stretching results in longer neck. Longer neck is passed on to offspring.</a:t>
            </a:r>
          </a:p>
          <a:p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Lamarckism #2</a:t>
            </a:r>
          </a:p>
          <a:p>
            <a:r>
              <a:rPr lang="en-US" smtClean="0"/>
              <a:t>Continual stretching results in longer neck. Longer neck is passed on to offspring.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British naturalist</a:t>
            </a:r>
            <a:br>
              <a:rPr lang="en-US" smtClean="0"/>
            </a:br>
            <a:r>
              <a:rPr lang="en-US" smtClean="0"/>
              <a:t>Charles Darwin</a:t>
            </a:r>
            <a:br>
              <a:rPr lang="en-US" smtClean="0"/>
            </a:br>
            <a:r>
              <a:rPr lang="en-US" smtClean="0"/>
              <a:t>(1809 –1882) </a:t>
            </a:r>
          </a:p>
          <a:p>
            <a:r>
              <a:rPr lang="en-US" smtClean="0"/>
              <a:t>“The theory of </a:t>
            </a:r>
          </a:p>
          <a:p>
            <a:r>
              <a:rPr lang="en-US" smtClean="0"/>
              <a:t>Natural Selection”</a:t>
            </a:r>
          </a:p>
          <a:p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British naturalist</a:t>
            </a:r>
            <a:br>
              <a:rPr lang="en-US" smtClean="0"/>
            </a:br>
            <a:r>
              <a:rPr lang="en-US" smtClean="0"/>
              <a:t>Charles Darwin</a:t>
            </a:r>
            <a:br>
              <a:rPr lang="en-US" smtClean="0"/>
            </a:br>
            <a:r>
              <a:rPr lang="en-US" smtClean="0"/>
              <a:t>(1809 –1882) </a:t>
            </a:r>
          </a:p>
          <a:p>
            <a:r>
              <a:rPr lang="en-US" smtClean="0"/>
              <a:t>“The theory of </a:t>
            </a:r>
          </a:p>
          <a:p>
            <a:r>
              <a:rPr lang="en-US" smtClean="0"/>
              <a:t>Natural Selection”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Influences on Darwin</a:t>
            </a:r>
          </a:p>
          <a:p>
            <a:r>
              <a:rPr lang="en-US" smtClean="0"/>
              <a:t>1. British tradition of selective breeding of livestock and domestic pets</a:t>
            </a:r>
          </a:p>
          <a:p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Influences on Darwin</a:t>
            </a:r>
          </a:p>
          <a:p>
            <a:r>
              <a:rPr lang="en-US" smtClean="0"/>
              <a:t>1. British tradition of selective breeding of livestock and domestic pets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2531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Influences on Darwin</a:t>
            </a:r>
          </a:p>
          <a:p>
            <a:r>
              <a:rPr lang="en-US" smtClean="0"/>
              <a:t>2. Observations made while serving on HMS Beagle during a journey to the Galapagos Islands (1831 – 1836).</a:t>
            </a:r>
          </a:p>
          <a:p>
            <a:endParaRPr lang="en-US" smtClean="0"/>
          </a:p>
        </p:txBody>
      </p:sp>
      <p:sp>
        <p:nvSpPr>
          <p:cNvPr id="22532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Influences on Darwin</a:t>
            </a:r>
          </a:p>
          <a:p>
            <a:r>
              <a:rPr lang="en-US" smtClean="0"/>
              <a:t>2. Observations made while serving on HMS Beagle during a journey to the Galapagos Islands (1831 – 1836).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Galapagos Islands</a:t>
            </a:r>
          </a:p>
          <a:p>
            <a:r>
              <a:rPr lang="en-US" smtClean="0"/>
              <a:t>900 km to Ecuador</a:t>
            </a:r>
          </a:p>
          <a:p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Galapagos Islands</a:t>
            </a:r>
          </a:p>
          <a:p>
            <a:r>
              <a:rPr lang="en-US" smtClean="0"/>
              <a:t>900 km to Ecuador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/>
              <a:t>Darwin’s Finches</a:t>
            </a:r>
          </a:p>
          <a:p>
            <a:r>
              <a:rPr lang="en-US" smtClean="0"/>
              <a:t>Darwin observed differences in the beaks of finches on the islands. He assumed the finches all descended from common ancestors that migrated from the mainland.</a:t>
            </a:r>
          </a:p>
          <a:p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 smtClean="0"/>
              <a:t>Darwin’s Finches</a:t>
            </a:r>
          </a:p>
          <a:p>
            <a:r>
              <a:rPr lang="en-US" smtClean="0"/>
              <a:t>Darwin observed differences in the beaks of finches on the islands. He assumed the finches all descended from common ancestors that migrated from the mainland.</a:t>
            </a:r>
          </a:p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BC1020-8DB7-4B25-843A-C5E43D767D75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0B571-1723-4701-BFC4-0F50EBD51E9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6D1128-E5BF-4BF9-BD0F-C1C153914249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4D881C-4310-427E-9390-C6D0D314D0D2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CA035-A422-4F1B-8FCE-171DAE8C614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C3A257-C20C-41EF-8F7F-AC3CCBE55CC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098B0-E7C7-4D60-8DA7-9764EBD71F3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F3F61C-92DF-4316-ADCE-3F4468E9CB17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5E31B6-7B7D-4356-8362-686704F732A1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03BC0-3035-43A6-92E6-9942A3A336EC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6BCFA6-A074-4858-AD37-BC096AC6A738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DBA9C11-50F0-46D4-9432-5BA220E594E3}" type="slidenum">
              <a:rPr lang="en-US"/>
              <a:pPr>
                <a:defRPr/>
              </a:pPr>
              <a:t>‹№›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nz3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76200"/>
            <a:ext cx="8077200" cy="1371600"/>
          </a:xfrm>
        </p:spPr>
        <p:txBody>
          <a:bodyPr/>
          <a:lstStyle/>
          <a:p>
            <a:pPr eaLnBrk="1" hangingPunct="1">
              <a:defRPr/>
            </a:pPr>
            <a:r>
              <a:rPr lang="en-US" sz="6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Lamarck and Darwin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19200" y="1066800"/>
            <a:ext cx="6477000" cy="685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Varying Views of Evolution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n-US" smtClean="0"/>
          </a:p>
        </p:txBody>
      </p:sp>
      <p:pic>
        <p:nvPicPr>
          <p:cNvPr id="11267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4582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Natural Selection:</a:t>
            </a:r>
            <a:b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Variation within Offspring</a:t>
            </a:r>
          </a:p>
        </p:txBody>
      </p:sp>
      <p:pic>
        <p:nvPicPr>
          <p:cNvPr id="12291" name="Picture 4" descr="GiraffeSelection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676400"/>
            <a:ext cx="8915400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5" descr="Image:Selection.sv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6200" y="685800"/>
            <a:ext cx="531495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7924800" cy="9906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Natural Selection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4419600" y="1447800"/>
            <a:ext cx="4495800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3200" b="1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Selective Advantage:</a:t>
            </a:r>
          </a:p>
          <a:p>
            <a:pPr>
              <a:defRPr/>
            </a:pPr>
            <a:r>
              <a:rPr lang="en-US" sz="2800">
                <a:latin typeface="Comic Sans MS" pitchFamily="66" charset="0"/>
              </a:rPr>
              <a:t>The variation provides an advantage to one of the offspring. The others will not pass on their genes.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Questions that Darwin </a:t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Couldn’t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057400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latin typeface="Comic Sans MS" pitchFamily="66" charset="0"/>
              </a:rPr>
              <a:t>What was the source of variation within a species? (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genes</a:t>
            </a:r>
            <a:r>
              <a:rPr lang="en-US" dirty="0" smtClean="0">
                <a:latin typeface="Comic Sans MS" pitchFamily="66" charset="0"/>
              </a:rPr>
              <a:t>,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alleles</a:t>
            </a:r>
            <a:r>
              <a:rPr lang="en-US" dirty="0" smtClean="0">
                <a:latin typeface="Comic Sans MS" pitchFamily="66" charset="0"/>
              </a:rPr>
              <a:t>)</a:t>
            </a:r>
          </a:p>
          <a:p>
            <a:pPr eaLnBrk="1" hangingPunct="1">
              <a:defRPr/>
            </a:pPr>
            <a:r>
              <a:rPr lang="en-US" dirty="0" smtClean="0">
                <a:latin typeface="Comic Sans MS" pitchFamily="66" charset="0"/>
              </a:rPr>
              <a:t>How did new traits arise? (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mutations</a:t>
            </a:r>
            <a:r>
              <a:rPr lang="en-US" dirty="0" smtClean="0">
                <a:latin typeface="Comic Sans MS" pitchFamily="66" charset="0"/>
              </a:rPr>
              <a:t>)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429000" y="0"/>
            <a:ext cx="5486400" cy="3200400"/>
          </a:xfrm>
        </p:spPr>
        <p:txBody>
          <a:bodyPr/>
          <a:lstStyle/>
          <a:p>
            <a:pPr eaLnBrk="1" hangingPunct="1">
              <a:defRPr/>
            </a:pP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French naturalist </a:t>
            </a:r>
            <a:b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Jean-Baptiste de Lamarck </a:t>
            </a:r>
            <a:b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36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(1744-1829)</a:t>
            </a:r>
          </a:p>
        </p:txBody>
      </p:sp>
      <p:pic>
        <p:nvPicPr>
          <p:cNvPr id="3075" name="Picture 7" descr="Jean-Baptiste_de_Lamarc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463925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8"/>
          <p:cNvSpPr txBox="1">
            <a:spLocks noChangeArrowheads="1"/>
          </p:cNvSpPr>
          <p:nvPr/>
        </p:nvSpPr>
        <p:spPr bwMode="auto">
          <a:xfrm>
            <a:off x="4479925" y="3433763"/>
            <a:ext cx="41402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Comic Sans MS" pitchFamily="66" charset="0"/>
              </a:rPr>
              <a:t>“The theory of </a:t>
            </a:r>
          </a:p>
          <a:p>
            <a:r>
              <a:rPr lang="en-US" sz="4000">
                <a:latin typeface="Comic Sans MS" pitchFamily="66" charset="0"/>
              </a:rPr>
              <a:t>Acquired Traits”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Giraffe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316663" cy="667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381000"/>
            <a:ext cx="4953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Lamarckism #1</a:t>
            </a:r>
          </a:p>
        </p:txBody>
      </p:sp>
      <p:sp>
        <p:nvSpPr>
          <p:cNvPr id="4100" name="Text Box 5"/>
          <p:cNvSpPr txBox="1">
            <a:spLocks noChangeArrowheads="1"/>
          </p:cNvSpPr>
          <p:nvPr/>
        </p:nvSpPr>
        <p:spPr bwMode="auto">
          <a:xfrm>
            <a:off x="4191000" y="1676400"/>
            <a:ext cx="39782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Giraffe seeks food, and stretches its neck to acquire the leaves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6" descr="Giraff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64897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3962400" y="685800"/>
            <a:ext cx="4953000" cy="1066800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Lamarckism #2</a:t>
            </a:r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267200" y="1676400"/>
            <a:ext cx="4511675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Continual stretching results in longer neck. Longer neck is passed on to offspring.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114800" y="381000"/>
            <a:ext cx="4572000" cy="2239963"/>
          </a:xfrm>
        </p:spPr>
        <p:txBody>
          <a:bodyPr/>
          <a:lstStyle/>
          <a:p>
            <a:pPr eaLnBrk="1" hangingPunct="1">
              <a:defRPr/>
            </a:pP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British naturalist</a:t>
            </a:r>
            <a:b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Charles Darwin</a:t>
            </a:r>
            <a:b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</a:br>
            <a:r>
              <a:rPr lang="en-US" sz="40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(1809 –1882)</a:t>
            </a:r>
            <a:r>
              <a:rPr lang="en-US" smtClean="0"/>
              <a:t> </a:t>
            </a:r>
          </a:p>
        </p:txBody>
      </p:sp>
      <p:pic>
        <p:nvPicPr>
          <p:cNvPr id="6147" name="Picture 7" descr="Image:Charles Darwin 18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81000"/>
            <a:ext cx="29654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8" name="Text Box 8"/>
          <p:cNvSpPr txBox="1">
            <a:spLocks noChangeArrowheads="1"/>
          </p:cNvSpPr>
          <p:nvPr/>
        </p:nvSpPr>
        <p:spPr bwMode="auto">
          <a:xfrm>
            <a:off x="4267200" y="3429000"/>
            <a:ext cx="457358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>
                <a:latin typeface="Comic Sans MS" pitchFamily="66" charset="0"/>
              </a:rPr>
              <a:t>“The theory of </a:t>
            </a:r>
          </a:p>
          <a:p>
            <a:r>
              <a:rPr lang="en-US" sz="4000">
                <a:latin typeface="Comic Sans MS" pitchFamily="66" charset="0"/>
              </a:rPr>
              <a:t>Natural Selection”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304800"/>
            <a:ext cx="4953000" cy="2316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Influences on Darwin</a:t>
            </a: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685800" y="2667000"/>
            <a:ext cx="79406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1. British tradition of selective breeding of livestock and domestic pets</a:t>
            </a:r>
          </a:p>
        </p:txBody>
      </p:sp>
      <p:pic>
        <p:nvPicPr>
          <p:cNvPr id="7172" name="Picture 6" descr="british-bulldo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86200"/>
            <a:ext cx="266065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8" descr="DALESBred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0800" y="3886200"/>
            <a:ext cx="30480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12" descr="DebbiewinterAA.jpg (17995 bytes)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3733800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5" name="Picture 14" descr="whitebantam.jpg (7365 bytes)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886200"/>
            <a:ext cx="35052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304800"/>
            <a:ext cx="4953000" cy="2316163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Influences on Darwin</a:t>
            </a: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685800" y="2941638"/>
            <a:ext cx="7940675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2. Observations made while serving on HMS Beagle during a journey to the Galapagos Islands (1831 – 1836).</a:t>
            </a:r>
          </a:p>
        </p:txBody>
      </p:sp>
      <p:pic>
        <p:nvPicPr>
          <p:cNvPr id="8196" name="Picture 9" descr="Image:Iguanamarin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6957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11" descr="Image:Harriet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4724400"/>
            <a:ext cx="30480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15" descr="Image:SulaNeboux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2800" y="4724400"/>
            <a:ext cx="2971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7" descr="Image:Galapagos dove (Zenaida galapagoensis) -Espanola -Gardner Ba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4724400"/>
            <a:ext cx="33528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 descr="Image:Galapagos-satellite-esislandnam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3048000" cy="19812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bg1"/>
                </a:solidFill>
                <a:latin typeface="Comic Sans MS" pitchFamily="66" charset="0"/>
              </a:rPr>
              <a:t>Galapagos Islands</a:t>
            </a:r>
          </a:p>
        </p:txBody>
      </p:sp>
      <p:sp>
        <p:nvSpPr>
          <p:cNvPr id="9220" name="Text Box 6"/>
          <p:cNvSpPr txBox="1">
            <a:spLocks noChangeArrowheads="1"/>
          </p:cNvSpPr>
          <p:nvPr/>
        </p:nvSpPr>
        <p:spPr bwMode="auto">
          <a:xfrm>
            <a:off x="4419600" y="1905000"/>
            <a:ext cx="4164013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rgbClr val="FFFF00"/>
                </a:solidFill>
                <a:latin typeface="Comic Sans MS" pitchFamily="66" charset="0"/>
              </a:rPr>
              <a:t>900 km to Ecuador</a:t>
            </a:r>
            <a:r>
              <a:rPr lang="en-US" sz="3200">
                <a:solidFill>
                  <a:srgbClr val="FFFF00"/>
                </a:solidFill>
                <a:latin typeface="Comic Sans MS" pitchFamily="66" charset="0"/>
                <a:sym typeface="Wingdings" pitchFamily="2" charset="2"/>
              </a:rPr>
              <a:t></a:t>
            </a:r>
            <a:endParaRPr lang="en-US" sz="320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</a:rPr>
              <a:t>Darwin’s Finches</a:t>
            </a:r>
          </a:p>
        </p:txBody>
      </p:sp>
      <p:sp>
        <p:nvSpPr>
          <p:cNvPr id="10243" name="Text Box 4"/>
          <p:cNvSpPr txBox="1">
            <a:spLocks noChangeArrowheads="1"/>
          </p:cNvSpPr>
          <p:nvPr/>
        </p:nvSpPr>
        <p:spPr bwMode="auto">
          <a:xfrm>
            <a:off x="228600" y="1219200"/>
            <a:ext cx="3886200" cy="496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>
                <a:latin typeface="Comic Sans MS" pitchFamily="66" charset="0"/>
              </a:rPr>
              <a:t>Darwin observed differences in the beaks of finches on the islands. He assumed the finches all descended from common ancestors that migrated from the mainland.</a:t>
            </a:r>
          </a:p>
        </p:txBody>
      </p:sp>
      <p:pic>
        <p:nvPicPr>
          <p:cNvPr id="10244" name="Picture 6" descr="Darwin%27s_finch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91000" y="1143000"/>
            <a:ext cx="4572000" cy="431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492</Words>
  <Application>Microsoft Office PowerPoint</Application>
  <PresentationFormat>Екран (4:3)</PresentationFormat>
  <Paragraphs>84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13</vt:i4>
      </vt:variant>
    </vt:vector>
  </HeadingPairs>
  <TitlesOfParts>
    <vt:vector size="14" baseType="lpstr">
      <vt:lpstr>Default Design</vt:lpstr>
      <vt:lpstr>Lamarck and Darwin</vt:lpstr>
      <vt:lpstr>French naturalist  Jean-Baptiste de Lamarck  (1744-1829)</vt:lpstr>
      <vt:lpstr>Lamarckism #1</vt:lpstr>
      <vt:lpstr>Lamarckism #2</vt:lpstr>
      <vt:lpstr>British naturalist Charles Darwin (1809 –1882) </vt:lpstr>
      <vt:lpstr>Influences on Darwin</vt:lpstr>
      <vt:lpstr>Influences on Darwin</vt:lpstr>
      <vt:lpstr>Galapagos Islands</vt:lpstr>
      <vt:lpstr>Darwin’s Finches</vt:lpstr>
      <vt:lpstr>Презентація PowerPoint</vt:lpstr>
      <vt:lpstr>Natural Selection: Variation within Offspring</vt:lpstr>
      <vt:lpstr>Natural Selection</vt:lpstr>
      <vt:lpstr>Questions that Darwin  Couldn’t Answer</vt:lpstr>
    </vt:vector>
  </TitlesOfParts>
  <Company>TonzTime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Darwin</dc:title>
  <dc:creator>Student</dc:creator>
  <cp:lastModifiedBy>RomaK</cp:lastModifiedBy>
  <cp:revision>40</cp:revision>
  <dcterms:created xsi:type="dcterms:W3CDTF">2008-10-29T21:52:55Z</dcterms:created>
  <dcterms:modified xsi:type="dcterms:W3CDTF">2015-09-03T12:07:56Z</dcterms:modified>
</cp:coreProperties>
</file>