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60" r:id="rId4"/>
    <p:sldId id="259" r:id="rId5"/>
    <p:sldId id="262" r:id="rId6"/>
    <p:sldId id="261" r:id="rId7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73" d="100"/>
          <a:sy n="73" d="100"/>
        </p:scale>
        <p:origin x="-2130" y="-8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40CD43-1029-46EE-9F6A-72528EC01D65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D4AB3C-077C-4A3D-A306-9B52DA35DF23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506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The</a:t>
            </a:r>
            <a:br>
              <a:rPr lang="en-US" smtClean="0"/>
            </a:br>
            <a:r>
              <a:rPr lang="en-US" smtClean="0"/>
              <a:t>Human</a:t>
            </a:r>
            <a:br>
              <a:rPr lang="en-US" smtClean="0"/>
            </a:br>
            <a:r>
              <a:rPr lang="en-US" smtClean="0"/>
              <a:t>Circulatory</a:t>
            </a:r>
            <a:br>
              <a:rPr lang="en-US" smtClean="0"/>
            </a:br>
            <a:r>
              <a:rPr lang="en-US" smtClean="0"/>
              <a:t>System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</a:t>
            </a:r>
            <a:br>
              <a:rPr lang="en-US" smtClean="0"/>
            </a:br>
            <a:r>
              <a:rPr lang="en-US" smtClean="0"/>
              <a:t>Human</a:t>
            </a:r>
            <a:br>
              <a:rPr lang="en-US" smtClean="0"/>
            </a:br>
            <a:r>
              <a:rPr lang="en-US" smtClean="0"/>
              <a:t>Circulatory</a:t>
            </a:r>
            <a:br>
              <a:rPr lang="en-US" smtClean="0"/>
            </a:br>
            <a:r>
              <a:rPr lang="en-US" smtClean="0"/>
              <a:t>System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Heart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Heart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Major Veins and Arteries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Major Veins and Arteries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Blood Vessels</a:t>
            </a:r>
          </a:p>
          <a:p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endParaRPr lang="en-US" smtClean="0"/>
          </a:p>
          <a:p>
            <a:r>
              <a:rPr lang="en-US" smtClean="0"/>
              <a:t>HEART</a:t>
            </a:r>
          </a:p>
          <a:p>
            <a:r>
              <a:rPr lang="en-US" smtClean="0"/>
              <a:t>Arteries</a:t>
            </a:r>
          </a:p>
          <a:p>
            <a:r>
              <a:rPr lang="en-US" smtClean="0"/>
              <a:t>Arterioles</a:t>
            </a:r>
          </a:p>
          <a:p>
            <a:r>
              <a:rPr lang="en-US" smtClean="0"/>
              <a:t>Capillaries</a:t>
            </a:r>
          </a:p>
          <a:p>
            <a:r>
              <a:rPr lang="en-US" smtClean="0"/>
              <a:t>Venules</a:t>
            </a:r>
          </a:p>
          <a:p>
            <a:r>
              <a:rPr lang="en-US" smtClean="0"/>
              <a:t>Veins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Blood Vessels</a:t>
            </a:r>
          </a:p>
          <a:p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endParaRPr lang="en-US" smtClean="0"/>
          </a:p>
          <a:p>
            <a:r>
              <a:rPr lang="en-US" smtClean="0"/>
              <a:t>HEART</a:t>
            </a:r>
          </a:p>
          <a:p>
            <a:r>
              <a:rPr lang="en-US" smtClean="0"/>
              <a:t>Arteries</a:t>
            </a:r>
          </a:p>
          <a:p>
            <a:r>
              <a:rPr lang="en-US" smtClean="0"/>
              <a:t>Arterioles</a:t>
            </a:r>
          </a:p>
          <a:p>
            <a:r>
              <a:rPr lang="en-US" smtClean="0"/>
              <a:t>Capillaries</a:t>
            </a:r>
          </a:p>
          <a:p>
            <a:r>
              <a:rPr lang="en-US" smtClean="0"/>
              <a:t>Venules</a:t>
            </a:r>
          </a:p>
          <a:p>
            <a:r>
              <a:rPr lang="en-US" smtClean="0"/>
              <a:t>Veins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Blood Vessels</a:t>
            </a:r>
          </a:p>
          <a:p>
            <a:r>
              <a:rPr lang="en-US" smtClean="0"/>
              <a:t>Arteries</a:t>
            </a:r>
          </a:p>
          <a:p>
            <a:r>
              <a:rPr lang="en-US" smtClean="0"/>
              <a:t>Elastic, muscular walls</a:t>
            </a:r>
          </a:p>
          <a:p>
            <a:r>
              <a:rPr lang="en-US" smtClean="0"/>
              <a:t>Keep blood under pressure</a:t>
            </a:r>
          </a:p>
          <a:p>
            <a:r>
              <a:rPr lang="en-US" smtClean="0"/>
              <a:t>Nerve signals can make arteries constrict or dilate</a:t>
            </a:r>
          </a:p>
          <a:p>
            <a:r>
              <a:rPr lang="en-US" smtClean="0"/>
              <a:t>Veins</a:t>
            </a:r>
          </a:p>
          <a:p>
            <a:r>
              <a:rPr lang="en-US" smtClean="0"/>
              <a:t>Thinner, less elastic, less muscle than arteries</a:t>
            </a:r>
          </a:p>
          <a:p>
            <a:r>
              <a:rPr lang="en-US" smtClean="0"/>
              <a:t>Lower pressure than arteries</a:t>
            </a:r>
          </a:p>
          <a:p>
            <a:r>
              <a:rPr lang="en-US" smtClean="0"/>
              <a:t>Valves and gravity aid flow back to the heart</a:t>
            </a:r>
          </a:p>
          <a:p>
            <a:r>
              <a:rPr lang="en-US" smtClean="0"/>
              <a:t>Capillaries</a:t>
            </a:r>
          </a:p>
          <a:p>
            <a:r>
              <a:rPr lang="en-US" smtClean="0"/>
              <a:t>One cell thick</a:t>
            </a:r>
          </a:p>
          <a:p>
            <a:r>
              <a:rPr lang="en-US" smtClean="0"/>
              <a:t>Where transfer of gases and nutrients takes place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Blood Vessels</a:t>
            </a:r>
          </a:p>
          <a:p>
            <a:r>
              <a:rPr lang="en-US" smtClean="0"/>
              <a:t>Arteries</a:t>
            </a:r>
          </a:p>
          <a:p>
            <a:r>
              <a:rPr lang="en-US" smtClean="0"/>
              <a:t>Elastic, muscular walls</a:t>
            </a:r>
          </a:p>
          <a:p>
            <a:r>
              <a:rPr lang="en-US" smtClean="0"/>
              <a:t>Keep blood under pressure</a:t>
            </a:r>
          </a:p>
          <a:p>
            <a:r>
              <a:rPr lang="en-US" smtClean="0"/>
              <a:t>Nerve signals can make arteries constrict or dilate</a:t>
            </a:r>
          </a:p>
          <a:p>
            <a:r>
              <a:rPr lang="en-US" smtClean="0"/>
              <a:t>Veins</a:t>
            </a:r>
          </a:p>
          <a:p>
            <a:r>
              <a:rPr lang="en-US" smtClean="0"/>
              <a:t>Thinner, less elastic, less muscle than arteries</a:t>
            </a:r>
          </a:p>
          <a:p>
            <a:r>
              <a:rPr lang="en-US" smtClean="0"/>
              <a:t>Lower pressure than arteries</a:t>
            </a:r>
          </a:p>
          <a:p>
            <a:r>
              <a:rPr lang="en-US" smtClean="0"/>
              <a:t>Valves and gravity aid flow back to the heart</a:t>
            </a:r>
          </a:p>
          <a:p>
            <a:r>
              <a:rPr lang="en-US" smtClean="0"/>
              <a:t>Capillaries</a:t>
            </a:r>
          </a:p>
          <a:p>
            <a:r>
              <a:rPr lang="en-US" smtClean="0"/>
              <a:t>One cell thick</a:t>
            </a:r>
          </a:p>
          <a:p>
            <a:r>
              <a:rPr lang="en-US" smtClean="0"/>
              <a:t>Where transfer of gases and nutrients takes place</a:t>
            </a:r>
          </a:p>
          <a:p>
            <a:endParaRPr lang="en-US" smtClean="0"/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Blood</a:t>
            </a:r>
          </a:p>
          <a:p>
            <a:r>
              <a:rPr lang="en-US" smtClean="0"/>
              <a:t>Plasma (55% of whole blood)</a:t>
            </a:r>
          </a:p>
          <a:p>
            <a:r>
              <a:rPr lang="en-US" smtClean="0"/>
              <a:t>Water with dissolved substances</a:t>
            </a:r>
          </a:p>
          <a:p>
            <a:r>
              <a:rPr lang="en-US" smtClean="0"/>
              <a:t>Proteins, sugars, amino acids, salts, hormones</a:t>
            </a:r>
          </a:p>
          <a:p>
            <a:r>
              <a:rPr lang="en-US" smtClean="0"/>
              <a:t>Variations in concentration</a:t>
            </a:r>
          </a:p>
          <a:p>
            <a:r>
              <a:rPr lang="en-US" smtClean="0"/>
              <a:t>Metabolic imbalances</a:t>
            </a:r>
          </a:p>
          <a:p>
            <a:r>
              <a:rPr lang="en-US" smtClean="0"/>
              <a:t>Kidney problems</a:t>
            </a:r>
          </a:p>
          <a:p>
            <a:r>
              <a:rPr lang="en-US" smtClean="0"/>
              <a:t>Cells (45% of whole blood)</a:t>
            </a:r>
          </a:p>
          <a:p>
            <a:r>
              <a:rPr lang="en-US" smtClean="0"/>
              <a:t>Erythrocytes (red blood cells)</a:t>
            </a:r>
          </a:p>
          <a:p>
            <a:r>
              <a:rPr lang="en-US" smtClean="0"/>
              <a:t>Hemoglobin carries oxygen</a:t>
            </a:r>
          </a:p>
          <a:p>
            <a:r>
              <a:rPr lang="en-US" smtClean="0"/>
              <a:t>Leukocytes (white blood cells)</a:t>
            </a:r>
          </a:p>
          <a:p>
            <a:r>
              <a:rPr lang="en-US" smtClean="0"/>
              <a:t>fight infection</a:t>
            </a:r>
          </a:p>
          <a:p>
            <a:r>
              <a:rPr lang="en-US" smtClean="0"/>
              <a:t>Platelets</a:t>
            </a:r>
          </a:p>
          <a:p>
            <a:r>
              <a:rPr lang="en-US" smtClean="0"/>
              <a:t>Responsible of clot formation (coagulation)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Blood</a:t>
            </a:r>
          </a:p>
          <a:p>
            <a:r>
              <a:rPr lang="en-US" smtClean="0"/>
              <a:t>Plasma (55% of whole blood)</a:t>
            </a:r>
          </a:p>
          <a:p>
            <a:r>
              <a:rPr lang="en-US" smtClean="0"/>
              <a:t>Water with dissolved substances</a:t>
            </a:r>
          </a:p>
          <a:p>
            <a:r>
              <a:rPr lang="en-US" smtClean="0"/>
              <a:t>Proteins, sugars, amino acids, salts, hormones</a:t>
            </a:r>
          </a:p>
          <a:p>
            <a:r>
              <a:rPr lang="en-US" smtClean="0"/>
              <a:t>Variations in concentration</a:t>
            </a:r>
          </a:p>
          <a:p>
            <a:r>
              <a:rPr lang="en-US" smtClean="0"/>
              <a:t>Metabolic imbalances</a:t>
            </a:r>
          </a:p>
          <a:p>
            <a:r>
              <a:rPr lang="en-US" smtClean="0"/>
              <a:t>Kidney problems</a:t>
            </a:r>
          </a:p>
          <a:p>
            <a:r>
              <a:rPr lang="en-US" smtClean="0"/>
              <a:t>Cells (45% of whole blood)</a:t>
            </a:r>
          </a:p>
          <a:p>
            <a:r>
              <a:rPr lang="en-US" smtClean="0"/>
              <a:t>Erythrocytes (red blood cells)</a:t>
            </a:r>
          </a:p>
          <a:p>
            <a:r>
              <a:rPr lang="en-US" smtClean="0"/>
              <a:t>Hemoglobin carries oxygen</a:t>
            </a:r>
          </a:p>
          <a:p>
            <a:r>
              <a:rPr lang="en-US" smtClean="0"/>
              <a:t>Leukocytes (white blood cells)</a:t>
            </a:r>
          </a:p>
          <a:p>
            <a:r>
              <a:rPr lang="en-US" smtClean="0"/>
              <a:t>fight infection</a:t>
            </a:r>
          </a:p>
          <a:p>
            <a:r>
              <a:rPr lang="en-US" smtClean="0"/>
              <a:t>Platelets</a:t>
            </a:r>
          </a:p>
          <a:p>
            <a:r>
              <a:rPr lang="en-US" smtClean="0"/>
              <a:t>Responsible of clot formation (coagulation)</a:t>
            </a:r>
          </a:p>
          <a:p>
            <a:endParaRPr lang="en-US" smtClean="0"/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5943600" cy="4114800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b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Human</a:t>
            </a:r>
            <a:b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Circulatory</a:t>
            </a:r>
            <a:b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System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5905500" cy="853016"/>
          </a:xfrm>
        </p:spPr>
        <p:txBody>
          <a:bodyPr>
            <a:normAutofit/>
          </a:bodyPr>
          <a:lstStyle/>
          <a:p>
            <a:r>
              <a:rPr lang="en-US" dirty="0" smtClean="0"/>
              <a:t>Heart</a:t>
            </a:r>
            <a:endParaRPr lang="en-US" dirty="0"/>
          </a:p>
        </p:txBody>
      </p:sp>
      <p:pic>
        <p:nvPicPr>
          <p:cNvPr id="15366" name="Picture 6" descr="File:Human healthy pumping heart en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0"/>
            <a:ext cx="6853280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Veins and Arteries</a:t>
            </a:r>
            <a:endParaRPr lang="en-US" dirty="0"/>
          </a:p>
        </p:txBody>
      </p:sp>
      <p:pic>
        <p:nvPicPr>
          <p:cNvPr id="28674" name="Picture 2" descr="http://www.med.umich.edu/1libr/aha/cir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6858000" cy="88230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6172200" cy="1524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Blood Vessels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8" name="Picture 4" descr="http://www.sciencehelpdesk.com/img/bg3_2/BloodVessel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4953000"/>
            <a:ext cx="6858000" cy="3154680"/>
          </a:xfrm>
          <a:prstGeom prst="rect">
            <a:avLst/>
          </a:prstGeom>
          <a:noFill/>
        </p:spPr>
      </p:pic>
      <p:sp>
        <p:nvSpPr>
          <p:cNvPr id="1030" name="AutoShape 6"/>
          <p:cNvSpPr>
            <a:spLocks noChangeArrowheads="1"/>
          </p:cNvSpPr>
          <p:nvPr/>
        </p:nvSpPr>
        <p:spPr bwMode="auto">
          <a:xfrm rot="18562557">
            <a:off x="4550205" y="3912289"/>
            <a:ext cx="814480" cy="328820"/>
          </a:xfrm>
          <a:prstGeom prst="curvedUpArrow">
            <a:avLst>
              <a:gd name="adj1" fmla="val 60588"/>
              <a:gd name="adj2" fmla="val 121176"/>
              <a:gd name="adj3" fmla="val 33333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AutoShape 9"/>
          <p:cNvSpPr>
            <a:spLocks noChangeArrowheads="1"/>
          </p:cNvSpPr>
          <p:nvPr/>
        </p:nvSpPr>
        <p:spPr bwMode="auto">
          <a:xfrm rot="15289883">
            <a:off x="5150850" y="2913854"/>
            <a:ext cx="913964" cy="319652"/>
          </a:xfrm>
          <a:prstGeom prst="curvedUpArrow">
            <a:avLst>
              <a:gd name="adj1" fmla="val 60588"/>
              <a:gd name="adj2" fmla="val 121176"/>
              <a:gd name="adj3" fmla="val 33333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" name="AutoShape 11"/>
          <p:cNvSpPr>
            <a:spLocks noChangeArrowheads="1"/>
          </p:cNvSpPr>
          <p:nvPr/>
        </p:nvSpPr>
        <p:spPr bwMode="auto">
          <a:xfrm rot="35399930">
            <a:off x="4133825" y="1839367"/>
            <a:ext cx="1082209" cy="355361"/>
          </a:xfrm>
          <a:prstGeom prst="curvedUpArrow">
            <a:avLst>
              <a:gd name="adj1" fmla="val 60588"/>
              <a:gd name="adj2" fmla="val 121176"/>
              <a:gd name="adj3" fmla="val 33333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AutoShape 10"/>
          <p:cNvSpPr>
            <a:spLocks noChangeArrowheads="1"/>
          </p:cNvSpPr>
          <p:nvPr/>
        </p:nvSpPr>
        <p:spPr bwMode="auto">
          <a:xfrm rot="7891105">
            <a:off x="1627789" y="1961717"/>
            <a:ext cx="882602" cy="267566"/>
          </a:xfrm>
          <a:prstGeom prst="curvedUpArrow">
            <a:avLst>
              <a:gd name="adj1" fmla="val 68438"/>
              <a:gd name="adj2" fmla="val 136875"/>
              <a:gd name="adj3" fmla="val 33333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AutoShape 8"/>
          <p:cNvSpPr>
            <a:spLocks noChangeArrowheads="1"/>
          </p:cNvSpPr>
          <p:nvPr/>
        </p:nvSpPr>
        <p:spPr bwMode="auto">
          <a:xfrm rot="6124447">
            <a:off x="880628" y="2960964"/>
            <a:ext cx="847724" cy="304800"/>
          </a:xfrm>
          <a:prstGeom prst="curvedUpArrow">
            <a:avLst>
              <a:gd name="adj1" fmla="val 68438"/>
              <a:gd name="adj2" fmla="val 136875"/>
              <a:gd name="adj3" fmla="val 33333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1" name="AutoShape 7"/>
          <p:cNvSpPr>
            <a:spLocks noChangeArrowheads="1"/>
          </p:cNvSpPr>
          <p:nvPr/>
        </p:nvSpPr>
        <p:spPr bwMode="auto">
          <a:xfrm rot="3881227">
            <a:off x="1795559" y="3948575"/>
            <a:ext cx="818742" cy="276327"/>
          </a:xfrm>
          <a:prstGeom prst="curvedUpArrow">
            <a:avLst>
              <a:gd name="adj1" fmla="val 68438"/>
              <a:gd name="adj2" fmla="val 136875"/>
              <a:gd name="adj3" fmla="val 33333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457200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14600" y="1447800"/>
            <a:ext cx="1770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HEART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24000" y="2438400"/>
            <a:ext cx="18373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Arteries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95400" y="3200400"/>
            <a:ext cx="21659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Arterioles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38400" y="3962400"/>
            <a:ext cx="21948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Capillaries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86200" y="3200400"/>
            <a:ext cx="16610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Venules</a:t>
            </a:r>
            <a:endParaRPr lang="en-US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91000" y="2463225"/>
            <a:ext cx="12218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Veins</a:t>
            </a:r>
            <a:endParaRPr lang="en-US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6172200" cy="1005416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Blood Vessels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6172200" cy="6034617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Arteries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Elastic, muscular walls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Keep blood under pressure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Nerve signals can make arteries constrict or dilate</a:t>
            </a:r>
          </a:p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Veins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Thinner, less elastic, less muscle than arteries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Lower pressure than arteries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Valves and gravity aid flow back to the heart</a:t>
            </a:r>
          </a:p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Capillaries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One cell thick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Where transfer of gases and nutrients takes place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6172200" cy="1524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Blood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6172200" cy="6034617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Plasma (55% of whole blood)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Water with dissolved substances</a:t>
            </a:r>
          </a:p>
          <a:p>
            <a:pPr lvl="2"/>
            <a:r>
              <a:rPr lang="en-US" dirty="0" smtClean="0">
                <a:latin typeface="Comic Sans MS" pitchFamily="66" charset="0"/>
              </a:rPr>
              <a:t>Proteins, sugars, amino acids, salts, hormones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Variations in concentration</a:t>
            </a:r>
          </a:p>
          <a:p>
            <a:pPr lvl="2"/>
            <a:r>
              <a:rPr lang="en-US" dirty="0" smtClean="0">
                <a:latin typeface="Comic Sans MS" pitchFamily="66" charset="0"/>
              </a:rPr>
              <a:t>Metabolic imbalances</a:t>
            </a:r>
          </a:p>
          <a:p>
            <a:pPr lvl="2"/>
            <a:r>
              <a:rPr lang="en-US" dirty="0" smtClean="0">
                <a:latin typeface="Comic Sans MS" pitchFamily="66" charset="0"/>
              </a:rPr>
              <a:t>Kidney problems</a:t>
            </a:r>
          </a:p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Cells (45% of whole blood)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Erythrocytes (red blood cells)</a:t>
            </a:r>
          </a:p>
          <a:p>
            <a:pPr lvl="2"/>
            <a:r>
              <a:rPr lang="en-US" dirty="0" smtClean="0">
                <a:latin typeface="Comic Sans MS" pitchFamily="66" charset="0"/>
              </a:rPr>
              <a:t>Hemoglobin carries oxygen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Leukocytes (white blood cells)</a:t>
            </a:r>
          </a:p>
          <a:p>
            <a:pPr lvl="2"/>
            <a:r>
              <a:rPr lang="en-US" dirty="0" smtClean="0">
                <a:latin typeface="Comic Sans MS" pitchFamily="66" charset="0"/>
              </a:rPr>
              <a:t>fight infection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Platelets</a:t>
            </a:r>
          </a:p>
          <a:p>
            <a:pPr lvl="2"/>
            <a:r>
              <a:rPr lang="en-US" dirty="0" smtClean="0">
                <a:latin typeface="Comic Sans MS" pitchFamily="66" charset="0"/>
              </a:rPr>
              <a:t>Responsible of clot formation (coagulation)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381</Words>
  <Application>Microsoft Office PowerPoint</Application>
  <PresentationFormat>Екран (4:3)</PresentationFormat>
  <Paragraphs>113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7" baseType="lpstr">
      <vt:lpstr>Office Theme</vt:lpstr>
      <vt:lpstr>The Human Circulatory System</vt:lpstr>
      <vt:lpstr>Heart</vt:lpstr>
      <vt:lpstr>Major Veins and Arteries</vt:lpstr>
      <vt:lpstr>Blood Vessels</vt:lpstr>
      <vt:lpstr>Blood Vessels</vt:lpstr>
      <vt:lpstr>Blood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CirculatorySystem</dc:title>
  <dc:creator>Andy</dc:creator>
  <cp:lastModifiedBy>RomaK</cp:lastModifiedBy>
  <cp:revision>26</cp:revision>
  <dcterms:created xsi:type="dcterms:W3CDTF">2009-01-08T22:50:20Z</dcterms:created>
  <dcterms:modified xsi:type="dcterms:W3CDTF">2015-09-03T12:07:38Z</dcterms:modified>
</cp:coreProperties>
</file>