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71" r:id="rId14"/>
    <p:sldId id="267" r:id="rId15"/>
    <p:sldId id="273" r:id="rId16"/>
    <p:sldId id="272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0CBD84-5354-4531-98DE-3D07BA57AE67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C61DA3-8F29-4C75-9FB4-A9BAE98420D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30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Cell Types and </a:t>
            </a:r>
            <a:br>
              <a:rPr lang="en-US" smtClean="0"/>
            </a:br>
            <a:r>
              <a:rPr lang="en-US" smtClean="0"/>
              <a:t>Cell Structure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Cell Types and </a:t>
            </a:r>
            <a:br>
              <a:rPr lang="en-US" smtClean="0"/>
            </a:br>
            <a:r>
              <a:rPr lang="en-US" smtClean="0"/>
              <a:t>Cell Structure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Lysosomes</a:t>
            </a:r>
          </a:p>
          <a:p>
            <a:r>
              <a:rPr lang="en-US" smtClean="0"/>
              <a:t>Lysosomes</a:t>
            </a:r>
          </a:p>
          <a:p>
            <a:r>
              <a:rPr lang="en-US" smtClean="0"/>
              <a:t>	 1. Contain enzymes that break down and help </a:t>
            </a:r>
          </a:p>
          <a:p>
            <a:r>
              <a:rPr lang="en-US" smtClean="0"/>
              <a:t>	      recycle large proteins in animal cells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Lysosomes</a:t>
            </a:r>
          </a:p>
          <a:p>
            <a:pPr>
              <a:defRPr/>
            </a:pPr>
            <a:r>
              <a:rPr lang="en-US" smtClean="0"/>
              <a:t>Lysosomes</a:t>
            </a:r>
          </a:p>
          <a:p>
            <a:pPr>
              <a:defRPr/>
            </a:pPr>
            <a:r>
              <a:rPr lang="en-US" smtClean="0"/>
              <a:t>	 1. Contain enzymes that break down and help </a:t>
            </a:r>
          </a:p>
          <a:p>
            <a:pPr>
              <a:defRPr/>
            </a:pPr>
            <a:r>
              <a:rPr lang="en-US" smtClean="0"/>
              <a:t>	      recycle large proteins in animal cells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Mitochondria</a:t>
            </a:r>
          </a:p>
          <a:p>
            <a:r>
              <a:rPr lang="en-US" smtClean="0"/>
              <a:t>Mitochondria</a:t>
            </a:r>
          </a:p>
          <a:p>
            <a:r>
              <a:rPr lang="en-US" smtClean="0"/>
              <a:t>	1.  Powerhouse ‑ site of ATP synthesis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Mitochondria</a:t>
            </a:r>
          </a:p>
          <a:p>
            <a:pPr>
              <a:defRPr/>
            </a:pPr>
            <a:r>
              <a:rPr lang="en-US" smtClean="0"/>
              <a:t>Mitochondria</a:t>
            </a:r>
          </a:p>
          <a:p>
            <a:pPr>
              <a:defRPr/>
            </a:pPr>
            <a:r>
              <a:rPr lang="en-US" smtClean="0"/>
              <a:t>	1.  Powerhouse ‑ site of ATP synthesis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Flagella and Cilia</a:t>
            </a:r>
          </a:p>
          <a:p>
            <a:r>
              <a:rPr lang="en-US" smtClean="0"/>
              <a:t>Flagella and Cilia</a:t>
            </a:r>
          </a:p>
          <a:p>
            <a:r>
              <a:rPr lang="en-US" smtClean="0"/>
              <a:t>	 1. Cell surface projections for movement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Flagella and Cilia</a:t>
            </a:r>
          </a:p>
          <a:p>
            <a:pPr>
              <a:defRPr/>
            </a:pPr>
            <a:r>
              <a:rPr lang="en-US" smtClean="0"/>
              <a:t>Flagella and Cilia</a:t>
            </a:r>
          </a:p>
          <a:p>
            <a:pPr>
              <a:defRPr/>
            </a:pPr>
            <a:r>
              <a:rPr lang="en-US" smtClean="0"/>
              <a:t>	 1. Cell surface projections for movement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Microtubules and Microfilaments</a:t>
            </a:r>
          </a:p>
          <a:p>
            <a:r>
              <a:rPr lang="en-US" smtClean="0"/>
              <a:t>Microtubules and Microfilaments</a:t>
            </a:r>
          </a:p>
          <a:p>
            <a:r>
              <a:rPr lang="en-US" smtClean="0"/>
              <a:t>	 1. Structural components of the cell   </a:t>
            </a:r>
          </a:p>
          <a:p>
            <a:r>
              <a:rPr lang="en-US" smtClean="0"/>
              <a:t>             (cytoskeleton) in eukaryotes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Microtubules and Microfilaments</a:t>
            </a:r>
          </a:p>
          <a:p>
            <a:pPr>
              <a:defRPr/>
            </a:pPr>
            <a:r>
              <a:rPr lang="en-US" smtClean="0"/>
              <a:t>Microtubules and Microfilaments</a:t>
            </a:r>
          </a:p>
          <a:p>
            <a:pPr>
              <a:defRPr/>
            </a:pPr>
            <a:r>
              <a:rPr lang="en-US" smtClean="0"/>
              <a:t>	 1. Structural components of the cell   </a:t>
            </a:r>
          </a:p>
          <a:p>
            <a:pPr>
              <a:defRPr/>
            </a:pPr>
            <a:r>
              <a:rPr lang="en-US" smtClean="0"/>
              <a:t>             (cytoskeleton) in eukaryotes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Vacuoles</a:t>
            </a:r>
          </a:p>
          <a:p>
            <a:r>
              <a:rPr lang="en-US" smtClean="0"/>
              <a:t>Vacuoles</a:t>
            </a:r>
          </a:p>
          <a:p>
            <a:r>
              <a:rPr lang="en-US" smtClean="0"/>
              <a:t>	 1. Large central vacuoles in plant cells contain   	    enzymes and pigments in plant cells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Vacuoles</a:t>
            </a:r>
          </a:p>
          <a:p>
            <a:pPr>
              <a:defRPr/>
            </a:pPr>
            <a:r>
              <a:rPr lang="en-US" smtClean="0"/>
              <a:t>Vacuoles</a:t>
            </a:r>
          </a:p>
          <a:p>
            <a:pPr>
              <a:defRPr/>
            </a:pPr>
            <a:r>
              <a:rPr lang="en-US" smtClean="0"/>
              <a:t>	 1. Large central vacuoles in plant cells contain   	    enzymes and pigments in plant cells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Chloroplasts</a:t>
            </a:r>
          </a:p>
          <a:p>
            <a:r>
              <a:rPr lang="en-US" smtClean="0"/>
              <a:t>Chloroplasts</a:t>
            </a:r>
          </a:p>
          <a:p>
            <a:r>
              <a:rPr lang="en-US" smtClean="0"/>
              <a:t>	 1. Photosynthetic organelles in plant cells, 	     </a:t>
            </a:r>
          </a:p>
          <a:p>
            <a:r>
              <a:rPr lang="en-US" smtClean="0"/>
              <a:t>             containing the chlorophyll pigments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Chloroplasts</a:t>
            </a:r>
          </a:p>
          <a:p>
            <a:pPr>
              <a:defRPr/>
            </a:pPr>
            <a:r>
              <a:rPr lang="en-US" smtClean="0"/>
              <a:t>Chloroplasts</a:t>
            </a:r>
          </a:p>
          <a:p>
            <a:pPr>
              <a:defRPr/>
            </a:pPr>
            <a:r>
              <a:rPr lang="en-US" smtClean="0"/>
              <a:t>	 1. Photosynthetic organelles in plant cells, 	     </a:t>
            </a:r>
          </a:p>
          <a:p>
            <a:pPr>
              <a:defRPr/>
            </a:pPr>
            <a:r>
              <a:rPr lang="en-US" smtClean="0"/>
              <a:t>             containing the chlorophyll pigments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Comparison:</a:t>
            </a:r>
            <a:br>
              <a:rPr lang="en-US" smtClean="0"/>
            </a:br>
            <a:r>
              <a:rPr lang="en-US" smtClean="0"/>
              <a:t>Plant cells             Animal cells</a:t>
            </a:r>
          </a:p>
          <a:p>
            <a:r>
              <a:rPr lang="en-US" smtClean="0"/>
              <a:t> Large, central vacuole</a:t>
            </a:r>
          </a:p>
          <a:p>
            <a:r>
              <a:rPr lang="en-US" smtClean="0"/>
              <a:t> Chloroplasts</a:t>
            </a:r>
          </a:p>
          <a:p>
            <a:r>
              <a:rPr lang="en-US" smtClean="0"/>
              <a:t> Rigid cell wall outside  </a:t>
            </a:r>
          </a:p>
          <a:p>
            <a:r>
              <a:rPr lang="en-US" smtClean="0"/>
              <a:t>    of cell membrane</a:t>
            </a:r>
          </a:p>
          <a:p>
            <a:r>
              <a:rPr lang="en-US" smtClean="0"/>
              <a:t> No large, central vacuole</a:t>
            </a:r>
          </a:p>
          <a:p>
            <a:r>
              <a:rPr lang="en-US" smtClean="0"/>
              <a:t> No chloroplasts</a:t>
            </a:r>
          </a:p>
          <a:p>
            <a:r>
              <a:rPr lang="en-US" smtClean="0"/>
              <a:t> No rigid cell wall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Comparison:</a:t>
            </a:r>
            <a:br>
              <a:rPr lang="en-US" smtClean="0"/>
            </a:br>
            <a:r>
              <a:rPr lang="en-US" smtClean="0"/>
              <a:t>Plant cells             Animal cells</a:t>
            </a:r>
          </a:p>
          <a:p>
            <a:pPr>
              <a:defRPr/>
            </a:pPr>
            <a:r>
              <a:rPr lang="en-US" smtClean="0"/>
              <a:t> Large, central vacuole</a:t>
            </a:r>
          </a:p>
          <a:p>
            <a:pPr>
              <a:defRPr/>
            </a:pPr>
            <a:r>
              <a:rPr lang="en-US" smtClean="0"/>
              <a:t> Chloroplasts</a:t>
            </a:r>
          </a:p>
          <a:p>
            <a:pPr>
              <a:defRPr/>
            </a:pPr>
            <a:r>
              <a:rPr lang="en-US" smtClean="0"/>
              <a:t> Rigid cell wall outside  </a:t>
            </a:r>
          </a:p>
          <a:p>
            <a:pPr>
              <a:defRPr/>
            </a:pPr>
            <a:r>
              <a:rPr lang="en-US" smtClean="0"/>
              <a:t>    of cell membrane</a:t>
            </a:r>
          </a:p>
          <a:p>
            <a:pPr>
              <a:defRPr/>
            </a:pPr>
            <a:r>
              <a:rPr lang="en-US" smtClean="0"/>
              <a:t> No large, central vacuole</a:t>
            </a:r>
          </a:p>
          <a:p>
            <a:pPr>
              <a:defRPr/>
            </a:pPr>
            <a:r>
              <a:rPr lang="en-US" smtClean="0"/>
              <a:t> No chloroplasts</a:t>
            </a:r>
          </a:p>
          <a:p>
            <a:pPr>
              <a:defRPr/>
            </a:pPr>
            <a:r>
              <a:rPr lang="en-US" smtClean="0"/>
              <a:t> No rigid cell wall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Prokaryotic    vs.         Eukaryotic</a:t>
            </a:r>
          </a:p>
          <a:p>
            <a:r>
              <a:rPr lang="en-US" smtClean="0"/>
              <a:t>  				 </a:t>
            </a:r>
          </a:p>
          <a:p>
            <a:r>
              <a:rPr lang="en-US" smtClean="0"/>
              <a:t>no nucleus</a:t>
            </a:r>
          </a:p>
          <a:p>
            <a:r>
              <a:rPr lang="en-US" smtClean="0"/>
              <a:t>no membrane enclosed organelles</a:t>
            </a:r>
          </a:p>
          <a:p>
            <a:r>
              <a:rPr lang="en-US" smtClean="0"/>
              <a:t> single chromosome</a:t>
            </a:r>
          </a:p>
          <a:p>
            <a:r>
              <a:rPr lang="en-US" smtClean="0"/>
              <a:t>no streaming in the cytoplasm</a:t>
            </a:r>
          </a:p>
          <a:p>
            <a:r>
              <a:rPr lang="en-US" smtClean="0"/>
              <a:t>cell division without mitosis</a:t>
            </a:r>
          </a:p>
          <a:p>
            <a:r>
              <a:rPr lang="en-US" smtClean="0"/>
              <a:t>simple flagella</a:t>
            </a:r>
          </a:p>
          <a:p>
            <a:r>
              <a:rPr lang="en-US" smtClean="0"/>
              <a:t>smaller ribosomes</a:t>
            </a:r>
          </a:p>
          <a:p>
            <a:r>
              <a:rPr lang="en-US" smtClean="0"/>
              <a:t>simple cytoskeleton</a:t>
            </a:r>
          </a:p>
          <a:p>
            <a:r>
              <a:rPr lang="en-US" smtClean="0"/>
              <a:t>no cellulose in cell walls</a:t>
            </a:r>
          </a:p>
          <a:p>
            <a:r>
              <a:rPr lang="en-US" smtClean="0"/>
              <a:t>no histone proteins</a:t>
            </a:r>
          </a:p>
          <a:p>
            <a:endParaRPr lang="en-US" smtClean="0"/>
          </a:p>
          <a:p>
            <a:r>
              <a:rPr lang="en-US" smtClean="0"/>
              <a:t> 		</a:t>
            </a:r>
          </a:p>
          <a:p>
            <a:r>
              <a:rPr lang="en-US" smtClean="0"/>
              <a:t>                            </a:t>
            </a:r>
          </a:p>
          <a:p>
            <a:r>
              <a:rPr lang="en-US" smtClean="0"/>
              <a:t> nucleus		</a:t>
            </a:r>
          </a:p>
          <a:p>
            <a:r>
              <a:rPr lang="en-US" smtClean="0"/>
              <a:t>membrane enclosed organelle</a:t>
            </a:r>
          </a:p>
          <a:p>
            <a:r>
              <a:rPr lang="en-US" smtClean="0"/>
              <a:t>chromosomes in pairs	</a:t>
            </a:r>
          </a:p>
          <a:p>
            <a:r>
              <a:rPr lang="en-US" smtClean="0"/>
              <a:t>streaming in the cytoplasm	</a:t>
            </a:r>
          </a:p>
          <a:p>
            <a:r>
              <a:rPr lang="en-US" smtClean="0"/>
              <a:t>cell division by mitosis	</a:t>
            </a:r>
          </a:p>
          <a:p>
            <a:r>
              <a:rPr lang="en-US" smtClean="0"/>
              <a:t>complex flagella		</a:t>
            </a:r>
          </a:p>
          <a:p>
            <a:r>
              <a:rPr lang="en-US" smtClean="0"/>
              <a:t>larger ribosomes		</a:t>
            </a:r>
          </a:p>
          <a:p>
            <a:r>
              <a:rPr lang="en-US" smtClean="0"/>
              <a:t>complex cytoskeleton	</a:t>
            </a:r>
          </a:p>
          <a:p>
            <a:r>
              <a:rPr lang="en-US" smtClean="0"/>
              <a:t> cellulose in cell walls	</a:t>
            </a:r>
          </a:p>
          <a:p>
            <a:r>
              <a:rPr lang="en-US" smtClean="0"/>
              <a:t>DNA bound to histone proteins		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Prokaryotic    vs.         Eukaryotic</a:t>
            </a:r>
          </a:p>
          <a:p>
            <a:pPr>
              <a:defRPr/>
            </a:pPr>
            <a:r>
              <a:rPr lang="en-US" smtClean="0"/>
              <a:t>  				 </a:t>
            </a:r>
          </a:p>
          <a:p>
            <a:pPr>
              <a:defRPr/>
            </a:pPr>
            <a:r>
              <a:rPr lang="en-US" smtClean="0"/>
              <a:t>no nucleus</a:t>
            </a:r>
          </a:p>
          <a:p>
            <a:pPr>
              <a:defRPr/>
            </a:pPr>
            <a:r>
              <a:rPr lang="en-US" smtClean="0"/>
              <a:t>no membrane enclosed organelles</a:t>
            </a:r>
          </a:p>
          <a:p>
            <a:pPr>
              <a:defRPr/>
            </a:pPr>
            <a:r>
              <a:rPr lang="en-US" smtClean="0"/>
              <a:t> single chromosome</a:t>
            </a:r>
          </a:p>
          <a:p>
            <a:pPr>
              <a:defRPr/>
            </a:pPr>
            <a:r>
              <a:rPr lang="en-US" smtClean="0"/>
              <a:t>no streaming in the cytoplasm</a:t>
            </a:r>
          </a:p>
          <a:p>
            <a:pPr>
              <a:defRPr/>
            </a:pPr>
            <a:r>
              <a:rPr lang="en-US" smtClean="0"/>
              <a:t>cell division without mitosis</a:t>
            </a:r>
          </a:p>
          <a:p>
            <a:pPr>
              <a:defRPr/>
            </a:pPr>
            <a:r>
              <a:rPr lang="en-US" smtClean="0"/>
              <a:t>simple flagella</a:t>
            </a:r>
          </a:p>
          <a:p>
            <a:pPr>
              <a:defRPr/>
            </a:pPr>
            <a:r>
              <a:rPr lang="en-US" smtClean="0"/>
              <a:t>smaller ribosomes</a:t>
            </a:r>
          </a:p>
          <a:p>
            <a:pPr>
              <a:defRPr/>
            </a:pPr>
            <a:r>
              <a:rPr lang="en-US" smtClean="0"/>
              <a:t>simple cytoskeleton</a:t>
            </a:r>
          </a:p>
          <a:p>
            <a:pPr>
              <a:defRPr/>
            </a:pPr>
            <a:r>
              <a:rPr lang="en-US" smtClean="0"/>
              <a:t>no cellulose in cell walls</a:t>
            </a:r>
          </a:p>
          <a:p>
            <a:pPr>
              <a:defRPr/>
            </a:pPr>
            <a:r>
              <a:rPr lang="en-US" smtClean="0"/>
              <a:t>no histone proteins</a:t>
            </a:r>
          </a:p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 		</a:t>
            </a:r>
          </a:p>
          <a:p>
            <a:pPr>
              <a:defRPr/>
            </a:pPr>
            <a:r>
              <a:rPr lang="en-US" smtClean="0"/>
              <a:t>                            </a:t>
            </a:r>
          </a:p>
          <a:p>
            <a:pPr>
              <a:defRPr/>
            </a:pPr>
            <a:r>
              <a:rPr lang="en-US" smtClean="0"/>
              <a:t> nucleus		</a:t>
            </a:r>
          </a:p>
          <a:p>
            <a:pPr>
              <a:defRPr/>
            </a:pPr>
            <a:r>
              <a:rPr lang="en-US" smtClean="0"/>
              <a:t>membrane enclosed organelle</a:t>
            </a:r>
          </a:p>
          <a:p>
            <a:pPr>
              <a:defRPr/>
            </a:pPr>
            <a:r>
              <a:rPr lang="en-US" smtClean="0"/>
              <a:t>chromosomes in pairs	</a:t>
            </a:r>
          </a:p>
          <a:p>
            <a:pPr>
              <a:defRPr/>
            </a:pPr>
            <a:r>
              <a:rPr lang="en-US" smtClean="0"/>
              <a:t>streaming in the cytoplasm	</a:t>
            </a:r>
          </a:p>
          <a:p>
            <a:pPr>
              <a:defRPr/>
            </a:pPr>
            <a:r>
              <a:rPr lang="en-US" smtClean="0"/>
              <a:t>cell division by mitosis	</a:t>
            </a:r>
          </a:p>
          <a:p>
            <a:pPr>
              <a:defRPr/>
            </a:pPr>
            <a:r>
              <a:rPr lang="en-US" smtClean="0"/>
              <a:t>complex flagella		</a:t>
            </a:r>
          </a:p>
          <a:p>
            <a:pPr>
              <a:defRPr/>
            </a:pPr>
            <a:r>
              <a:rPr lang="en-US" smtClean="0"/>
              <a:t>larger ribosomes		</a:t>
            </a:r>
          </a:p>
          <a:p>
            <a:pPr>
              <a:defRPr/>
            </a:pPr>
            <a:r>
              <a:rPr lang="en-US" smtClean="0"/>
              <a:t>complex cytoskeleton	</a:t>
            </a:r>
          </a:p>
          <a:p>
            <a:pPr>
              <a:defRPr/>
            </a:pPr>
            <a:r>
              <a:rPr lang="en-US" smtClean="0"/>
              <a:t> cellulose in cell walls	</a:t>
            </a:r>
          </a:p>
          <a:p>
            <a:pPr>
              <a:defRPr/>
            </a:pPr>
            <a:r>
              <a:rPr lang="en-US" smtClean="0"/>
              <a:t>DNA bound to histone proteins		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Prokaryotic    vs.         Eukaryotic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	Bacteria</a:t>
            </a:r>
          </a:p>
          <a:p>
            <a:endParaRPr lang="en-US" smtClean="0"/>
          </a:p>
          <a:p>
            <a:r>
              <a:rPr lang="en-US" smtClean="0"/>
              <a:t>  Examples:	</a:t>
            </a:r>
          </a:p>
          <a:p>
            <a:r>
              <a:rPr lang="en-US" smtClean="0"/>
              <a:t>	  Plant cells</a:t>
            </a:r>
          </a:p>
          <a:p>
            <a:r>
              <a:rPr lang="en-US" smtClean="0"/>
              <a:t>	 Animal cells</a:t>
            </a:r>
          </a:p>
          <a:p>
            <a:r>
              <a:rPr lang="en-US" smtClean="0"/>
              <a:t>	 Fungi</a:t>
            </a:r>
          </a:p>
          <a:p>
            <a:r>
              <a:rPr lang="en-US" smtClean="0"/>
              <a:t>	 Protists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Prokaryotic    vs.         Eukaryotic</a:t>
            </a:r>
          </a:p>
          <a:p>
            <a:pPr>
              <a:defRPr/>
            </a:pPr>
            <a:r>
              <a:rPr lang="en-US" smtClean="0"/>
              <a:t>Examples:</a:t>
            </a:r>
          </a:p>
          <a:p>
            <a:pPr>
              <a:defRPr/>
            </a:pPr>
            <a:r>
              <a:rPr lang="en-US" smtClean="0"/>
              <a:t>	Bacteria</a:t>
            </a:r>
          </a:p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  Examples:	</a:t>
            </a:r>
          </a:p>
          <a:p>
            <a:pPr>
              <a:defRPr/>
            </a:pPr>
            <a:r>
              <a:rPr lang="en-US" smtClean="0"/>
              <a:t>	  Plant cells</a:t>
            </a:r>
          </a:p>
          <a:p>
            <a:pPr>
              <a:defRPr/>
            </a:pPr>
            <a:r>
              <a:rPr lang="en-US" smtClean="0"/>
              <a:t>	 Animal cells</a:t>
            </a:r>
          </a:p>
          <a:p>
            <a:pPr>
              <a:defRPr/>
            </a:pPr>
            <a:r>
              <a:rPr lang="en-US" smtClean="0"/>
              <a:t>	 Fungi</a:t>
            </a:r>
          </a:p>
          <a:p>
            <a:pPr>
              <a:defRPr/>
            </a:pPr>
            <a:r>
              <a:rPr lang="en-US" smtClean="0"/>
              <a:t>	 Protists</a:t>
            </a:r>
          </a:p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Plasma Membrane</a:t>
            </a:r>
          </a:p>
          <a:p>
            <a:r>
              <a:rPr lang="en-US" smtClean="0"/>
              <a:t>Plasma membrane</a:t>
            </a:r>
          </a:p>
          <a:p>
            <a:r>
              <a:rPr lang="en-US" smtClean="0"/>
              <a:t>		1. Surrounds Cells</a:t>
            </a:r>
          </a:p>
          <a:p>
            <a:r>
              <a:rPr lang="en-US" smtClean="0"/>
              <a:t>		2. Protected by cellulose and protein cell wall in </a:t>
            </a:r>
          </a:p>
          <a:p>
            <a:r>
              <a:rPr lang="en-US" smtClean="0"/>
              <a:t>		    plants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Plasma Membrane</a:t>
            </a:r>
          </a:p>
          <a:p>
            <a:pPr>
              <a:defRPr/>
            </a:pPr>
            <a:r>
              <a:rPr lang="en-US" smtClean="0"/>
              <a:t>Plasma membrane</a:t>
            </a:r>
          </a:p>
          <a:p>
            <a:pPr>
              <a:defRPr/>
            </a:pPr>
            <a:r>
              <a:rPr lang="en-US" smtClean="0"/>
              <a:t>		1. Surrounds Cells</a:t>
            </a:r>
          </a:p>
          <a:p>
            <a:pPr>
              <a:defRPr/>
            </a:pPr>
            <a:r>
              <a:rPr lang="en-US" smtClean="0"/>
              <a:t>		2. Protected by cellulose and protein cell wall in </a:t>
            </a:r>
          </a:p>
          <a:p>
            <a:pPr>
              <a:defRPr/>
            </a:pPr>
            <a:r>
              <a:rPr lang="en-US" smtClean="0"/>
              <a:t>		    plants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Cytoplasm</a:t>
            </a:r>
          </a:p>
          <a:p>
            <a:r>
              <a:rPr lang="en-US" smtClean="0"/>
              <a:t>Cytoplasm</a:t>
            </a:r>
          </a:p>
          <a:p>
            <a:r>
              <a:rPr lang="en-US" smtClean="0"/>
              <a:t>	1. Fluid (Cytosol) and organelles that make up </a:t>
            </a:r>
          </a:p>
          <a:p>
            <a:r>
              <a:rPr lang="en-US" smtClean="0"/>
              <a:t>	   the inside of the cell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Cytoplasm</a:t>
            </a:r>
          </a:p>
          <a:p>
            <a:pPr>
              <a:defRPr/>
            </a:pPr>
            <a:r>
              <a:rPr lang="en-US" smtClean="0"/>
              <a:t>Cytoplasm</a:t>
            </a:r>
          </a:p>
          <a:p>
            <a:pPr>
              <a:defRPr/>
            </a:pPr>
            <a:r>
              <a:rPr lang="en-US" smtClean="0"/>
              <a:t>	1. Fluid (Cytosol) and organelles that make up </a:t>
            </a:r>
          </a:p>
          <a:p>
            <a:pPr>
              <a:defRPr/>
            </a:pPr>
            <a:r>
              <a:rPr lang="en-US" smtClean="0"/>
              <a:t>	   the inside of the cell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Nucleus</a:t>
            </a:r>
          </a:p>
          <a:p>
            <a:r>
              <a:rPr lang="en-US" smtClean="0"/>
              <a:t>Nucleus</a:t>
            </a:r>
          </a:p>
          <a:p>
            <a:r>
              <a:rPr lang="en-US" smtClean="0"/>
              <a:t>	1. Membranous nuclear envelope</a:t>
            </a:r>
          </a:p>
          <a:p>
            <a:r>
              <a:rPr lang="en-US" smtClean="0"/>
              <a:t>	2. Chromosomes of DNA and protein (Histones)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Nucleus</a:t>
            </a:r>
          </a:p>
          <a:p>
            <a:pPr>
              <a:defRPr/>
            </a:pPr>
            <a:r>
              <a:rPr lang="en-US" smtClean="0"/>
              <a:t>Nucleus</a:t>
            </a:r>
          </a:p>
          <a:p>
            <a:pPr>
              <a:defRPr/>
            </a:pPr>
            <a:r>
              <a:rPr lang="en-US" smtClean="0"/>
              <a:t>	1. Membranous nuclear envelope</a:t>
            </a:r>
          </a:p>
          <a:p>
            <a:pPr>
              <a:defRPr/>
            </a:pPr>
            <a:r>
              <a:rPr lang="en-US" smtClean="0"/>
              <a:t>	2. Chromosomes of DNA and protein (Histones)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Endoplasmic reticulum (ER)</a:t>
            </a:r>
          </a:p>
          <a:p>
            <a:r>
              <a:rPr lang="en-US" smtClean="0"/>
              <a:t>Endoplasmic reticulum (ER)</a:t>
            </a:r>
          </a:p>
          <a:p>
            <a:r>
              <a:rPr lang="en-US" smtClean="0"/>
              <a:t>	1. Rough ER - Transport of proteins (roughness</a:t>
            </a:r>
          </a:p>
          <a:p>
            <a:r>
              <a:rPr lang="en-US" smtClean="0"/>
              <a:t>	    is the attached ribosomes)</a:t>
            </a:r>
          </a:p>
          <a:p>
            <a:r>
              <a:rPr lang="en-US" smtClean="0"/>
              <a:t>	2. Smooth ER – Processing and transport of lipids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Endoplasmic reticulum (ER)</a:t>
            </a:r>
          </a:p>
          <a:p>
            <a:pPr>
              <a:defRPr/>
            </a:pPr>
            <a:r>
              <a:rPr lang="en-US" smtClean="0"/>
              <a:t>Endoplasmic reticulum (ER)</a:t>
            </a:r>
          </a:p>
          <a:p>
            <a:pPr>
              <a:defRPr/>
            </a:pPr>
            <a:r>
              <a:rPr lang="en-US" smtClean="0"/>
              <a:t>	1. Rough ER - Transport of proteins (roughness</a:t>
            </a:r>
          </a:p>
          <a:p>
            <a:pPr>
              <a:defRPr/>
            </a:pPr>
            <a:r>
              <a:rPr lang="en-US" smtClean="0"/>
              <a:t>	    is the attached ribosomes)</a:t>
            </a:r>
          </a:p>
          <a:p>
            <a:pPr>
              <a:defRPr/>
            </a:pPr>
            <a:r>
              <a:rPr lang="en-US" smtClean="0"/>
              <a:t>	2. Smooth ER – Processing and transport of lipids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Ribosomes</a:t>
            </a:r>
          </a:p>
          <a:p>
            <a:r>
              <a:rPr lang="en-US" smtClean="0"/>
              <a:t>Ribosomes</a:t>
            </a:r>
          </a:p>
          <a:p>
            <a:r>
              <a:rPr lang="en-US" smtClean="0"/>
              <a:t>	1. Attached to Rough ER</a:t>
            </a:r>
          </a:p>
          <a:p>
            <a:r>
              <a:rPr lang="en-US" smtClean="0"/>
              <a:t>	2. Site of protein synthesis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Ribosomes</a:t>
            </a:r>
          </a:p>
          <a:p>
            <a:pPr>
              <a:defRPr/>
            </a:pPr>
            <a:r>
              <a:rPr lang="en-US" smtClean="0"/>
              <a:t>Ribosomes</a:t>
            </a:r>
          </a:p>
          <a:p>
            <a:pPr>
              <a:defRPr/>
            </a:pPr>
            <a:r>
              <a:rPr lang="en-US" smtClean="0"/>
              <a:t>	1. Attached to Rough ER</a:t>
            </a:r>
          </a:p>
          <a:p>
            <a:pPr>
              <a:defRPr/>
            </a:pPr>
            <a:r>
              <a:rPr lang="en-US" smtClean="0"/>
              <a:t>	2. Site of protein synthesis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Golgi Apparatus</a:t>
            </a:r>
          </a:p>
          <a:p>
            <a:r>
              <a:rPr lang="en-US" smtClean="0"/>
              <a:t>Golgi Apparatus (Golgi body, Golgi complex)</a:t>
            </a:r>
          </a:p>
          <a:p>
            <a:r>
              <a:rPr lang="en-US" smtClean="0"/>
              <a:t>	1. Assembly and editing of proteins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Golgi Apparatus</a:t>
            </a:r>
          </a:p>
          <a:p>
            <a:pPr>
              <a:defRPr/>
            </a:pPr>
            <a:r>
              <a:rPr lang="en-US" smtClean="0"/>
              <a:t>Golgi Apparatus (Golgi body, Golgi complex)</a:t>
            </a:r>
          </a:p>
          <a:p>
            <a:pPr>
              <a:defRPr/>
            </a:pPr>
            <a:r>
              <a:rPr lang="en-US" smtClean="0"/>
              <a:t>	1. Assembly and editing of proteins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8B5FC-3307-460D-BF5C-BD5A672C75B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41411-5B0D-44E3-AB66-7C85F512DDB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B458F-0F67-43EE-9902-3A62CA74DF6C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AD8CF-3724-421C-8088-F781F71EB4F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B5539-5812-4D52-9926-4EB4C492D7F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7B80C-6383-41AA-9ABF-BD0FEAAEB2B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9DAFB-2961-485F-9FC4-91A2FDF4955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8C90F-2880-4B22-9FE6-814C7E2CDA9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939F3-B283-4353-883D-787B7E8773A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E9D27-2C83-4240-8C6A-1682C1342D7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18FEB-44ED-41F9-BC64-B5C2DE3DF42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4C2F3-CEE5-4C51-A1AB-1F5C5D5E7CE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3051E-C919-4836-A09B-41E97DFF2CD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74B3B-611D-474B-AA81-45F45728BC9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AEC9-1482-4637-A39C-396B677EE68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647D2-BC7A-4C5E-8699-E48AF4357E2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17AA6-B0B1-4CDD-BD32-DDA6403F022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7CC99-E4B7-4476-878A-D5F8245C937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DB8FB-18AF-4C92-B363-9526A886430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0A091-6895-4FE0-B57C-523636F3875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85213-EBCB-4267-ACD2-B8F4CEA2C5E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4920B-F6A4-4019-B11B-2889C64439B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2EEA12-0297-4B3C-A93C-1EB86D2420B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89D738-A26C-4955-99A0-68D0820A5AF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http://faculty.clintoncc.suny.edu/faculty/michael.gregory/files/Bio%20101/Bio%20101%20Lectures/cells/onion_epidermal_cel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Cell Types and </a:t>
            </a:r>
            <a:b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Cell Structure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Lysosomes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0"/>
            <a:ext cx="87757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Lysosomes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</a:t>
            </a:r>
            <a:r>
              <a:rPr lang="en-US" sz="2800"/>
              <a:t> </a:t>
            </a:r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1. Contain enzymes that break down and help 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      recycle large proteins in animal cells</a:t>
            </a:r>
          </a:p>
        </p:txBody>
      </p:sp>
      <p:pic>
        <p:nvPicPr>
          <p:cNvPr id="11268" name="Picture 2" descr="cel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12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Mitochondria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0"/>
            <a:ext cx="838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Mitochondria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1.  Powerhouse ‑ site of ATP synthesis</a:t>
            </a:r>
          </a:p>
        </p:txBody>
      </p:sp>
      <p:pic>
        <p:nvPicPr>
          <p:cNvPr id="12292" name="Picture 2" descr="cel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12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Flagella and Cilia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838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Flagella and Cilia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</a:t>
            </a:r>
            <a:r>
              <a:rPr lang="en-US" sz="2800"/>
              <a:t> </a:t>
            </a:r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1. Cell surface projections for movement</a:t>
            </a:r>
          </a:p>
        </p:txBody>
      </p:sp>
      <p:pic>
        <p:nvPicPr>
          <p:cNvPr id="13316" name="Picture 6" descr="http://kconline.kaskaskia.edu/bcambron/Biology%20117/Cells_files/image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14400"/>
            <a:ext cx="76962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Microtubules and Microfilaments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838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Microtubules and Microfilaments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</a:t>
            </a:r>
            <a:r>
              <a:rPr lang="en-US" sz="2800"/>
              <a:t> </a:t>
            </a:r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1. Structural components of the cell   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             (cytoskeleton) in eukaryotes</a:t>
            </a:r>
          </a:p>
        </p:txBody>
      </p:sp>
      <p:pic>
        <p:nvPicPr>
          <p:cNvPr id="14340" name="Picture 2" descr="cel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12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Vacuoles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0"/>
            <a:ext cx="8915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Vacuoles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</a:t>
            </a:r>
            <a:r>
              <a:rPr lang="en-US" sz="2800"/>
              <a:t> </a:t>
            </a:r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1. Large central vacuoles in plant cells contain   	    enzymes and pigments in plant cells</a:t>
            </a:r>
          </a:p>
        </p:txBody>
      </p:sp>
      <p:pic>
        <p:nvPicPr>
          <p:cNvPr id="15364" name="Picture 2" descr="Plant 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71600"/>
            <a:ext cx="632460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Chloroplasts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0"/>
            <a:ext cx="8915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Chloroplasts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</a:t>
            </a:r>
            <a:r>
              <a:rPr lang="en-US" sz="2800"/>
              <a:t> </a:t>
            </a:r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1. Photosynthetic organelles in plant cells, 	     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             containing the chlorophyll pigments</a:t>
            </a:r>
          </a:p>
        </p:txBody>
      </p:sp>
      <p:pic>
        <p:nvPicPr>
          <p:cNvPr id="16388" name="Picture 2" descr="Plant 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71600"/>
            <a:ext cx="632460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Comparison:</a:t>
            </a:r>
            <a:br>
              <a:rPr lang="en-US" smtClean="0">
                <a:latin typeface="Comic Sans MS" pitchFamily="66" charset="0"/>
              </a:rPr>
            </a:br>
            <a:r>
              <a:rPr lang="en-US" i="1" u="sng" smtClean="0">
                <a:latin typeface="Comic Sans MS" pitchFamily="66" charset="0"/>
              </a:rPr>
              <a:t>Plant cells</a:t>
            </a:r>
            <a:r>
              <a:rPr lang="en-US" smtClean="0">
                <a:latin typeface="Comic Sans MS" pitchFamily="66" charset="0"/>
              </a:rPr>
              <a:t>             </a:t>
            </a:r>
            <a:r>
              <a:rPr lang="en-US" u="sng" smtClean="0">
                <a:latin typeface="Comic Sans MS" pitchFamily="66" charset="0"/>
              </a:rPr>
              <a:t>Animal cells</a:t>
            </a:r>
          </a:p>
        </p:txBody>
      </p:sp>
      <p:pic>
        <p:nvPicPr>
          <p:cNvPr id="17411" name="Picture 2" descr="Plant 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3810000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cell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524000"/>
            <a:ext cx="46323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457200" y="4800600"/>
            <a:ext cx="3886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>
                <a:latin typeface="Comic Sans MS" pitchFamily="66" charset="0"/>
              </a:rPr>
              <a:t> Large, central vacuole</a:t>
            </a:r>
          </a:p>
          <a:p>
            <a:pPr>
              <a:buFont typeface="Wingdings" pitchFamily="2" charset="2"/>
              <a:buChar char="q"/>
            </a:pPr>
            <a:r>
              <a:rPr lang="en-US" sz="2400">
                <a:latin typeface="Comic Sans MS" pitchFamily="66" charset="0"/>
              </a:rPr>
              <a:t> Chloroplasts</a:t>
            </a:r>
          </a:p>
          <a:p>
            <a:pPr>
              <a:buFont typeface="Wingdings" pitchFamily="2" charset="2"/>
              <a:buChar char="q"/>
            </a:pPr>
            <a:r>
              <a:rPr lang="en-US" sz="2400">
                <a:latin typeface="Comic Sans MS" pitchFamily="66" charset="0"/>
              </a:rPr>
              <a:t> Rigid cell wall outside  </a:t>
            </a:r>
          </a:p>
          <a:p>
            <a:r>
              <a:rPr lang="en-US" sz="2400">
                <a:latin typeface="Comic Sans MS" pitchFamily="66" charset="0"/>
              </a:rPr>
              <a:t>    of cell membrane</a:t>
            </a:r>
          </a:p>
        </p:txBody>
      </p:sp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4648200" y="4800600"/>
            <a:ext cx="4267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>
                <a:latin typeface="Comic Sans MS" pitchFamily="66" charset="0"/>
              </a:rPr>
              <a:t> No large, central vacuole</a:t>
            </a:r>
          </a:p>
          <a:p>
            <a:pPr>
              <a:buFont typeface="Wingdings" pitchFamily="2" charset="2"/>
              <a:buChar char="q"/>
            </a:pPr>
            <a:r>
              <a:rPr lang="en-US" sz="2400">
                <a:latin typeface="Comic Sans MS" pitchFamily="66" charset="0"/>
              </a:rPr>
              <a:t> No chloroplasts</a:t>
            </a:r>
          </a:p>
          <a:p>
            <a:pPr>
              <a:buFont typeface="Wingdings" pitchFamily="2" charset="2"/>
              <a:buChar char="q"/>
            </a:pPr>
            <a:r>
              <a:rPr lang="en-US" sz="2400">
                <a:latin typeface="Comic Sans MS" pitchFamily="66" charset="0"/>
              </a:rPr>
              <a:t> No rigid cell wall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83820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Comic Sans MS" pitchFamily="66" charset="0"/>
              </a:rPr>
              <a:t>Prokaryotic    vs.         Eukaryotic</a:t>
            </a:r>
          </a:p>
        </p:txBody>
      </p:sp>
      <p:pic>
        <p:nvPicPr>
          <p:cNvPr id="3075" name="Picture 2" descr="Plant 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609600"/>
            <a:ext cx="3810000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Prokaryotic ce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685800"/>
            <a:ext cx="27622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3429000"/>
            <a:ext cx="4267200" cy="3429000"/>
          </a:xfrm>
        </p:spPr>
        <p:txBody>
          <a:bodyPr rtlCol="0">
            <a:normAutofit fontScale="55000" lnSpcReduction="20000"/>
          </a:bodyPr>
          <a:lstStyle/>
          <a:p>
            <a:pPr eaLnBrk="1" fontAlgn="auto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  				 </a:t>
            </a: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no nucleus</a:t>
            </a: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no membrane enclosed organelles</a:t>
            </a: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 single chromosome</a:t>
            </a: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no streaming in the cytoplasm</a:t>
            </a: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cell division without mitosis</a:t>
            </a: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simple flagella</a:t>
            </a: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smaller </a:t>
            </a:r>
            <a:r>
              <a:rPr lang="en-US" dirty="0" err="1" smtClean="0">
                <a:latin typeface="Comic Sans MS" pitchFamily="66" charset="0"/>
              </a:rPr>
              <a:t>ribosomes</a:t>
            </a:r>
            <a:endParaRPr lang="en-US" dirty="0" smtClean="0">
              <a:latin typeface="Comic Sans MS" pitchFamily="66" charset="0"/>
            </a:endParaRP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simple cytoskeleton</a:t>
            </a: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no cellulose in cell walls</a:t>
            </a:r>
          </a:p>
          <a:p>
            <a:pPr eaLnBrk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no </a:t>
            </a:r>
            <a:r>
              <a:rPr lang="en-US" dirty="0" err="1" smtClean="0">
                <a:latin typeface="Comic Sans MS" pitchFamily="66" charset="0"/>
              </a:rPr>
              <a:t>histone</a:t>
            </a:r>
            <a:r>
              <a:rPr lang="en-US" dirty="0" smtClean="0">
                <a:latin typeface="Comic Sans MS" pitchFamily="66" charset="0"/>
              </a:rPr>
              <a:t> proteins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800600" y="3352800"/>
            <a:ext cx="4724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32500" lnSpcReduction="20000"/>
          </a:bodyPr>
          <a:lstStyle/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3200" dirty="0">
                <a:latin typeface="+mn-lt"/>
                <a:cs typeface="+mn-cs"/>
              </a:rPr>
              <a:t> 	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3200" dirty="0">
                <a:latin typeface="+mn-lt"/>
                <a:cs typeface="+mn-cs"/>
              </a:rPr>
              <a:t>                            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 nucleus	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membrane enclosed organelle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chromosomes in pairs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streaming in the cytoplasm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cell division by mitosis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complex flagella	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larger </a:t>
            </a:r>
            <a:r>
              <a:rPr lang="en-US" sz="5500" dirty="0" err="1">
                <a:latin typeface="Comic Sans MS" pitchFamily="66" charset="0"/>
                <a:cs typeface="+mn-cs"/>
              </a:rPr>
              <a:t>ribosomes</a:t>
            </a:r>
            <a:r>
              <a:rPr lang="en-US" sz="5500" dirty="0">
                <a:latin typeface="Comic Sans MS" pitchFamily="66" charset="0"/>
                <a:cs typeface="+mn-cs"/>
              </a:rPr>
              <a:t>	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complex cytoskeleton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 cellulose in cell walls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500" dirty="0">
                <a:latin typeface="Comic Sans MS" pitchFamily="66" charset="0"/>
                <a:cs typeface="+mn-cs"/>
              </a:rPr>
              <a:t>DNA bound to </a:t>
            </a:r>
            <a:r>
              <a:rPr lang="en-US" sz="5500" dirty="0" err="1">
                <a:latin typeface="Comic Sans MS" pitchFamily="66" charset="0"/>
                <a:cs typeface="+mn-cs"/>
              </a:rPr>
              <a:t>histone</a:t>
            </a:r>
            <a:r>
              <a:rPr lang="en-US" sz="5500" dirty="0">
                <a:latin typeface="Comic Sans MS" pitchFamily="66" charset="0"/>
                <a:cs typeface="+mn-cs"/>
              </a:rPr>
              <a:t> proteins</a:t>
            </a:r>
            <a:r>
              <a:rPr lang="en-US" sz="6200" dirty="0">
                <a:latin typeface="Comic Sans MS" pitchFamily="66" charset="0"/>
                <a:cs typeface="+mn-cs"/>
              </a:rPr>
              <a:t>	</a:t>
            </a:r>
            <a:r>
              <a:rPr lang="en-US" sz="3200" dirty="0">
                <a:latin typeface="+mn-lt"/>
                <a:cs typeface="+mn-cs"/>
              </a:rPr>
              <a:t>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83820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Comic Sans MS" pitchFamily="66" charset="0"/>
              </a:rPr>
              <a:t>Prokaryotic    vs.         Eukaryotic</a:t>
            </a:r>
          </a:p>
        </p:txBody>
      </p:sp>
      <p:pic>
        <p:nvPicPr>
          <p:cNvPr id="4099" name="Picture 2" descr="Plant 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609600"/>
            <a:ext cx="3810000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Prokaryotic ce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685800"/>
            <a:ext cx="27622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4191000" cy="2514600"/>
          </a:xfrm>
        </p:spPr>
        <p:txBody>
          <a:bodyPr/>
          <a:lstStyle/>
          <a:p>
            <a:pPr eaLnBrk="1">
              <a:buFont typeface="Arial" charset="0"/>
              <a:buNone/>
            </a:pPr>
            <a:r>
              <a:rPr lang="en-US" u="sng" smtClean="0">
                <a:latin typeface="Comic Sans MS" pitchFamily="66" charset="0"/>
              </a:rPr>
              <a:t>Examples:</a:t>
            </a:r>
            <a:endParaRPr lang="en-US" u="sng" smtClean="0"/>
          </a:p>
          <a:p>
            <a:pPr eaLnBrk="1">
              <a:buFont typeface="Arial" charset="0"/>
              <a:buNone/>
            </a:pPr>
            <a:r>
              <a:rPr lang="en-US" smtClean="0">
                <a:latin typeface="Comic Sans MS" pitchFamily="66" charset="0"/>
              </a:rPr>
              <a:t>	Bacteria</a:t>
            </a:r>
          </a:p>
          <a:p>
            <a:pPr eaLnBrk="1" hangingPunct="1"/>
            <a:endParaRPr lang="en-US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648200" y="3733800"/>
            <a:ext cx="419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>
                <a:latin typeface="Comic Sans MS" pitchFamily="66" charset="0"/>
                <a:cs typeface="+mn-cs"/>
              </a:rPr>
              <a:t> </a:t>
            </a:r>
            <a:r>
              <a:rPr lang="en-US" sz="3200" u="sng" dirty="0">
                <a:latin typeface="Comic Sans MS" pitchFamily="66" charset="0"/>
                <a:cs typeface="+mn-cs"/>
              </a:rPr>
              <a:t>Examples:</a:t>
            </a:r>
            <a:r>
              <a:rPr lang="en-US" sz="3200" dirty="0">
                <a:latin typeface="+mn-lt"/>
                <a:cs typeface="+mn-cs"/>
              </a:rPr>
              <a:t>	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3200" dirty="0">
                <a:latin typeface="+mn-lt"/>
                <a:cs typeface="+mn-cs"/>
              </a:rPr>
              <a:t>	  </a:t>
            </a:r>
            <a:r>
              <a:rPr lang="en-US" sz="3200" dirty="0">
                <a:latin typeface="Comic Sans MS" pitchFamily="66" charset="0"/>
                <a:cs typeface="+mn-cs"/>
              </a:rPr>
              <a:t>Plant cells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3200" dirty="0">
                <a:latin typeface="Comic Sans MS" pitchFamily="66" charset="0"/>
                <a:cs typeface="+mn-cs"/>
              </a:rPr>
              <a:t>	 Animal cells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3200" dirty="0">
                <a:latin typeface="Comic Sans MS" pitchFamily="66" charset="0"/>
                <a:cs typeface="+mn-cs"/>
              </a:rPr>
              <a:t>	 Fungi</a:t>
            </a:r>
          </a:p>
          <a:p>
            <a:pPr marL="342900" indent="-34290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3200" dirty="0">
                <a:latin typeface="Comic Sans MS" pitchFamily="66" charset="0"/>
                <a:cs typeface="+mn-cs"/>
              </a:rPr>
              <a:t>	 </a:t>
            </a:r>
            <a:r>
              <a:rPr lang="en-US" sz="3200" dirty="0" err="1">
                <a:latin typeface="Comic Sans MS" pitchFamily="66" charset="0"/>
                <a:cs typeface="+mn-cs"/>
              </a:rPr>
              <a:t>Protists</a:t>
            </a:r>
            <a:endParaRPr lang="en-US" sz="3200" dirty="0">
              <a:latin typeface="Comic Sans MS" pitchFamily="66" charset="0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Plasma Membrane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0" y="0"/>
            <a:ext cx="87090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2800" b="1" u="sng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Plasma membrane</a:t>
            </a:r>
            <a:endParaRPr lang="en-US" sz="2800" b="1" u="sng">
              <a:solidFill>
                <a:srgbClr val="002060"/>
              </a:solidFill>
              <a:latin typeface="Comic Sans MS" pitchFamily="66" charset="0"/>
            </a:endParaRPr>
          </a:p>
          <a:p>
            <a: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280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		1. Surrounds Cells</a:t>
            </a:r>
            <a:endParaRPr lang="en-US" sz="2800">
              <a:solidFill>
                <a:srgbClr val="002060"/>
              </a:solidFill>
              <a:latin typeface="Comic Sans MS" pitchFamily="66" charset="0"/>
            </a:endParaRPr>
          </a:p>
          <a:p>
            <a: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280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		2. Protected by cellulose and protein cell wall in </a:t>
            </a:r>
          </a:p>
          <a:p>
            <a: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280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		    plants</a:t>
            </a:r>
            <a:endParaRPr lang="en-US" sz="280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124" name="Picture 2" descr="cel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12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Cytoplasm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0" y="0"/>
            <a:ext cx="87582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Cytoplasm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1. Fluid (Cytosol) and organelles that make up 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   the inside of the cell</a:t>
            </a:r>
          </a:p>
        </p:txBody>
      </p:sp>
      <p:pic>
        <p:nvPicPr>
          <p:cNvPr id="6148" name="Picture 2" descr="cel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12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Nucleus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0" y="0"/>
            <a:ext cx="90376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Nucleus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1. Membranous nuclear envelope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2. Chromosomes of DNA and protein (Histones)</a:t>
            </a:r>
          </a:p>
        </p:txBody>
      </p:sp>
      <p:pic>
        <p:nvPicPr>
          <p:cNvPr id="7172" name="Picture 2" descr="cel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12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Endoplasmic reticulum (ER)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0" y="0"/>
            <a:ext cx="93757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Endoplasmic reticulum (ER)</a:t>
            </a:r>
            <a:endParaRPr lang="en-US" sz="280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1. Rough ER - Transport of proteins (roughness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    is the attached ribosomes)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2. Smooth ER – Processing and transport of lipids</a:t>
            </a:r>
          </a:p>
        </p:txBody>
      </p:sp>
      <p:pic>
        <p:nvPicPr>
          <p:cNvPr id="8196" name="Picture 2" descr="cel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12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Ribosomes</a:t>
            </a: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0" y="0"/>
            <a:ext cx="57197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Ribosomes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1. Attached to Rough ER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2. Site of protein synthesis</a:t>
            </a:r>
          </a:p>
        </p:txBody>
      </p:sp>
      <p:pic>
        <p:nvPicPr>
          <p:cNvPr id="9220" name="Picture 2" descr="cel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12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676400" y="2819400"/>
            <a:ext cx="4953000" cy="868363"/>
          </a:xfrm>
        </p:spPr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Golgi Apparatus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0"/>
            <a:ext cx="7762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u="sng">
                <a:solidFill>
                  <a:srgbClr val="002060"/>
                </a:solidFill>
                <a:latin typeface="Comic Sans MS" pitchFamily="66" charset="0"/>
              </a:rPr>
              <a:t>Golgi Apparatus (Golgi body, Golgi complex)</a:t>
            </a:r>
          </a:p>
          <a:p>
            <a:r>
              <a:rPr lang="en-US" sz="2800">
                <a:solidFill>
                  <a:srgbClr val="002060"/>
                </a:solidFill>
                <a:latin typeface="Comic Sans MS" pitchFamily="66" charset="0"/>
              </a:rPr>
              <a:t>	1. Assembly and editing of proteins</a:t>
            </a:r>
          </a:p>
        </p:txBody>
      </p:sp>
      <p:pic>
        <p:nvPicPr>
          <p:cNvPr id="10244" name="Picture 2" descr="cel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127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235</Words>
  <Application>Microsoft Office PowerPoint</Application>
  <PresentationFormat>Екран (4:3)</PresentationFormat>
  <Paragraphs>265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Office Theme</vt:lpstr>
      <vt:lpstr>Cell Types and  Cell Structure</vt:lpstr>
      <vt:lpstr>Prokaryotic    vs.         Eukaryotic</vt:lpstr>
      <vt:lpstr>Prokaryotic    vs.         Eukaryotic</vt:lpstr>
      <vt:lpstr>Plasma Membrane</vt:lpstr>
      <vt:lpstr>Cytoplasm</vt:lpstr>
      <vt:lpstr>Nucleus</vt:lpstr>
      <vt:lpstr>Endoplasmic reticulum (ER)</vt:lpstr>
      <vt:lpstr>Ribosomes</vt:lpstr>
      <vt:lpstr>Golgi Apparatus</vt:lpstr>
      <vt:lpstr>Lysosomes</vt:lpstr>
      <vt:lpstr>Mitochondria</vt:lpstr>
      <vt:lpstr>Flagella and Cilia</vt:lpstr>
      <vt:lpstr>Microtubules and Microfilaments</vt:lpstr>
      <vt:lpstr>Vacuoles</vt:lpstr>
      <vt:lpstr>Chloroplasts</vt:lpstr>
      <vt:lpstr>Comparison: Plant cells             Animal cells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Cells</dc:title>
  <dc:creator>Andy</dc:creator>
  <cp:lastModifiedBy>RomaK</cp:lastModifiedBy>
  <cp:revision>37</cp:revision>
  <dcterms:created xsi:type="dcterms:W3CDTF">2008-08-10T02:17:46Z</dcterms:created>
  <dcterms:modified xsi:type="dcterms:W3CDTF">2015-09-03T12:07:24Z</dcterms:modified>
</cp:coreProperties>
</file>