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9" r:id="rId3"/>
    <p:sldId id="257" r:id="rId4"/>
    <p:sldId id="267" r:id="rId5"/>
    <p:sldId id="269" r:id="rId6"/>
    <p:sldId id="268" r:id="rId7"/>
    <p:sldId id="270" r:id="rId8"/>
    <p:sldId id="261" r:id="rId9"/>
    <p:sldId id="275" r:id="rId10"/>
    <p:sldId id="276" r:id="rId11"/>
    <p:sldId id="274" r:id="rId12"/>
    <p:sldId id="272" r:id="rId13"/>
    <p:sldId id="273" r:id="rId14"/>
    <p:sldId id="271" r:id="rId15"/>
    <p:sldId id="266" r:id="rId16"/>
    <p:sldId id="260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CC"/>
    <a:srgbClr val="FF33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DFCEC1A1-1C66-494F-BD6B-42AA8685E540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00DFDDB2-16BC-49A3-A2F0-02D675789B1B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7723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Cell Reproduction</a:t>
            </a:r>
          </a:p>
          <a:p>
            <a:pPr>
              <a:spcBef>
                <a:spcPct val="0"/>
              </a:spcBef>
            </a:pPr>
            <a:r>
              <a:rPr lang="en-US" smtClean="0"/>
              <a:t>Mitosis and Binary Fission</a:t>
            </a:r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Cell Reproduction</a:t>
            </a:r>
          </a:p>
          <a:p>
            <a:r>
              <a:rPr lang="en-US" smtClean="0"/>
              <a:t>Mitosis and Binary Fission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Metaphase</a:t>
            </a:r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Metaphase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Anaphase</a:t>
            </a:r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Anaphase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Telophase</a:t>
            </a:r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Telophase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Cytokinesis</a:t>
            </a:r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Cytokinesis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Mitosis in Onion Root Tip</a:t>
            </a:r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Mitosis in Onion Root Tip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Binary Fission</a:t>
            </a:r>
          </a:p>
          <a:p>
            <a:pPr>
              <a:spcBef>
                <a:spcPct val="0"/>
              </a:spcBef>
            </a:pPr>
            <a:r>
              <a:rPr lang="en-US" smtClean="0"/>
              <a:t>The primary method of reproduction for prokaryotes</a:t>
            </a:r>
          </a:p>
          <a:p>
            <a:pPr>
              <a:spcBef>
                <a:spcPct val="0"/>
              </a:spcBef>
            </a:pPr>
            <a:r>
              <a:rPr lang="en-US" smtClean="0"/>
              <a:t>Does not require a mate</a:t>
            </a:r>
          </a:p>
          <a:p>
            <a:pPr>
              <a:spcBef>
                <a:spcPct val="0"/>
              </a:spcBef>
            </a:pPr>
            <a:r>
              <a:rPr lang="en-US" smtClean="0"/>
              <a:t>Is asexual reproduction</a:t>
            </a:r>
          </a:p>
          <a:p>
            <a:pPr>
              <a:spcBef>
                <a:spcPct val="0"/>
              </a:spcBef>
            </a:pPr>
            <a:r>
              <a:rPr lang="en-US" smtClean="0"/>
              <a:t>Does not increase the variation in a population</a:t>
            </a:r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Binary Fission</a:t>
            </a:r>
          </a:p>
          <a:p>
            <a:r>
              <a:rPr lang="en-US" smtClean="0"/>
              <a:t>The primary method of reproduction for prokaryotes</a:t>
            </a:r>
          </a:p>
          <a:p>
            <a:r>
              <a:rPr lang="en-US" smtClean="0"/>
              <a:t>Does not require a mate</a:t>
            </a:r>
          </a:p>
          <a:p>
            <a:r>
              <a:rPr lang="en-US" smtClean="0"/>
              <a:t>Is asexual reproduction</a:t>
            </a:r>
          </a:p>
          <a:p>
            <a:r>
              <a:rPr lang="en-US" smtClean="0"/>
              <a:t>Does not increase the variation in a population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Binary Fission</a:t>
            </a:r>
          </a:p>
          <a:p>
            <a:pPr>
              <a:spcBef>
                <a:spcPct val="0"/>
              </a:spcBef>
            </a:pPr>
            <a:r>
              <a:rPr lang="en-US" smtClean="0"/>
              <a:t>Central growth</a:t>
            </a:r>
          </a:p>
          <a:p>
            <a:pPr>
              <a:spcBef>
                <a:spcPct val="0"/>
              </a:spcBef>
            </a:pPr>
            <a:r>
              <a:rPr lang="en-US" smtClean="0"/>
              <a:t>Apical growth</a:t>
            </a:r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Binary Fission</a:t>
            </a:r>
          </a:p>
          <a:p>
            <a:r>
              <a:rPr lang="en-US" smtClean="0"/>
              <a:t>Central growth</a:t>
            </a:r>
          </a:p>
          <a:p>
            <a:r>
              <a:rPr lang="en-US" smtClean="0"/>
              <a:t>Apical growth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Three  </a:t>
            </a:r>
            <a:br>
              <a:rPr lang="en-US" smtClean="0"/>
            </a:br>
            <a:r>
              <a:rPr lang="en-US" smtClean="0"/>
              <a:t>Schemes</a:t>
            </a:r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Three  </a:t>
            </a:r>
            <a:br>
              <a:rPr lang="en-US" smtClean="0"/>
            </a:br>
            <a:r>
              <a:rPr lang="en-US" smtClean="0"/>
              <a:t>Schemes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Major Events in Mitosis</a:t>
            </a:r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Major Events in Mitosis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Vocabulary</a:t>
            </a:r>
          </a:p>
          <a:p>
            <a:pPr>
              <a:spcBef>
                <a:spcPct val="0"/>
              </a:spcBef>
            </a:pPr>
            <a:r>
              <a:rPr lang="en-US" smtClean="0"/>
              <a:t>Mitosis = division of the cell nucleus and its contents</a:t>
            </a:r>
          </a:p>
          <a:p>
            <a:pPr>
              <a:spcBef>
                <a:spcPct val="0"/>
              </a:spcBef>
            </a:pPr>
            <a:r>
              <a:rPr lang="en-US" smtClean="0"/>
              <a:t>Cytokinesis = the division of cell cytoplasm into two identical daughter cells</a:t>
            </a:r>
          </a:p>
          <a:p>
            <a:pPr>
              <a:spcBef>
                <a:spcPct val="0"/>
              </a:spcBef>
            </a:pPr>
            <a:r>
              <a:rPr lang="en-US" smtClean="0"/>
              <a:t>Chromatin = the combination of DNA and histone proteins</a:t>
            </a:r>
          </a:p>
          <a:p>
            <a:pPr>
              <a:spcBef>
                <a:spcPct val="0"/>
              </a:spcBef>
            </a:pPr>
            <a:r>
              <a:rPr lang="en-US" smtClean="0"/>
              <a:t>Diploid = Two copies of each chromosome, one paternal, one maternal</a:t>
            </a:r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Vocabulary</a:t>
            </a:r>
          </a:p>
          <a:p>
            <a:r>
              <a:rPr lang="en-US" smtClean="0"/>
              <a:t>Mitosis = division of the cell nucleus and its contents</a:t>
            </a:r>
          </a:p>
          <a:p>
            <a:r>
              <a:rPr lang="en-US" smtClean="0"/>
              <a:t>Cytokinesis = the division of cell cytoplasm into two identical daughter cells</a:t>
            </a:r>
          </a:p>
          <a:p>
            <a:r>
              <a:rPr lang="en-US" smtClean="0"/>
              <a:t>Chromatin = the combination of DNA and histone proteins</a:t>
            </a:r>
          </a:p>
          <a:p>
            <a:r>
              <a:rPr lang="en-US" smtClean="0"/>
              <a:t>Diploid = Two copies of each chromosome, one paternal, one maternal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Chromosomes</a:t>
            </a:r>
            <a:br>
              <a:rPr lang="en-US" smtClean="0"/>
            </a:br>
            <a:r>
              <a:rPr lang="en-US" smtClean="0"/>
              <a:t>in the </a:t>
            </a:r>
            <a:br>
              <a:rPr lang="en-US" smtClean="0"/>
            </a:br>
            <a:r>
              <a:rPr lang="en-US" smtClean="0"/>
              <a:t>Larger </a:t>
            </a:r>
            <a:br>
              <a:rPr lang="en-US" smtClean="0"/>
            </a:br>
            <a:r>
              <a:rPr lang="en-US" smtClean="0"/>
              <a:t>Scheme</a:t>
            </a:r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Chromosomes</a:t>
            </a:r>
            <a:br>
              <a:rPr lang="en-US" smtClean="0"/>
            </a:br>
            <a:r>
              <a:rPr lang="en-US" smtClean="0"/>
              <a:t>in the </a:t>
            </a:r>
            <a:br>
              <a:rPr lang="en-US" smtClean="0"/>
            </a:br>
            <a:r>
              <a:rPr lang="en-US" smtClean="0"/>
              <a:t>Larger </a:t>
            </a:r>
            <a:br>
              <a:rPr lang="en-US" smtClean="0"/>
            </a:br>
            <a:r>
              <a:rPr lang="en-US" smtClean="0"/>
              <a:t>Scheme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Chromosome </a:t>
            </a:r>
            <a:br>
              <a:rPr lang="en-US" smtClean="0"/>
            </a:br>
            <a:r>
              <a:rPr lang="en-US" smtClean="0"/>
              <a:t>Structure</a:t>
            </a:r>
          </a:p>
          <a:p>
            <a:pPr>
              <a:spcBef>
                <a:spcPct val="0"/>
              </a:spcBef>
            </a:pPr>
            <a:r>
              <a:rPr lang="en-US" smtClean="0"/>
              <a:t>1 – Chromatid</a:t>
            </a:r>
          </a:p>
          <a:p>
            <a:pPr>
              <a:spcBef>
                <a:spcPct val="0"/>
              </a:spcBef>
            </a:pPr>
            <a:r>
              <a:rPr lang="en-US" smtClean="0"/>
              <a:t>2 – Centromere</a:t>
            </a:r>
          </a:p>
          <a:p>
            <a:pPr>
              <a:spcBef>
                <a:spcPct val="0"/>
              </a:spcBef>
            </a:pPr>
            <a:r>
              <a:rPr lang="en-US" smtClean="0"/>
              <a:t>3 – Short arm</a:t>
            </a:r>
          </a:p>
          <a:p>
            <a:pPr>
              <a:spcBef>
                <a:spcPct val="0"/>
              </a:spcBef>
            </a:pPr>
            <a:r>
              <a:rPr lang="en-US" smtClean="0"/>
              <a:t>4 – Long arm</a:t>
            </a:r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Chromosome </a:t>
            </a:r>
            <a:br>
              <a:rPr lang="en-US" smtClean="0"/>
            </a:br>
            <a:r>
              <a:rPr lang="en-US" smtClean="0"/>
              <a:t>Structure</a:t>
            </a:r>
          </a:p>
          <a:p>
            <a:r>
              <a:rPr lang="en-US" smtClean="0"/>
              <a:t>1 – Chromatid</a:t>
            </a:r>
          </a:p>
          <a:p>
            <a:r>
              <a:rPr lang="en-US" smtClean="0"/>
              <a:t>2 – Centromere</a:t>
            </a:r>
          </a:p>
          <a:p>
            <a:r>
              <a:rPr lang="en-US" smtClean="0"/>
              <a:t>3 – Short arm</a:t>
            </a:r>
          </a:p>
          <a:p>
            <a:r>
              <a:rPr lang="en-US" smtClean="0"/>
              <a:t>4 – Long arm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Telomeres</a:t>
            </a:r>
          </a:p>
          <a:p>
            <a:pPr>
              <a:spcBef>
                <a:spcPct val="0"/>
              </a:spcBef>
            </a:pPr>
            <a:r>
              <a:rPr lang="en-US" smtClean="0"/>
              <a:t>Do not code for genes</a:t>
            </a:r>
          </a:p>
          <a:p>
            <a:pPr>
              <a:spcBef>
                <a:spcPct val="0"/>
              </a:spcBef>
            </a:pPr>
            <a:r>
              <a:rPr lang="en-US" smtClean="0"/>
              <a:t>Keep ends of chromosomes from sticking to each other</a:t>
            </a:r>
          </a:p>
          <a:p>
            <a:pPr>
              <a:spcBef>
                <a:spcPct val="0"/>
              </a:spcBef>
            </a:pPr>
            <a:r>
              <a:rPr lang="en-US" smtClean="0"/>
              <a:t>Prevent loss of genes </a:t>
            </a:r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Telomeres</a:t>
            </a:r>
          </a:p>
          <a:p>
            <a:r>
              <a:rPr lang="en-US" smtClean="0"/>
              <a:t>Do not code for genes</a:t>
            </a:r>
          </a:p>
          <a:p>
            <a:r>
              <a:rPr lang="en-US" smtClean="0"/>
              <a:t>Keep ends of chromosomes from sticking to each other</a:t>
            </a:r>
          </a:p>
          <a:p>
            <a:r>
              <a:rPr lang="en-US" smtClean="0"/>
              <a:t>Prevent loss of genes 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The Cell Cycle</a:t>
            </a:r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The Cell Cycle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Prophase</a:t>
            </a:r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Prophase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6788D-B78F-42EA-889A-BC467ED792B6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733213-38E4-40F4-80AC-B00FA73C09AE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4B8747-A60F-416C-BEFF-56E9CE3F355C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81DE89-F5C6-4A60-8DC9-C5F7195B682A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9B0C83-717D-4546-98B8-58AA6CB22A3F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6882A-64C4-4E21-8281-3DA4A2A10C37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89EE15-2D78-4A83-BCEB-07A099203783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D3720-1551-4154-82E5-2A910AD95349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8B9A6C-2E25-43C6-BBE7-94F6263A55A8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BF0A41-5F89-4E1C-AA28-59413FA2F782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84CF1A-DF62-4168-B0AB-6ED27C3AF1F2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E77A295-1036-40A4-B04A-54AC7A577A13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prophas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25146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sz="6600" b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Cell Reproduction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3810000"/>
            <a:ext cx="8534400" cy="17526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Mitosis and Binary Fission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2819400"/>
            <a:ext cx="3352800" cy="1096963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Metaphase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1267" name="Picture 3" descr="800px-Metaphase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8600"/>
            <a:ext cx="9144000" cy="643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2362200"/>
            <a:ext cx="3048000" cy="1020763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Anaphase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2291" name="Picture 3" descr="800px-Anaphase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8600"/>
            <a:ext cx="9144000" cy="643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590800"/>
            <a:ext cx="3505200" cy="1143000"/>
          </a:xfrm>
        </p:spPr>
        <p:txBody>
          <a:bodyPr/>
          <a:lstStyle/>
          <a:p>
            <a:pPr>
              <a:defRPr/>
            </a:pP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Telophase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3315" name="Picture 3" descr="800px-Telophase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8600"/>
            <a:ext cx="9144000" cy="643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667000"/>
            <a:ext cx="3962400" cy="1020763"/>
          </a:xfrm>
        </p:spPr>
        <p:txBody>
          <a:bodyPr/>
          <a:lstStyle/>
          <a:p>
            <a:pPr>
              <a:defRPr/>
            </a:pP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Cytokinesis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4339" name="Picture 3" descr="800px-Cytokinesis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3675"/>
            <a:ext cx="9144000" cy="643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Mitosis in Onion Root Tip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5363" name="Picture 2" descr="http://www.ndpteachers.org/perit/Mitosis%5bOnionRoot3%5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5410200" cy="792163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Binary Fission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5029200" cy="5334000"/>
          </a:xfrm>
        </p:spPr>
        <p:txBody>
          <a:bodyPr/>
          <a:lstStyle/>
          <a:p>
            <a:pPr eaLnBrk="1" hangingPunct="1">
              <a:buClr>
                <a:srgbClr val="002060"/>
              </a:buClr>
              <a:buFont typeface="Wingdings" pitchFamily="2" charset="2"/>
              <a:buChar char=""/>
            </a:pPr>
            <a:r>
              <a:rPr lang="en-US" smtClean="0">
                <a:latin typeface="Comic Sans MS" pitchFamily="66" charset="0"/>
              </a:rPr>
              <a:t>The primary method of reproduction for prokaryotes</a:t>
            </a:r>
          </a:p>
          <a:p>
            <a:pPr eaLnBrk="1" hangingPunct="1">
              <a:buClr>
                <a:srgbClr val="002060"/>
              </a:buClr>
              <a:buFont typeface="Wingdings" pitchFamily="2" charset="2"/>
              <a:buChar char=""/>
            </a:pPr>
            <a:r>
              <a:rPr lang="en-US" smtClean="0">
                <a:latin typeface="Comic Sans MS" pitchFamily="66" charset="0"/>
              </a:rPr>
              <a:t>Does not require a mate</a:t>
            </a:r>
          </a:p>
          <a:p>
            <a:pPr eaLnBrk="1" hangingPunct="1">
              <a:buClr>
                <a:srgbClr val="002060"/>
              </a:buClr>
              <a:buFont typeface="Wingdings" pitchFamily="2" charset="2"/>
              <a:buChar char=""/>
            </a:pPr>
            <a:r>
              <a:rPr lang="en-US" smtClean="0">
                <a:latin typeface="Comic Sans MS" pitchFamily="66" charset="0"/>
              </a:rPr>
              <a:t>Is asexual reproduction</a:t>
            </a:r>
          </a:p>
          <a:p>
            <a:pPr eaLnBrk="1" hangingPunct="1">
              <a:buClr>
                <a:srgbClr val="002060"/>
              </a:buClr>
              <a:buFont typeface="Wingdings" pitchFamily="2" charset="2"/>
              <a:buChar char=""/>
            </a:pPr>
            <a:r>
              <a:rPr lang="en-US" smtClean="0">
                <a:latin typeface="Comic Sans MS" pitchFamily="66" charset="0"/>
              </a:rPr>
              <a:t>Does not increase the variation in a population</a:t>
            </a:r>
          </a:p>
        </p:txBody>
      </p:sp>
      <p:pic>
        <p:nvPicPr>
          <p:cNvPr id="16388" name="Picture 5" descr="Image:Binary fissi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228600"/>
            <a:ext cx="2944813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48768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Binary Fission</a:t>
            </a:r>
          </a:p>
        </p:txBody>
      </p:sp>
      <p:pic>
        <p:nvPicPr>
          <p:cNvPr id="17411" name="Picture 5" descr="Image:Bacilli division diagra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295400"/>
            <a:ext cx="6781800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 Box 6"/>
          <p:cNvSpPr txBox="1">
            <a:spLocks noChangeArrowheads="1"/>
          </p:cNvSpPr>
          <p:nvPr/>
        </p:nvSpPr>
        <p:spPr bwMode="auto">
          <a:xfrm>
            <a:off x="1905000" y="914400"/>
            <a:ext cx="2309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Comic Sans MS" pitchFamily="66" charset="0"/>
              </a:rPr>
              <a:t>Central growth</a:t>
            </a:r>
          </a:p>
        </p:txBody>
      </p:sp>
      <p:sp>
        <p:nvSpPr>
          <p:cNvPr id="17413" name="Text Box 7"/>
          <p:cNvSpPr txBox="1">
            <a:spLocks noChangeArrowheads="1"/>
          </p:cNvSpPr>
          <p:nvPr/>
        </p:nvSpPr>
        <p:spPr bwMode="auto">
          <a:xfrm>
            <a:off x="5334000" y="914400"/>
            <a:ext cx="2138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Comic Sans MS" pitchFamily="66" charset="0"/>
              </a:rPr>
              <a:t>Apical growth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371600"/>
            <a:ext cx="2514600" cy="29718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Three  </a:t>
            </a:r>
            <a:b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Schemes</a:t>
            </a:r>
          </a:p>
        </p:txBody>
      </p:sp>
      <p:pic>
        <p:nvPicPr>
          <p:cNvPr id="3075" name="Picture 5" descr="Image:Three cell growth type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36825" y="381000"/>
            <a:ext cx="6149975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Major Events in Mitosis</a:t>
            </a:r>
          </a:p>
        </p:txBody>
      </p:sp>
      <p:pic>
        <p:nvPicPr>
          <p:cNvPr id="4099" name="Picture 5" descr="Image:Major events in mitosis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0"/>
            <a:ext cx="8839200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Vocabulary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305800" cy="5105400"/>
          </a:xfrm>
        </p:spPr>
        <p:txBody>
          <a:bodyPr/>
          <a:lstStyle/>
          <a:p>
            <a:pPr eaLnBrk="1" hangingPunct="1">
              <a:defRPr/>
            </a:pPr>
            <a:r>
              <a:rPr lang="en-US" b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Mitosis</a:t>
            </a:r>
            <a:r>
              <a:rPr lang="en-US" smtClean="0">
                <a:latin typeface="Comic Sans MS" pitchFamily="66" charset="0"/>
              </a:rPr>
              <a:t> = division of the cell nucleus and its contents</a:t>
            </a:r>
          </a:p>
          <a:p>
            <a:pPr eaLnBrk="1" hangingPunct="1">
              <a:defRPr/>
            </a:pPr>
            <a:r>
              <a:rPr lang="en-US" b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Cytokinesis</a:t>
            </a:r>
            <a:r>
              <a:rPr lang="en-US" smtClean="0">
                <a:latin typeface="Comic Sans MS" pitchFamily="66" charset="0"/>
              </a:rPr>
              <a:t> = the division of cell cytoplasm into two identical daughter cells</a:t>
            </a:r>
          </a:p>
          <a:p>
            <a:pPr eaLnBrk="1" hangingPunct="1">
              <a:defRPr/>
            </a:pPr>
            <a:r>
              <a:rPr lang="en-US" b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Chromatin</a:t>
            </a:r>
            <a:r>
              <a:rPr lang="en-US" smtClean="0">
                <a:latin typeface="Comic Sans MS" pitchFamily="66" charset="0"/>
              </a:rPr>
              <a:t> = the combination of DNA and histone proteins</a:t>
            </a:r>
          </a:p>
          <a:p>
            <a:pPr eaLnBrk="1" hangingPunct="1">
              <a:defRPr/>
            </a:pPr>
            <a:r>
              <a:rPr lang="en-US" b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Diploid</a:t>
            </a:r>
            <a:r>
              <a:rPr lang="en-US" smtClean="0">
                <a:latin typeface="Comic Sans MS" pitchFamily="66" charset="0"/>
              </a:rPr>
              <a:t> = Two copies of each chromosome, one paternal, one maternal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5" descr="Image:Chromosom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0"/>
            <a:ext cx="5876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4267200" cy="4373562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Chromosomes</a:t>
            </a:r>
            <a:b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in the </a:t>
            </a:r>
            <a:b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Larger </a:t>
            </a:r>
            <a:b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Scheme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191000" y="228600"/>
            <a:ext cx="4724400" cy="2087563"/>
          </a:xfrm>
        </p:spPr>
        <p:txBody>
          <a:bodyPr/>
          <a:lstStyle/>
          <a:p>
            <a:pPr eaLnBrk="1" hangingPunct="1">
              <a:defRPr/>
            </a:pPr>
            <a:r>
              <a:rPr lang="en-US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Chromosome </a:t>
            </a:r>
            <a:br>
              <a:rPr lang="en-US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en-US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Structure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81600" y="2362200"/>
            <a:ext cx="3657600" cy="2667000"/>
          </a:xfrm>
        </p:spPr>
        <p:txBody>
          <a:bodyPr/>
          <a:lstStyle/>
          <a:p>
            <a:pPr eaLnBrk="1" hangingPunct="1">
              <a:buClr>
                <a:srgbClr val="002060"/>
              </a:buClr>
              <a:buFont typeface="Wingdings" pitchFamily="2" charset="2"/>
              <a:buChar char="§"/>
            </a:pPr>
            <a:r>
              <a:rPr lang="en-US" b="1" smtClean="0">
                <a:latin typeface="Comic Sans MS" pitchFamily="66" charset="0"/>
              </a:rPr>
              <a:t>1 – Chromatid</a:t>
            </a:r>
          </a:p>
          <a:p>
            <a:pPr eaLnBrk="1" hangingPunct="1">
              <a:buClr>
                <a:srgbClr val="002060"/>
              </a:buClr>
              <a:buFont typeface="Wingdings" pitchFamily="2" charset="2"/>
              <a:buChar char="§"/>
            </a:pPr>
            <a:r>
              <a:rPr lang="en-US" b="1" smtClean="0">
                <a:latin typeface="Comic Sans MS" pitchFamily="66" charset="0"/>
              </a:rPr>
              <a:t>2 – Centromere</a:t>
            </a:r>
          </a:p>
          <a:p>
            <a:pPr eaLnBrk="1" hangingPunct="1">
              <a:buClr>
                <a:srgbClr val="002060"/>
              </a:buClr>
              <a:buFont typeface="Wingdings" pitchFamily="2" charset="2"/>
              <a:buChar char="§"/>
            </a:pPr>
            <a:r>
              <a:rPr lang="en-US" b="1" smtClean="0">
                <a:latin typeface="Comic Sans MS" pitchFamily="66" charset="0"/>
              </a:rPr>
              <a:t>3 – Short arm</a:t>
            </a:r>
          </a:p>
          <a:p>
            <a:pPr eaLnBrk="1" hangingPunct="1">
              <a:buClr>
                <a:srgbClr val="002060"/>
              </a:buClr>
              <a:buFont typeface="Wingdings" pitchFamily="2" charset="2"/>
              <a:buChar char="§"/>
            </a:pPr>
            <a:r>
              <a:rPr lang="en-US" b="1" smtClean="0">
                <a:latin typeface="Comic Sans MS" pitchFamily="66" charset="0"/>
              </a:rPr>
              <a:t>4 – Long arm</a:t>
            </a:r>
          </a:p>
        </p:txBody>
      </p:sp>
      <p:pic>
        <p:nvPicPr>
          <p:cNvPr id="7172" name="Picture 5" descr="180px-Chromosome-uprigh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81000"/>
            <a:ext cx="4252913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Image:Telomer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514600"/>
            <a:ext cx="72390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85800"/>
            <a:ext cx="2971800" cy="12954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Telomeres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76600" y="152400"/>
            <a:ext cx="5867400" cy="2743200"/>
          </a:xfrm>
        </p:spPr>
        <p:txBody>
          <a:bodyPr/>
          <a:lstStyle/>
          <a:p>
            <a:pPr eaLnBrk="1" hangingPunct="1">
              <a:buClr>
                <a:srgbClr val="002060"/>
              </a:buClr>
              <a:buFont typeface="Wingdings" pitchFamily="2" charset="2"/>
              <a:buChar char="§"/>
            </a:pPr>
            <a:r>
              <a:rPr lang="en-US" b="1" smtClean="0">
                <a:latin typeface="Comic Sans MS" pitchFamily="66" charset="0"/>
              </a:rPr>
              <a:t>Do not code for genes</a:t>
            </a:r>
          </a:p>
          <a:p>
            <a:pPr eaLnBrk="1" hangingPunct="1">
              <a:buClr>
                <a:srgbClr val="002060"/>
              </a:buClr>
              <a:buFont typeface="Wingdings" pitchFamily="2" charset="2"/>
              <a:buChar char="§"/>
            </a:pPr>
            <a:r>
              <a:rPr lang="en-US" b="1" smtClean="0">
                <a:latin typeface="Comic Sans MS" pitchFamily="66" charset="0"/>
              </a:rPr>
              <a:t>Keep ends of chromosomes from sticking to each other</a:t>
            </a:r>
          </a:p>
          <a:p>
            <a:pPr eaLnBrk="1" hangingPunct="1">
              <a:buClr>
                <a:srgbClr val="002060"/>
              </a:buClr>
              <a:buFont typeface="Wingdings" pitchFamily="2" charset="2"/>
              <a:buChar char="§"/>
            </a:pPr>
            <a:r>
              <a:rPr lang="en-US" b="1" smtClean="0">
                <a:latin typeface="Comic Sans MS" pitchFamily="66" charset="0"/>
              </a:rPr>
              <a:t>Prevent loss of genes </a:t>
            </a:r>
          </a:p>
        </p:txBody>
      </p:sp>
      <p:sp>
        <p:nvSpPr>
          <p:cNvPr id="6" name="Left Brace 5"/>
          <p:cNvSpPr/>
          <p:nvPr/>
        </p:nvSpPr>
        <p:spPr>
          <a:xfrm>
            <a:off x="2895600" y="76200"/>
            <a:ext cx="685800" cy="2667000"/>
          </a:xfrm>
          <a:prstGeom prst="leftBrace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The Cell Cycle</a:t>
            </a:r>
          </a:p>
        </p:txBody>
      </p:sp>
      <p:pic>
        <p:nvPicPr>
          <p:cNvPr id="9219" name="Picture 4" descr="cellcyc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914400"/>
            <a:ext cx="6705600" cy="55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590800"/>
            <a:ext cx="3276600" cy="1096963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Prophase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0243" name="Picture 3" descr="800px-Prophase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8600"/>
            <a:ext cx="9144000" cy="643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510</TotalTime>
  <Words>377</Words>
  <Application>Microsoft Office PowerPoint</Application>
  <PresentationFormat>Екран (4:3)</PresentationFormat>
  <Paragraphs>102</Paragraphs>
  <Slides>16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16</vt:i4>
      </vt:variant>
    </vt:vector>
  </HeadingPairs>
  <TitlesOfParts>
    <vt:vector size="17" baseType="lpstr">
      <vt:lpstr>Default Design</vt:lpstr>
      <vt:lpstr>Cell Reproduction</vt:lpstr>
      <vt:lpstr>Three   Schemes</vt:lpstr>
      <vt:lpstr>Major Events in Mitosis</vt:lpstr>
      <vt:lpstr>Vocabulary</vt:lpstr>
      <vt:lpstr>Chromosomes in the  Larger  Scheme</vt:lpstr>
      <vt:lpstr>Chromosome  Structure</vt:lpstr>
      <vt:lpstr>Telomeres</vt:lpstr>
      <vt:lpstr>The Cell Cycle</vt:lpstr>
      <vt:lpstr>Prophase</vt:lpstr>
      <vt:lpstr>Metaphase</vt:lpstr>
      <vt:lpstr>Anaphase</vt:lpstr>
      <vt:lpstr>Telophase</vt:lpstr>
      <vt:lpstr>Cytokinesis</vt:lpstr>
      <vt:lpstr>Mitosis in Onion Root Tip</vt:lpstr>
      <vt:lpstr>Binary Fission</vt:lpstr>
      <vt:lpstr>Binary Fission</vt:lpstr>
    </vt:vector>
  </TitlesOfParts>
  <Company>TonzTime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CellReproduction</dc:title>
  <dc:creator>Student</dc:creator>
  <cp:lastModifiedBy>RomaK</cp:lastModifiedBy>
  <cp:revision>49</cp:revision>
  <dcterms:created xsi:type="dcterms:W3CDTF">2008-08-25T18:57:55Z</dcterms:created>
  <dcterms:modified xsi:type="dcterms:W3CDTF">2015-09-03T12:07:18Z</dcterms:modified>
</cp:coreProperties>
</file>