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60" r:id="rId3"/>
    <p:sldId id="268" r:id="rId4"/>
    <p:sldId id="258" r:id="rId5"/>
    <p:sldId id="257" r:id="rId6"/>
    <p:sldId id="262" r:id="rId7"/>
    <p:sldId id="261" r:id="rId8"/>
    <p:sldId id="263" r:id="rId9"/>
    <p:sldId id="264" r:id="rId10"/>
    <p:sldId id="265" r:id="rId11"/>
    <p:sldId id="267" r:id="rId12"/>
    <p:sldId id="266" r:id="rId1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FC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0"/>
    <p:restoredTop sz="86410"/>
  </p:normalViewPr>
  <p:slideViewPr>
    <p:cSldViewPr>
      <p:cViewPr varScale="1">
        <p:scale>
          <a:sx n="97" d="100"/>
          <a:sy n="97" d="100"/>
        </p:scale>
        <p:origin x="-91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smtClean="0"/>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smtClean="0"/>
            </a:lvl1pPr>
          </a:lstStyle>
          <a:p>
            <a:pPr>
              <a:defRPr/>
            </a:pPr>
            <a:fld id="{E52861EA-6967-468E-A77F-22C00F1271BA}" type="datetimeFigureOut">
              <a:rPr lang="en-US"/>
              <a:pPr>
                <a:defRPr/>
              </a:pPr>
              <a:t>9/3/2015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smtClean="0"/>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smtClean="0"/>
            </a:lvl1pPr>
          </a:lstStyle>
          <a:p>
            <a:pPr>
              <a:defRPr/>
            </a:pPr>
            <a:fld id="{2ABDA817-5D81-4431-8AF0-1BA4ADC1629C}" type="slidenum">
              <a:rPr lang="en-US"/>
              <a:pPr>
                <a:defRPr/>
              </a:pPr>
              <a:t>‹№›</a:t>
            </a:fld>
            <a:endParaRPr lang="en-US"/>
          </a:p>
        </p:txBody>
      </p:sp>
    </p:spTree>
    <p:extLst>
      <p:ext uri="{BB962C8B-B14F-4D97-AF65-F5344CB8AC3E}">
        <p14:creationId xmlns:p14="http://schemas.microsoft.com/office/powerpoint/2010/main" val="410811724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Blood-Type Genetics</a:t>
            </a:r>
          </a:p>
          <a:p>
            <a:pPr>
              <a:spcBef>
                <a:spcPct val="0"/>
              </a:spcBef>
            </a:pPr>
            <a:endParaRPr lang="en-US" smtClean="0"/>
          </a:p>
        </p:txBody>
      </p:sp>
      <p:sp>
        <p:nvSpPr>
          <p:cNvPr id="15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r>
              <a:rPr lang="en-US" smtClean="0"/>
              <a:t>Blood-Type Genetics</a:t>
            </a:r>
          </a:p>
          <a:p>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p:spPr>
      </p:sp>
      <p:sp>
        <p:nvSpPr>
          <p:cNvPr id="2457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What are the phenotypes of the parents with respect to blood type?</a:t>
            </a:r>
            <a:br>
              <a:rPr lang="en-US" smtClean="0"/>
            </a:br>
            <a:endParaRPr lang="en-US" smtClean="0"/>
          </a:p>
          <a:p>
            <a:pPr>
              <a:spcBef>
                <a:spcPct val="0"/>
              </a:spcBef>
            </a:pPr>
            <a:r>
              <a:rPr lang="en-US" smtClean="0"/>
              <a:t>Father: 	</a:t>
            </a:r>
          </a:p>
          <a:p>
            <a:pPr>
              <a:spcBef>
                <a:spcPct val="0"/>
              </a:spcBef>
            </a:pPr>
            <a:r>
              <a:rPr lang="en-US" smtClean="0"/>
              <a:t> AO  is expressed as type A</a:t>
            </a:r>
          </a:p>
          <a:p>
            <a:pPr>
              <a:spcBef>
                <a:spcPct val="0"/>
              </a:spcBef>
            </a:pPr>
            <a:r>
              <a:rPr lang="en-US" smtClean="0"/>
              <a:t> Rh+/Rh- is expressed as Rh+</a:t>
            </a:r>
          </a:p>
          <a:p>
            <a:pPr>
              <a:spcBef>
                <a:spcPct val="0"/>
              </a:spcBef>
            </a:pPr>
            <a:r>
              <a:rPr lang="en-US" smtClean="0"/>
              <a:t> Father’s phenotype is A+</a:t>
            </a:r>
          </a:p>
          <a:p>
            <a:pPr>
              <a:spcBef>
                <a:spcPct val="0"/>
              </a:spcBef>
            </a:pPr>
            <a:r>
              <a:rPr lang="en-US" smtClean="0"/>
              <a:t>Mother: 	</a:t>
            </a:r>
          </a:p>
          <a:p>
            <a:pPr>
              <a:spcBef>
                <a:spcPct val="0"/>
              </a:spcBef>
            </a:pPr>
            <a:r>
              <a:rPr lang="en-US" smtClean="0"/>
              <a:t> BO  is expressed as type B</a:t>
            </a:r>
          </a:p>
          <a:p>
            <a:pPr>
              <a:spcBef>
                <a:spcPct val="0"/>
              </a:spcBef>
            </a:pPr>
            <a:r>
              <a:rPr lang="en-US" smtClean="0"/>
              <a:t> Rh+/Rh- is expressed as Rh+</a:t>
            </a:r>
          </a:p>
          <a:p>
            <a:pPr>
              <a:spcBef>
                <a:spcPct val="0"/>
              </a:spcBef>
            </a:pPr>
            <a:r>
              <a:rPr lang="en-US" smtClean="0"/>
              <a:t> Mother’s phenotype is B+</a:t>
            </a:r>
          </a:p>
          <a:p>
            <a:pPr>
              <a:spcBef>
                <a:spcPct val="0"/>
              </a:spcBef>
            </a:pPr>
            <a:endParaRPr lang="en-US" smtClean="0"/>
          </a:p>
        </p:txBody>
      </p:sp>
      <p:sp>
        <p:nvSpPr>
          <p:cNvPr id="2458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r>
              <a:rPr lang="en-US" smtClean="0"/>
              <a:t>What are the phenotypes of the parents with respect to blood type?</a:t>
            </a:r>
            <a:br>
              <a:rPr lang="en-US" smtClean="0"/>
            </a:br>
            <a:endParaRPr lang="en-US" smtClean="0"/>
          </a:p>
          <a:p>
            <a:r>
              <a:rPr lang="en-US" smtClean="0"/>
              <a:t>Father: 	</a:t>
            </a:r>
          </a:p>
          <a:p>
            <a:r>
              <a:rPr lang="en-US" smtClean="0"/>
              <a:t> AO  is expressed as type A</a:t>
            </a:r>
          </a:p>
          <a:p>
            <a:r>
              <a:rPr lang="en-US" smtClean="0"/>
              <a:t> Rh+/Rh- is expressed as Rh+</a:t>
            </a:r>
          </a:p>
          <a:p>
            <a:r>
              <a:rPr lang="en-US" smtClean="0"/>
              <a:t> Father’s phenotype is A+</a:t>
            </a:r>
          </a:p>
          <a:p>
            <a:r>
              <a:rPr lang="en-US" smtClean="0"/>
              <a:t>Mother: 	</a:t>
            </a:r>
          </a:p>
          <a:p>
            <a:r>
              <a:rPr lang="en-US" smtClean="0"/>
              <a:t> BO  is expressed as type B</a:t>
            </a:r>
          </a:p>
          <a:p>
            <a:r>
              <a:rPr lang="en-US" smtClean="0"/>
              <a:t> Rh+/Rh- is expressed as Rh+</a:t>
            </a:r>
          </a:p>
          <a:p>
            <a:r>
              <a:rPr lang="en-US" smtClean="0"/>
              <a:t> Mother’s phenotype is B+</a:t>
            </a:r>
          </a:p>
          <a:p>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p:cNvSpPr>
            <a:spLocks noGrp="1" noRot="1" noChangeAspect="1" noTextEdit="1"/>
          </p:cNvSpPr>
          <p:nvPr>
            <p:ph type="sldImg"/>
          </p:nvPr>
        </p:nvSpPr>
        <p:spPr bwMode="auto">
          <a:noFill/>
          <a:ln>
            <a:solidFill>
              <a:srgbClr val="000000"/>
            </a:solidFill>
            <a:miter lim="800000"/>
            <a:headEnd/>
            <a:tailEnd/>
          </a:ln>
        </p:spPr>
      </p:sp>
      <p:sp>
        <p:nvSpPr>
          <p:cNvPr id="2560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What are the possible genotypes for their offspring with respect to blood type?</a:t>
            </a:r>
          </a:p>
          <a:p>
            <a:pPr>
              <a:spcBef>
                <a:spcPct val="0"/>
              </a:spcBef>
            </a:pPr>
            <a:r>
              <a:rPr lang="en-US" smtClean="0"/>
              <a:t>A/Rh+</a:t>
            </a:r>
          </a:p>
          <a:p>
            <a:pPr>
              <a:spcBef>
                <a:spcPct val="0"/>
              </a:spcBef>
            </a:pPr>
            <a:r>
              <a:rPr lang="en-US" smtClean="0"/>
              <a:t>A/Rh-</a:t>
            </a:r>
          </a:p>
          <a:p>
            <a:pPr>
              <a:spcBef>
                <a:spcPct val="0"/>
              </a:spcBef>
            </a:pPr>
            <a:r>
              <a:rPr lang="en-US" smtClean="0"/>
              <a:t>O/Rh+</a:t>
            </a:r>
          </a:p>
          <a:p>
            <a:pPr>
              <a:spcBef>
                <a:spcPct val="0"/>
              </a:spcBef>
            </a:pPr>
            <a:r>
              <a:rPr lang="en-US" smtClean="0"/>
              <a:t>O/Rh-</a:t>
            </a:r>
          </a:p>
          <a:p>
            <a:pPr>
              <a:spcBef>
                <a:spcPct val="0"/>
              </a:spcBef>
            </a:pPr>
            <a:r>
              <a:rPr lang="en-US" smtClean="0"/>
              <a:t>Paternal gametes</a:t>
            </a:r>
          </a:p>
          <a:p>
            <a:pPr>
              <a:spcBef>
                <a:spcPct val="0"/>
              </a:spcBef>
            </a:pPr>
            <a:r>
              <a:rPr lang="en-US" smtClean="0"/>
              <a:t>B/Rh+</a:t>
            </a:r>
          </a:p>
          <a:p>
            <a:pPr>
              <a:spcBef>
                <a:spcPct val="0"/>
              </a:spcBef>
            </a:pPr>
            <a:r>
              <a:rPr lang="en-US" smtClean="0"/>
              <a:t>B/Rh-</a:t>
            </a:r>
          </a:p>
          <a:p>
            <a:pPr>
              <a:spcBef>
                <a:spcPct val="0"/>
              </a:spcBef>
            </a:pPr>
            <a:r>
              <a:rPr lang="en-US" smtClean="0"/>
              <a:t>O/Rh+</a:t>
            </a:r>
          </a:p>
          <a:p>
            <a:pPr>
              <a:spcBef>
                <a:spcPct val="0"/>
              </a:spcBef>
            </a:pPr>
            <a:r>
              <a:rPr lang="en-US" smtClean="0"/>
              <a:t>O/Rh-</a:t>
            </a:r>
          </a:p>
          <a:p>
            <a:pPr>
              <a:spcBef>
                <a:spcPct val="0"/>
              </a:spcBef>
            </a:pPr>
            <a:r>
              <a:rPr lang="en-US" smtClean="0"/>
              <a:t>Maternal </a:t>
            </a:r>
          </a:p>
          <a:p>
            <a:pPr>
              <a:spcBef>
                <a:spcPct val="0"/>
              </a:spcBef>
            </a:pPr>
            <a:r>
              <a:rPr lang="en-US" smtClean="0"/>
              <a:t>gametes</a:t>
            </a:r>
          </a:p>
          <a:p>
            <a:pPr>
              <a:spcBef>
                <a:spcPct val="0"/>
              </a:spcBef>
            </a:pPr>
            <a:r>
              <a:rPr lang="en-US" smtClean="0"/>
              <a:t>AB</a:t>
            </a:r>
          </a:p>
          <a:p>
            <a:pPr>
              <a:spcBef>
                <a:spcPct val="0"/>
              </a:spcBef>
            </a:pPr>
            <a:r>
              <a:rPr lang="en-US" smtClean="0"/>
              <a:t>Rh+Rh+</a:t>
            </a:r>
          </a:p>
          <a:p>
            <a:pPr>
              <a:spcBef>
                <a:spcPct val="0"/>
              </a:spcBef>
            </a:pPr>
            <a:r>
              <a:rPr lang="en-US" smtClean="0"/>
              <a:t>AB</a:t>
            </a:r>
          </a:p>
          <a:p>
            <a:pPr>
              <a:spcBef>
                <a:spcPct val="0"/>
              </a:spcBef>
            </a:pPr>
            <a:r>
              <a:rPr lang="en-US" smtClean="0"/>
              <a:t>Rh-Rh-</a:t>
            </a:r>
          </a:p>
          <a:p>
            <a:pPr>
              <a:spcBef>
                <a:spcPct val="0"/>
              </a:spcBef>
            </a:pPr>
            <a:r>
              <a:rPr lang="en-US" smtClean="0"/>
              <a:t>BO</a:t>
            </a:r>
          </a:p>
          <a:p>
            <a:pPr>
              <a:spcBef>
                <a:spcPct val="0"/>
              </a:spcBef>
            </a:pPr>
            <a:r>
              <a:rPr lang="en-US" smtClean="0"/>
              <a:t>Rh+Rh-</a:t>
            </a:r>
          </a:p>
          <a:p>
            <a:pPr>
              <a:spcBef>
                <a:spcPct val="0"/>
              </a:spcBef>
            </a:pPr>
            <a:r>
              <a:rPr lang="en-US" smtClean="0"/>
              <a:t>OO</a:t>
            </a:r>
          </a:p>
          <a:p>
            <a:pPr>
              <a:spcBef>
                <a:spcPct val="0"/>
              </a:spcBef>
            </a:pPr>
            <a:r>
              <a:rPr lang="en-US" smtClean="0"/>
              <a:t>Rh+Rh-</a:t>
            </a:r>
          </a:p>
          <a:p>
            <a:pPr>
              <a:spcBef>
                <a:spcPct val="0"/>
              </a:spcBef>
            </a:pPr>
            <a:r>
              <a:rPr lang="en-US" smtClean="0"/>
              <a:t>BO</a:t>
            </a:r>
          </a:p>
          <a:p>
            <a:pPr>
              <a:spcBef>
                <a:spcPct val="0"/>
              </a:spcBef>
            </a:pPr>
            <a:r>
              <a:rPr lang="en-US" smtClean="0"/>
              <a:t>Rh-Rh-</a:t>
            </a:r>
          </a:p>
          <a:p>
            <a:pPr>
              <a:spcBef>
                <a:spcPct val="0"/>
              </a:spcBef>
            </a:pPr>
            <a:r>
              <a:rPr lang="en-US" smtClean="0"/>
              <a:t>BO</a:t>
            </a:r>
          </a:p>
          <a:p>
            <a:pPr>
              <a:spcBef>
                <a:spcPct val="0"/>
              </a:spcBef>
            </a:pPr>
            <a:r>
              <a:rPr lang="en-US" smtClean="0"/>
              <a:t>Rh+Rh+</a:t>
            </a:r>
          </a:p>
          <a:p>
            <a:pPr>
              <a:spcBef>
                <a:spcPct val="0"/>
              </a:spcBef>
            </a:pPr>
            <a:r>
              <a:rPr lang="en-US" smtClean="0"/>
              <a:t>BO</a:t>
            </a:r>
          </a:p>
          <a:p>
            <a:pPr>
              <a:spcBef>
                <a:spcPct val="0"/>
              </a:spcBef>
            </a:pPr>
            <a:r>
              <a:rPr lang="en-US" smtClean="0"/>
              <a:t>Rh+Rh-</a:t>
            </a:r>
          </a:p>
          <a:p>
            <a:pPr>
              <a:spcBef>
                <a:spcPct val="0"/>
              </a:spcBef>
            </a:pPr>
            <a:r>
              <a:rPr lang="en-US" smtClean="0"/>
              <a:t>OO</a:t>
            </a:r>
          </a:p>
          <a:p>
            <a:pPr>
              <a:spcBef>
                <a:spcPct val="0"/>
              </a:spcBef>
            </a:pPr>
            <a:r>
              <a:rPr lang="en-US" smtClean="0"/>
              <a:t>Rh-Rh-</a:t>
            </a:r>
          </a:p>
          <a:p>
            <a:pPr>
              <a:spcBef>
                <a:spcPct val="0"/>
              </a:spcBef>
            </a:pPr>
            <a:r>
              <a:rPr lang="en-US" smtClean="0"/>
              <a:t>AO</a:t>
            </a:r>
          </a:p>
          <a:p>
            <a:pPr>
              <a:spcBef>
                <a:spcPct val="0"/>
              </a:spcBef>
            </a:pPr>
            <a:r>
              <a:rPr lang="en-US" smtClean="0"/>
              <a:t>Rh+Rh-</a:t>
            </a:r>
          </a:p>
          <a:p>
            <a:pPr>
              <a:spcBef>
                <a:spcPct val="0"/>
              </a:spcBef>
            </a:pPr>
            <a:r>
              <a:rPr lang="en-US" smtClean="0"/>
              <a:t>AO</a:t>
            </a:r>
          </a:p>
          <a:p>
            <a:pPr>
              <a:spcBef>
                <a:spcPct val="0"/>
              </a:spcBef>
            </a:pPr>
            <a:r>
              <a:rPr lang="en-US" smtClean="0"/>
              <a:t>Rh-Rh-</a:t>
            </a:r>
          </a:p>
          <a:p>
            <a:pPr>
              <a:spcBef>
                <a:spcPct val="0"/>
              </a:spcBef>
            </a:pPr>
            <a:r>
              <a:rPr lang="en-US" smtClean="0"/>
              <a:t>AO</a:t>
            </a:r>
          </a:p>
          <a:p>
            <a:pPr>
              <a:spcBef>
                <a:spcPct val="0"/>
              </a:spcBef>
            </a:pPr>
            <a:r>
              <a:rPr lang="en-US" smtClean="0"/>
              <a:t>Rh+Rh-</a:t>
            </a:r>
          </a:p>
          <a:p>
            <a:pPr>
              <a:spcBef>
                <a:spcPct val="0"/>
              </a:spcBef>
            </a:pPr>
            <a:r>
              <a:rPr lang="en-US" smtClean="0"/>
              <a:t>OO</a:t>
            </a:r>
          </a:p>
          <a:p>
            <a:pPr>
              <a:spcBef>
                <a:spcPct val="0"/>
              </a:spcBef>
            </a:pPr>
            <a:r>
              <a:rPr lang="en-US" smtClean="0"/>
              <a:t>Rh+Rh+</a:t>
            </a:r>
          </a:p>
          <a:p>
            <a:pPr>
              <a:spcBef>
                <a:spcPct val="0"/>
              </a:spcBef>
            </a:pPr>
            <a:r>
              <a:rPr lang="en-US" smtClean="0"/>
              <a:t>OO</a:t>
            </a:r>
          </a:p>
          <a:p>
            <a:pPr>
              <a:spcBef>
                <a:spcPct val="0"/>
              </a:spcBef>
            </a:pPr>
            <a:r>
              <a:rPr lang="en-US" smtClean="0"/>
              <a:t>Rh+Rh-</a:t>
            </a:r>
          </a:p>
          <a:p>
            <a:pPr>
              <a:spcBef>
                <a:spcPct val="0"/>
              </a:spcBef>
            </a:pPr>
            <a:r>
              <a:rPr lang="en-US" smtClean="0"/>
              <a:t>AB</a:t>
            </a:r>
          </a:p>
          <a:p>
            <a:pPr>
              <a:spcBef>
                <a:spcPct val="0"/>
              </a:spcBef>
            </a:pPr>
            <a:r>
              <a:rPr lang="en-US" smtClean="0"/>
              <a:t>Rh+Rh-</a:t>
            </a:r>
          </a:p>
          <a:p>
            <a:pPr>
              <a:spcBef>
                <a:spcPct val="0"/>
              </a:spcBef>
            </a:pPr>
            <a:r>
              <a:rPr lang="en-US" smtClean="0"/>
              <a:t>AO</a:t>
            </a:r>
          </a:p>
          <a:p>
            <a:pPr>
              <a:spcBef>
                <a:spcPct val="0"/>
              </a:spcBef>
            </a:pPr>
            <a:r>
              <a:rPr lang="en-US" smtClean="0"/>
              <a:t>Rh+Rh+</a:t>
            </a:r>
          </a:p>
          <a:p>
            <a:pPr>
              <a:spcBef>
                <a:spcPct val="0"/>
              </a:spcBef>
            </a:pPr>
            <a:r>
              <a:rPr lang="en-US" smtClean="0"/>
              <a:t>AB</a:t>
            </a:r>
          </a:p>
          <a:p>
            <a:pPr>
              <a:spcBef>
                <a:spcPct val="0"/>
              </a:spcBef>
            </a:pPr>
            <a:r>
              <a:rPr lang="en-US" smtClean="0"/>
              <a:t>Rh+Rh-</a:t>
            </a:r>
          </a:p>
          <a:p>
            <a:pPr>
              <a:spcBef>
                <a:spcPct val="0"/>
              </a:spcBef>
            </a:pPr>
            <a:endParaRPr lang="en-US" smtClean="0"/>
          </a:p>
        </p:txBody>
      </p:sp>
      <p:sp>
        <p:nvSpPr>
          <p:cNvPr id="2560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r>
              <a:rPr lang="en-US" smtClean="0"/>
              <a:t>What are the possible genotypes for their offspring with respect to blood type?</a:t>
            </a:r>
          </a:p>
          <a:p>
            <a:r>
              <a:rPr lang="en-US" smtClean="0"/>
              <a:t>A/Rh+</a:t>
            </a:r>
          </a:p>
          <a:p>
            <a:r>
              <a:rPr lang="en-US" smtClean="0"/>
              <a:t>A/Rh-</a:t>
            </a:r>
          </a:p>
          <a:p>
            <a:r>
              <a:rPr lang="en-US" smtClean="0"/>
              <a:t>O/Rh+</a:t>
            </a:r>
          </a:p>
          <a:p>
            <a:r>
              <a:rPr lang="en-US" smtClean="0"/>
              <a:t>O/Rh-</a:t>
            </a:r>
          </a:p>
          <a:p>
            <a:r>
              <a:rPr lang="en-US" smtClean="0"/>
              <a:t>Paternal gametes</a:t>
            </a:r>
          </a:p>
          <a:p>
            <a:r>
              <a:rPr lang="en-US" smtClean="0"/>
              <a:t>B/Rh+</a:t>
            </a:r>
          </a:p>
          <a:p>
            <a:r>
              <a:rPr lang="en-US" smtClean="0"/>
              <a:t>B/Rh-</a:t>
            </a:r>
          </a:p>
          <a:p>
            <a:r>
              <a:rPr lang="en-US" smtClean="0"/>
              <a:t>O/Rh+</a:t>
            </a:r>
          </a:p>
          <a:p>
            <a:r>
              <a:rPr lang="en-US" smtClean="0"/>
              <a:t>O/Rh-</a:t>
            </a:r>
          </a:p>
          <a:p>
            <a:r>
              <a:rPr lang="en-US" smtClean="0"/>
              <a:t>Maternal </a:t>
            </a:r>
          </a:p>
          <a:p>
            <a:r>
              <a:rPr lang="en-US" smtClean="0"/>
              <a:t>gametes</a:t>
            </a:r>
          </a:p>
          <a:p>
            <a:r>
              <a:rPr lang="en-US" smtClean="0"/>
              <a:t>AB</a:t>
            </a:r>
          </a:p>
          <a:p>
            <a:r>
              <a:rPr lang="en-US" smtClean="0"/>
              <a:t>Rh+Rh+</a:t>
            </a:r>
          </a:p>
          <a:p>
            <a:r>
              <a:rPr lang="en-US" smtClean="0"/>
              <a:t>AB</a:t>
            </a:r>
          </a:p>
          <a:p>
            <a:r>
              <a:rPr lang="en-US" smtClean="0"/>
              <a:t>Rh-Rh-</a:t>
            </a:r>
          </a:p>
          <a:p>
            <a:r>
              <a:rPr lang="en-US" smtClean="0"/>
              <a:t>BO</a:t>
            </a:r>
          </a:p>
          <a:p>
            <a:r>
              <a:rPr lang="en-US" smtClean="0"/>
              <a:t>Rh+Rh-</a:t>
            </a:r>
          </a:p>
          <a:p>
            <a:r>
              <a:rPr lang="en-US" smtClean="0"/>
              <a:t>OO</a:t>
            </a:r>
          </a:p>
          <a:p>
            <a:r>
              <a:rPr lang="en-US" smtClean="0"/>
              <a:t>Rh+Rh-</a:t>
            </a:r>
          </a:p>
          <a:p>
            <a:r>
              <a:rPr lang="en-US" smtClean="0"/>
              <a:t>BO</a:t>
            </a:r>
          </a:p>
          <a:p>
            <a:r>
              <a:rPr lang="en-US" smtClean="0"/>
              <a:t>Rh-Rh-</a:t>
            </a:r>
          </a:p>
          <a:p>
            <a:r>
              <a:rPr lang="en-US" smtClean="0"/>
              <a:t>BO</a:t>
            </a:r>
          </a:p>
          <a:p>
            <a:r>
              <a:rPr lang="en-US" smtClean="0"/>
              <a:t>Rh+Rh+</a:t>
            </a:r>
          </a:p>
          <a:p>
            <a:r>
              <a:rPr lang="en-US" smtClean="0"/>
              <a:t>BO</a:t>
            </a:r>
          </a:p>
          <a:p>
            <a:r>
              <a:rPr lang="en-US" smtClean="0"/>
              <a:t>Rh+Rh-</a:t>
            </a:r>
          </a:p>
          <a:p>
            <a:r>
              <a:rPr lang="en-US" smtClean="0"/>
              <a:t>OO</a:t>
            </a:r>
          </a:p>
          <a:p>
            <a:r>
              <a:rPr lang="en-US" smtClean="0"/>
              <a:t>Rh-Rh-</a:t>
            </a:r>
          </a:p>
          <a:p>
            <a:r>
              <a:rPr lang="en-US" smtClean="0"/>
              <a:t>AO</a:t>
            </a:r>
          </a:p>
          <a:p>
            <a:r>
              <a:rPr lang="en-US" smtClean="0"/>
              <a:t>Rh+Rh-</a:t>
            </a:r>
          </a:p>
          <a:p>
            <a:r>
              <a:rPr lang="en-US" smtClean="0"/>
              <a:t>AO</a:t>
            </a:r>
          </a:p>
          <a:p>
            <a:r>
              <a:rPr lang="en-US" smtClean="0"/>
              <a:t>Rh-Rh-</a:t>
            </a:r>
          </a:p>
          <a:p>
            <a:r>
              <a:rPr lang="en-US" smtClean="0"/>
              <a:t>AO</a:t>
            </a:r>
          </a:p>
          <a:p>
            <a:r>
              <a:rPr lang="en-US" smtClean="0"/>
              <a:t>Rh+Rh-</a:t>
            </a:r>
          </a:p>
          <a:p>
            <a:r>
              <a:rPr lang="en-US" smtClean="0"/>
              <a:t>OO</a:t>
            </a:r>
          </a:p>
          <a:p>
            <a:r>
              <a:rPr lang="en-US" smtClean="0"/>
              <a:t>Rh+Rh+</a:t>
            </a:r>
          </a:p>
          <a:p>
            <a:r>
              <a:rPr lang="en-US" smtClean="0"/>
              <a:t>OO</a:t>
            </a:r>
          </a:p>
          <a:p>
            <a:r>
              <a:rPr lang="en-US" smtClean="0"/>
              <a:t>Rh+Rh-</a:t>
            </a:r>
          </a:p>
          <a:p>
            <a:r>
              <a:rPr lang="en-US" smtClean="0"/>
              <a:t>AB</a:t>
            </a:r>
          </a:p>
          <a:p>
            <a:r>
              <a:rPr lang="en-US" smtClean="0"/>
              <a:t>Rh+Rh-</a:t>
            </a:r>
          </a:p>
          <a:p>
            <a:r>
              <a:rPr lang="en-US" smtClean="0"/>
              <a:t>AO</a:t>
            </a:r>
          </a:p>
          <a:p>
            <a:r>
              <a:rPr lang="en-US" smtClean="0"/>
              <a:t>Rh+Rh+</a:t>
            </a:r>
          </a:p>
          <a:p>
            <a:r>
              <a:rPr lang="en-US" smtClean="0"/>
              <a:t>AB</a:t>
            </a:r>
          </a:p>
          <a:p>
            <a:r>
              <a:rPr lang="en-US" smtClean="0"/>
              <a:t>Rh+Rh-</a:t>
            </a:r>
          </a:p>
          <a:p>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What are the possible phenotypes for their offspring with respect to blood type?</a:t>
            </a:r>
          </a:p>
          <a:p>
            <a:pPr>
              <a:spcBef>
                <a:spcPct val="0"/>
              </a:spcBef>
            </a:pPr>
            <a:r>
              <a:rPr lang="en-US" smtClean="0"/>
              <a:t>AB</a:t>
            </a:r>
          </a:p>
          <a:p>
            <a:pPr>
              <a:spcBef>
                <a:spcPct val="0"/>
              </a:spcBef>
            </a:pPr>
            <a:r>
              <a:rPr lang="en-US" smtClean="0"/>
              <a:t>Rh+Rh+</a:t>
            </a:r>
          </a:p>
          <a:p>
            <a:pPr>
              <a:spcBef>
                <a:spcPct val="0"/>
              </a:spcBef>
            </a:pPr>
            <a:r>
              <a:rPr lang="en-US" smtClean="0"/>
              <a:t>AB</a:t>
            </a:r>
          </a:p>
          <a:p>
            <a:pPr>
              <a:spcBef>
                <a:spcPct val="0"/>
              </a:spcBef>
            </a:pPr>
            <a:r>
              <a:rPr lang="en-US" smtClean="0"/>
              <a:t>Rh-Rh-</a:t>
            </a:r>
          </a:p>
          <a:p>
            <a:pPr>
              <a:spcBef>
                <a:spcPct val="0"/>
              </a:spcBef>
            </a:pPr>
            <a:r>
              <a:rPr lang="en-US" smtClean="0"/>
              <a:t>BO</a:t>
            </a:r>
          </a:p>
          <a:p>
            <a:pPr>
              <a:spcBef>
                <a:spcPct val="0"/>
              </a:spcBef>
            </a:pPr>
            <a:r>
              <a:rPr lang="en-US" smtClean="0"/>
              <a:t>Rh+Rh-</a:t>
            </a:r>
          </a:p>
          <a:p>
            <a:pPr>
              <a:spcBef>
                <a:spcPct val="0"/>
              </a:spcBef>
            </a:pPr>
            <a:r>
              <a:rPr lang="en-US" smtClean="0"/>
              <a:t>OO</a:t>
            </a:r>
          </a:p>
          <a:p>
            <a:pPr>
              <a:spcBef>
                <a:spcPct val="0"/>
              </a:spcBef>
            </a:pPr>
            <a:r>
              <a:rPr lang="en-US" smtClean="0"/>
              <a:t>Rh+Rh-</a:t>
            </a:r>
          </a:p>
          <a:p>
            <a:pPr>
              <a:spcBef>
                <a:spcPct val="0"/>
              </a:spcBef>
            </a:pPr>
            <a:r>
              <a:rPr lang="en-US" smtClean="0"/>
              <a:t>BO</a:t>
            </a:r>
          </a:p>
          <a:p>
            <a:pPr>
              <a:spcBef>
                <a:spcPct val="0"/>
              </a:spcBef>
            </a:pPr>
            <a:r>
              <a:rPr lang="en-US" smtClean="0"/>
              <a:t>Rh-Rh-</a:t>
            </a:r>
          </a:p>
          <a:p>
            <a:pPr>
              <a:spcBef>
                <a:spcPct val="0"/>
              </a:spcBef>
            </a:pPr>
            <a:r>
              <a:rPr lang="en-US" smtClean="0"/>
              <a:t>BO</a:t>
            </a:r>
          </a:p>
          <a:p>
            <a:pPr>
              <a:spcBef>
                <a:spcPct val="0"/>
              </a:spcBef>
            </a:pPr>
            <a:r>
              <a:rPr lang="en-US" smtClean="0"/>
              <a:t>Rh+Rh+</a:t>
            </a:r>
          </a:p>
          <a:p>
            <a:pPr>
              <a:spcBef>
                <a:spcPct val="0"/>
              </a:spcBef>
            </a:pPr>
            <a:r>
              <a:rPr lang="en-US" smtClean="0"/>
              <a:t>BO</a:t>
            </a:r>
          </a:p>
          <a:p>
            <a:pPr>
              <a:spcBef>
                <a:spcPct val="0"/>
              </a:spcBef>
            </a:pPr>
            <a:r>
              <a:rPr lang="en-US" smtClean="0"/>
              <a:t>Rh+Rh-</a:t>
            </a:r>
          </a:p>
          <a:p>
            <a:pPr>
              <a:spcBef>
                <a:spcPct val="0"/>
              </a:spcBef>
            </a:pPr>
            <a:r>
              <a:rPr lang="en-US" smtClean="0"/>
              <a:t>OO</a:t>
            </a:r>
          </a:p>
          <a:p>
            <a:pPr>
              <a:spcBef>
                <a:spcPct val="0"/>
              </a:spcBef>
            </a:pPr>
            <a:r>
              <a:rPr lang="en-US" smtClean="0"/>
              <a:t>Rh-Rh-</a:t>
            </a:r>
          </a:p>
          <a:p>
            <a:pPr>
              <a:spcBef>
                <a:spcPct val="0"/>
              </a:spcBef>
            </a:pPr>
            <a:r>
              <a:rPr lang="en-US" smtClean="0"/>
              <a:t>AO</a:t>
            </a:r>
          </a:p>
          <a:p>
            <a:pPr>
              <a:spcBef>
                <a:spcPct val="0"/>
              </a:spcBef>
            </a:pPr>
            <a:r>
              <a:rPr lang="en-US" smtClean="0"/>
              <a:t>Rh+Rh-</a:t>
            </a:r>
          </a:p>
          <a:p>
            <a:pPr>
              <a:spcBef>
                <a:spcPct val="0"/>
              </a:spcBef>
            </a:pPr>
            <a:r>
              <a:rPr lang="en-US" smtClean="0"/>
              <a:t>AO</a:t>
            </a:r>
          </a:p>
          <a:p>
            <a:pPr>
              <a:spcBef>
                <a:spcPct val="0"/>
              </a:spcBef>
            </a:pPr>
            <a:r>
              <a:rPr lang="en-US" smtClean="0"/>
              <a:t>Rh-Rh-</a:t>
            </a:r>
          </a:p>
          <a:p>
            <a:pPr>
              <a:spcBef>
                <a:spcPct val="0"/>
              </a:spcBef>
            </a:pPr>
            <a:r>
              <a:rPr lang="en-US" smtClean="0"/>
              <a:t>AO</a:t>
            </a:r>
          </a:p>
          <a:p>
            <a:pPr>
              <a:spcBef>
                <a:spcPct val="0"/>
              </a:spcBef>
            </a:pPr>
            <a:r>
              <a:rPr lang="en-US" smtClean="0"/>
              <a:t>Rh+Rh-</a:t>
            </a:r>
          </a:p>
          <a:p>
            <a:pPr>
              <a:spcBef>
                <a:spcPct val="0"/>
              </a:spcBef>
            </a:pPr>
            <a:r>
              <a:rPr lang="en-US" smtClean="0"/>
              <a:t>OO</a:t>
            </a:r>
          </a:p>
          <a:p>
            <a:pPr>
              <a:spcBef>
                <a:spcPct val="0"/>
              </a:spcBef>
            </a:pPr>
            <a:r>
              <a:rPr lang="en-US" smtClean="0"/>
              <a:t>Rh+Rh+</a:t>
            </a:r>
          </a:p>
          <a:p>
            <a:pPr>
              <a:spcBef>
                <a:spcPct val="0"/>
              </a:spcBef>
            </a:pPr>
            <a:r>
              <a:rPr lang="en-US" smtClean="0"/>
              <a:t>OO</a:t>
            </a:r>
          </a:p>
          <a:p>
            <a:pPr>
              <a:spcBef>
                <a:spcPct val="0"/>
              </a:spcBef>
            </a:pPr>
            <a:r>
              <a:rPr lang="en-US" smtClean="0"/>
              <a:t>Rh+Rh-</a:t>
            </a:r>
          </a:p>
          <a:p>
            <a:pPr>
              <a:spcBef>
                <a:spcPct val="0"/>
              </a:spcBef>
            </a:pPr>
            <a:r>
              <a:rPr lang="en-US" smtClean="0"/>
              <a:t>AB</a:t>
            </a:r>
          </a:p>
          <a:p>
            <a:pPr>
              <a:spcBef>
                <a:spcPct val="0"/>
              </a:spcBef>
            </a:pPr>
            <a:r>
              <a:rPr lang="en-US" smtClean="0"/>
              <a:t>Rh+Rh-</a:t>
            </a:r>
          </a:p>
          <a:p>
            <a:pPr>
              <a:spcBef>
                <a:spcPct val="0"/>
              </a:spcBef>
            </a:pPr>
            <a:r>
              <a:rPr lang="en-US" smtClean="0"/>
              <a:t>AO</a:t>
            </a:r>
          </a:p>
          <a:p>
            <a:pPr>
              <a:spcBef>
                <a:spcPct val="0"/>
              </a:spcBef>
            </a:pPr>
            <a:r>
              <a:rPr lang="en-US" smtClean="0"/>
              <a:t>Rh+Rh+</a:t>
            </a:r>
          </a:p>
          <a:p>
            <a:pPr>
              <a:spcBef>
                <a:spcPct val="0"/>
              </a:spcBef>
            </a:pPr>
            <a:r>
              <a:rPr lang="en-US" smtClean="0"/>
              <a:t>AB</a:t>
            </a:r>
          </a:p>
          <a:p>
            <a:pPr>
              <a:spcBef>
                <a:spcPct val="0"/>
              </a:spcBef>
            </a:pPr>
            <a:r>
              <a:rPr lang="en-US" smtClean="0"/>
              <a:t>Rh+Rh-</a:t>
            </a:r>
          </a:p>
          <a:p>
            <a:pPr>
              <a:spcBef>
                <a:spcPct val="0"/>
              </a:spcBef>
            </a:pPr>
            <a:r>
              <a:rPr lang="en-US" smtClean="0"/>
              <a:t>   </a:t>
            </a:r>
          </a:p>
          <a:p>
            <a:pPr>
              <a:spcBef>
                <a:spcPct val="0"/>
              </a:spcBef>
            </a:pPr>
            <a:r>
              <a:rPr lang="en-US" smtClean="0"/>
              <a:t>   </a:t>
            </a:r>
          </a:p>
          <a:p>
            <a:pPr>
              <a:spcBef>
                <a:spcPct val="0"/>
              </a:spcBef>
            </a:pPr>
            <a:r>
              <a:rPr lang="en-US" smtClean="0"/>
              <a:t>   </a:t>
            </a:r>
          </a:p>
          <a:p>
            <a:pPr>
              <a:spcBef>
                <a:spcPct val="0"/>
              </a:spcBef>
            </a:pPr>
            <a:r>
              <a:rPr lang="en-US" smtClean="0"/>
              <a:t>AB+ =  /16</a:t>
            </a:r>
          </a:p>
          <a:p>
            <a:pPr>
              <a:spcBef>
                <a:spcPct val="0"/>
              </a:spcBef>
            </a:pPr>
            <a:r>
              <a:rPr lang="en-US" smtClean="0"/>
              <a:t>AB- =  /16</a:t>
            </a:r>
          </a:p>
          <a:p>
            <a:pPr>
              <a:spcBef>
                <a:spcPct val="0"/>
              </a:spcBef>
            </a:pPr>
            <a:r>
              <a:rPr lang="en-US" smtClean="0"/>
              <a:t>A+ =  /16</a:t>
            </a:r>
          </a:p>
          <a:p>
            <a:pPr>
              <a:spcBef>
                <a:spcPct val="0"/>
              </a:spcBef>
            </a:pPr>
            <a:r>
              <a:rPr lang="en-US" smtClean="0"/>
              <a:t>A- =  /16</a:t>
            </a:r>
          </a:p>
          <a:p>
            <a:pPr>
              <a:spcBef>
                <a:spcPct val="0"/>
              </a:spcBef>
            </a:pPr>
            <a:r>
              <a:rPr lang="en-US" smtClean="0"/>
              <a:t>B+ =  /16</a:t>
            </a:r>
          </a:p>
          <a:p>
            <a:pPr>
              <a:spcBef>
                <a:spcPct val="0"/>
              </a:spcBef>
            </a:pPr>
            <a:r>
              <a:rPr lang="en-US" smtClean="0"/>
              <a:t>B- =  /16</a:t>
            </a:r>
          </a:p>
          <a:p>
            <a:pPr>
              <a:spcBef>
                <a:spcPct val="0"/>
              </a:spcBef>
            </a:pPr>
            <a:r>
              <a:rPr lang="en-US" smtClean="0"/>
              <a:t>O+ =  /16</a:t>
            </a:r>
          </a:p>
          <a:p>
            <a:pPr>
              <a:spcBef>
                <a:spcPct val="0"/>
              </a:spcBef>
            </a:pPr>
            <a:r>
              <a:rPr lang="en-US" smtClean="0"/>
              <a:t>O- =  /16</a:t>
            </a:r>
          </a:p>
          <a:p>
            <a:pPr>
              <a:spcBef>
                <a:spcPct val="0"/>
              </a:spcBef>
            </a:pPr>
            <a:endParaRPr lang="en-US" smtClean="0"/>
          </a:p>
          <a:p>
            <a:pPr>
              <a:spcBef>
                <a:spcPct val="0"/>
              </a:spcBef>
            </a:pPr>
            <a:endParaRPr lang="en-US" smtClean="0"/>
          </a:p>
          <a:p>
            <a:pPr>
              <a:spcBef>
                <a:spcPct val="0"/>
              </a:spcBef>
            </a:pPr>
            <a:r>
              <a:rPr lang="en-US" smtClean="0"/>
              <a:t>3</a:t>
            </a:r>
          </a:p>
          <a:p>
            <a:pPr>
              <a:spcBef>
                <a:spcPct val="0"/>
              </a:spcBef>
            </a:pPr>
            <a:r>
              <a:rPr lang="en-US" smtClean="0"/>
              <a:t>3</a:t>
            </a:r>
          </a:p>
          <a:p>
            <a:pPr>
              <a:spcBef>
                <a:spcPct val="0"/>
              </a:spcBef>
            </a:pPr>
            <a:r>
              <a:rPr lang="en-US" smtClean="0"/>
              <a:t>3</a:t>
            </a:r>
          </a:p>
          <a:p>
            <a:pPr>
              <a:spcBef>
                <a:spcPct val="0"/>
              </a:spcBef>
            </a:pPr>
            <a:r>
              <a:rPr lang="en-US" smtClean="0"/>
              <a:t>3</a:t>
            </a:r>
          </a:p>
          <a:p>
            <a:pPr>
              <a:spcBef>
                <a:spcPct val="0"/>
              </a:spcBef>
            </a:pPr>
            <a:r>
              <a:rPr lang="en-US" smtClean="0"/>
              <a:t>1</a:t>
            </a:r>
          </a:p>
          <a:p>
            <a:pPr>
              <a:spcBef>
                <a:spcPct val="0"/>
              </a:spcBef>
            </a:pPr>
            <a:r>
              <a:rPr lang="en-US" smtClean="0"/>
              <a:t>1</a:t>
            </a:r>
          </a:p>
          <a:p>
            <a:pPr>
              <a:spcBef>
                <a:spcPct val="0"/>
              </a:spcBef>
            </a:pPr>
            <a:r>
              <a:rPr lang="en-US" smtClean="0"/>
              <a:t>1</a:t>
            </a:r>
          </a:p>
          <a:p>
            <a:pPr>
              <a:spcBef>
                <a:spcPct val="0"/>
              </a:spcBef>
            </a:pPr>
            <a:r>
              <a:rPr lang="en-US" smtClean="0"/>
              <a:t>1</a:t>
            </a:r>
          </a:p>
          <a:p>
            <a:pPr>
              <a:spcBef>
                <a:spcPct val="0"/>
              </a:spcBef>
            </a:pPr>
            <a:endParaRPr lang="en-US" smtClean="0"/>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r>
              <a:rPr lang="en-US" smtClean="0"/>
              <a:t>What are the possible phenotypes for their offspring with respect to blood type?</a:t>
            </a:r>
          </a:p>
          <a:p>
            <a:r>
              <a:rPr lang="en-US" smtClean="0"/>
              <a:t>AB</a:t>
            </a:r>
          </a:p>
          <a:p>
            <a:r>
              <a:rPr lang="en-US" smtClean="0"/>
              <a:t>Rh+Rh+</a:t>
            </a:r>
          </a:p>
          <a:p>
            <a:r>
              <a:rPr lang="en-US" smtClean="0"/>
              <a:t>AB</a:t>
            </a:r>
          </a:p>
          <a:p>
            <a:r>
              <a:rPr lang="en-US" smtClean="0"/>
              <a:t>Rh-Rh-</a:t>
            </a:r>
          </a:p>
          <a:p>
            <a:r>
              <a:rPr lang="en-US" smtClean="0"/>
              <a:t>BO</a:t>
            </a:r>
          </a:p>
          <a:p>
            <a:r>
              <a:rPr lang="en-US" smtClean="0"/>
              <a:t>Rh+Rh-</a:t>
            </a:r>
          </a:p>
          <a:p>
            <a:r>
              <a:rPr lang="en-US" smtClean="0"/>
              <a:t>OO</a:t>
            </a:r>
          </a:p>
          <a:p>
            <a:r>
              <a:rPr lang="en-US" smtClean="0"/>
              <a:t>Rh+Rh-</a:t>
            </a:r>
          </a:p>
          <a:p>
            <a:r>
              <a:rPr lang="en-US" smtClean="0"/>
              <a:t>BO</a:t>
            </a:r>
          </a:p>
          <a:p>
            <a:r>
              <a:rPr lang="en-US" smtClean="0"/>
              <a:t>Rh-Rh-</a:t>
            </a:r>
          </a:p>
          <a:p>
            <a:r>
              <a:rPr lang="en-US" smtClean="0"/>
              <a:t>BO</a:t>
            </a:r>
          </a:p>
          <a:p>
            <a:r>
              <a:rPr lang="en-US" smtClean="0"/>
              <a:t>Rh+Rh+</a:t>
            </a:r>
          </a:p>
          <a:p>
            <a:r>
              <a:rPr lang="en-US" smtClean="0"/>
              <a:t>BO</a:t>
            </a:r>
          </a:p>
          <a:p>
            <a:r>
              <a:rPr lang="en-US" smtClean="0"/>
              <a:t>Rh+Rh-</a:t>
            </a:r>
          </a:p>
          <a:p>
            <a:r>
              <a:rPr lang="en-US" smtClean="0"/>
              <a:t>OO</a:t>
            </a:r>
          </a:p>
          <a:p>
            <a:r>
              <a:rPr lang="en-US" smtClean="0"/>
              <a:t>Rh-Rh-</a:t>
            </a:r>
          </a:p>
          <a:p>
            <a:r>
              <a:rPr lang="en-US" smtClean="0"/>
              <a:t>AO</a:t>
            </a:r>
          </a:p>
          <a:p>
            <a:r>
              <a:rPr lang="en-US" smtClean="0"/>
              <a:t>Rh+Rh-</a:t>
            </a:r>
          </a:p>
          <a:p>
            <a:r>
              <a:rPr lang="en-US" smtClean="0"/>
              <a:t>AO</a:t>
            </a:r>
          </a:p>
          <a:p>
            <a:r>
              <a:rPr lang="en-US" smtClean="0"/>
              <a:t>Rh-Rh-</a:t>
            </a:r>
          </a:p>
          <a:p>
            <a:r>
              <a:rPr lang="en-US" smtClean="0"/>
              <a:t>AO</a:t>
            </a:r>
          </a:p>
          <a:p>
            <a:r>
              <a:rPr lang="en-US" smtClean="0"/>
              <a:t>Rh+Rh-</a:t>
            </a:r>
          </a:p>
          <a:p>
            <a:r>
              <a:rPr lang="en-US" smtClean="0"/>
              <a:t>OO</a:t>
            </a:r>
          </a:p>
          <a:p>
            <a:r>
              <a:rPr lang="en-US" smtClean="0"/>
              <a:t>Rh+Rh+</a:t>
            </a:r>
          </a:p>
          <a:p>
            <a:r>
              <a:rPr lang="en-US" smtClean="0"/>
              <a:t>OO</a:t>
            </a:r>
          </a:p>
          <a:p>
            <a:r>
              <a:rPr lang="en-US" smtClean="0"/>
              <a:t>Rh+Rh-</a:t>
            </a:r>
          </a:p>
          <a:p>
            <a:r>
              <a:rPr lang="en-US" smtClean="0"/>
              <a:t>AB</a:t>
            </a:r>
          </a:p>
          <a:p>
            <a:r>
              <a:rPr lang="en-US" smtClean="0"/>
              <a:t>Rh+Rh-</a:t>
            </a:r>
          </a:p>
          <a:p>
            <a:r>
              <a:rPr lang="en-US" smtClean="0"/>
              <a:t>AO</a:t>
            </a:r>
          </a:p>
          <a:p>
            <a:r>
              <a:rPr lang="en-US" smtClean="0"/>
              <a:t>Rh+Rh+</a:t>
            </a:r>
          </a:p>
          <a:p>
            <a:r>
              <a:rPr lang="en-US" smtClean="0"/>
              <a:t>AB</a:t>
            </a:r>
          </a:p>
          <a:p>
            <a:r>
              <a:rPr lang="en-US" smtClean="0"/>
              <a:t>Rh+Rh-</a:t>
            </a:r>
          </a:p>
          <a:p>
            <a:r>
              <a:rPr lang="en-US" smtClean="0"/>
              <a:t>   </a:t>
            </a:r>
          </a:p>
          <a:p>
            <a:r>
              <a:rPr lang="en-US" smtClean="0"/>
              <a:t>   </a:t>
            </a:r>
          </a:p>
          <a:p>
            <a:r>
              <a:rPr lang="en-US" smtClean="0"/>
              <a:t>   </a:t>
            </a:r>
          </a:p>
          <a:p>
            <a:r>
              <a:rPr lang="en-US" smtClean="0"/>
              <a:t>AB+ =  /16</a:t>
            </a:r>
          </a:p>
          <a:p>
            <a:r>
              <a:rPr lang="en-US" smtClean="0"/>
              <a:t>AB- =  /16</a:t>
            </a:r>
          </a:p>
          <a:p>
            <a:r>
              <a:rPr lang="en-US" smtClean="0"/>
              <a:t>A+ =  /16</a:t>
            </a:r>
          </a:p>
          <a:p>
            <a:r>
              <a:rPr lang="en-US" smtClean="0"/>
              <a:t>A- =  /16</a:t>
            </a:r>
          </a:p>
          <a:p>
            <a:r>
              <a:rPr lang="en-US" smtClean="0"/>
              <a:t>B+ =  /16</a:t>
            </a:r>
          </a:p>
          <a:p>
            <a:r>
              <a:rPr lang="en-US" smtClean="0"/>
              <a:t>B- =  /16</a:t>
            </a:r>
          </a:p>
          <a:p>
            <a:r>
              <a:rPr lang="en-US" smtClean="0"/>
              <a:t>O+ =  /16</a:t>
            </a:r>
          </a:p>
          <a:p>
            <a:r>
              <a:rPr lang="en-US" smtClean="0"/>
              <a:t>O- =  /16</a:t>
            </a:r>
          </a:p>
          <a:p>
            <a:endParaRPr lang="en-US" smtClean="0"/>
          </a:p>
          <a:p>
            <a:endParaRPr lang="en-US" smtClean="0"/>
          </a:p>
          <a:p>
            <a:r>
              <a:rPr lang="en-US" smtClean="0"/>
              <a:t>3</a:t>
            </a:r>
          </a:p>
          <a:p>
            <a:r>
              <a:rPr lang="en-US" smtClean="0"/>
              <a:t>3</a:t>
            </a:r>
          </a:p>
          <a:p>
            <a:r>
              <a:rPr lang="en-US" smtClean="0"/>
              <a:t>3</a:t>
            </a:r>
          </a:p>
          <a:p>
            <a:r>
              <a:rPr lang="en-US" smtClean="0"/>
              <a:t>3</a:t>
            </a:r>
          </a:p>
          <a:p>
            <a:r>
              <a:rPr lang="en-US" smtClean="0"/>
              <a:t>1</a:t>
            </a:r>
          </a:p>
          <a:p>
            <a:r>
              <a:rPr lang="en-US" smtClean="0"/>
              <a:t>1</a:t>
            </a:r>
          </a:p>
          <a:p>
            <a:r>
              <a:rPr lang="en-US" smtClean="0"/>
              <a:t>1</a:t>
            </a:r>
          </a:p>
          <a:p>
            <a:r>
              <a:rPr lang="en-US" smtClean="0"/>
              <a:t>1</a:t>
            </a:r>
          </a:p>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lide Image Placeholder 1"/>
          <p:cNvSpPr>
            <a:spLocks noGrp="1" noRot="1" noChangeAspect="1" noTextEdit="1"/>
          </p:cNvSpPr>
          <p:nvPr>
            <p:ph type="sldImg"/>
          </p:nvPr>
        </p:nvSpPr>
        <p:spPr bwMode="auto">
          <a:noFill/>
          <a:ln>
            <a:solidFill>
              <a:srgbClr val="000000"/>
            </a:solidFill>
            <a:miter lim="800000"/>
            <a:headEnd/>
            <a:tailEnd/>
          </a:ln>
        </p:spPr>
      </p:sp>
      <p:sp>
        <p:nvSpPr>
          <p:cNvPr id="1638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Blood Cell Antigens</a:t>
            </a:r>
          </a:p>
          <a:p>
            <a:pPr>
              <a:spcBef>
                <a:spcPct val="0"/>
              </a:spcBef>
            </a:pPr>
            <a:r>
              <a:rPr lang="en-US" smtClean="0"/>
              <a:t>   Blood types are the result of the presence (or absence) of antigens (molecules) on the surface of the individual’s red blood cells. These fall into two groups:</a:t>
            </a:r>
          </a:p>
          <a:p>
            <a:pPr>
              <a:spcBef>
                <a:spcPct val="0"/>
              </a:spcBef>
            </a:pPr>
            <a:r>
              <a:rPr lang="en-US" smtClean="0"/>
              <a:t> A, B, O blood type</a:t>
            </a:r>
          </a:p>
          <a:p>
            <a:pPr>
              <a:spcBef>
                <a:spcPct val="0"/>
              </a:spcBef>
            </a:pPr>
            <a:r>
              <a:rPr lang="en-US" smtClean="0"/>
              <a:t> Rh factor</a:t>
            </a:r>
          </a:p>
          <a:p>
            <a:pPr>
              <a:spcBef>
                <a:spcPct val="0"/>
              </a:spcBef>
            </a:pPr>
            <a:endParaRPr lang="en-US" smtClean="0"/>
          </a:p>
          <a:p>
            <a:pPr>
              <a:spcBef>
                <a:spcPct val="0"/>
              </a:spcBef>
            </a:pPr>
            <a:endParaRPr lang="en-US" smtClean="0"/>
          </a:p>
        </p:txBody>
      </p:sp>
      <p:sp>
        <p:nvSpPr>
          <p:cNvPr id="1638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r>
              <a:rPr lang="en-US" smtClean="0"/>
              <a:t>Blood Cell Antigens</a:t>
            </a:r>
          </a:p>
          <a:p>
            <a:r>
              <a:rPr lang="en-US" smtClean="0"/>
              <a:t>   Blood types are the result of the presence (or absence) of antigens (molecules) on the surface of the individual’s red blood cells. These fall into two groups:</a:t>
            </a:r>
          </a:p>
          <a:p>
            <a:r>
              <a:rPr lang="en-US" smtClean="0"/>
              <a:t> A, B, O blood type</a:t>
            </a:r>
          </a:p>
          <a:p>
            <a:r>
              <a:rPr lang="en-US" smtClean="0"/>
              <a:t> Rh factor</a:t>
            </a:r>
          </a:p>
          <a:p>
            <a:endParaRPr lang="en-US" smtClean="0"/>
          </a:p>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p:cNvSpPr>
            <a:spLocks noGrp="1" noRot="1" noChangeAspect="1" noTextEdit="1"/>
          </p:cNvSpPr>
          <p:nvPr>
            <p:ph type="sldImg"/>
          </p:nvPr>
        </p:nvSpPr>
        <p:spPr bwMode="auto">
          <a:noFill/>
          <a:ln>
            <a:solidFill>
              <a:srgbClr val="000000"/>
            </a:solidFill>
            <a:miter lim="800000"/>
            <a:headEnd/>
            <a:tailEnd/>
          </a:ln>
        </p:spPr>
      </p:sp>
      <p:sp>
        <p:nvSpPr>
          <p:cNvPr id="1741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Codominance</a:t>
            </a:r>
          </a:p>
          <a:p>
            <a:pPr>
              <a:spcBef>
                <a:spcPct val="0"/>
              </a:spcBef>
            </a:pPr>
            <a:r>
              <a:rPr lang="en-US" smtClean="0"/>
              <a:t>The gene for antigen A and the gene for antigen B are CODOMINANT.</a:t>
            </a:r>
          </a:p>
          <a:p>
            <a:pPr>
              <a:spcBef>
                <a:spcPct val="0"/>
              </a:spcBef>
            </a:pPr>
            <a:endParaRPr lang="en-US" smtClean="0"/>
          </a:p>
          <a:p>
            <a:pPr>
              <a:spcBef>
                <a:spcPct val="0"/>
              </a:spcBef>
            </a:pPr>
            <a:r>
              <a:rPr lang="en-US" smtClean="0"/>
              <a:t>Both traits are expressed completely when the gene for A is inherited from one parent and the gene for B is inherited from the other parent.</a:t>
            </a:r>
          </a:p>
          <a:p>
            <a:pPr>
              <a:spcBef>
                <a:spcPct val="0"/>
              </a:spcBef>
            </a:pPr>
            <a:endParaRPr lang="en-US" smtClean="0"/>
          </a:p>
        </p:txBody>
      </p:sp>
      <p:sp>
        <p:nvSpPr>
          <p:cNvPr id="1741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r>
              <a:rPr lang="en-US" smtClean="0"/>
              <a:t>Codominance</a:t>
            </a:r>
          </a:p>
          <a:p>
            <a:r>
              <a:rPr lang="en-US" smtClean="0"/>
              <a:t>The gene for antigen A and the gene for antigen B are CODOMINANT.</a:t>
            </a:r>
          </a:p>
          <a:p>
            <a:endParaRPr lang="en-US" smtClean="0"/>
          </a:p>
          <a:p>
            <a:r>
              <a:rPr lang="en-US" smtClean="0"/>
              <a:t>Both traits are expressed completely when the gene for A is inherited from one parent and the gene for B is inherited from the other parent.</a:t>
            </a:r>
          </a:p>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p:spPr>
      </p:sp>
      <p:sp>
        <p:nvSpPr>
          <p:cNvPr id="1843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Bloodtype antigens and antibodies</a:t>
            </a:r>
          </a:p>
          <a:p>
            <a:pPr>
              <a:spcBef>
                <a:spcPct val="0"/>
              </a:spcBef>
            </a:pPr>
            <a:endParaRPr lang="en-US" smtClean="0"/>
          </a:p>
        </p:txBody>
      </p:sp>
      <p:sp>
        <p:nvSpPr>
          <p:cNvPr id="1843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r>
              <a:rPr lang="en-US" smtClean="0"/>
              <a:t>Bloodtype antigens and antibodies</a:t>
            </a:r>
          </a:p>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p:cNvSpPr>
            <a:spLocks noGrp="1" noRot="1" noChangeAspect="1" noTextEdit="1"/>
          </p:cNvSpPr>
          <p:nvPr>
            <p:ph type="sldImg"/>
          </p:nvPr>
        </p:nvSpPr>
        <p:spPr bwMode="auto">
          <a:noFill/>
          <a:ln>
            <a:solidFill>
              <a:srgbClr val="000000"/>
            </a:solidFill>
            <a:miter lim="800000"/>
            <a:headEnd/>
            <a:tailEnd/>
          </a:ln>
        </p:spPr>
      </p:sp>
      <p:sp>
        <p:nvSpPr>
          <p:cNvPr id="19459"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A, B, O Inheritance</a:t>
            </a:r>
          </a:p>
          <a:p>
            <a:pPr>
              <a:spcBef>
                <a:spcPct val="0"/>
              </a:spcBef>
            </a:pPr>
            <a:endParaRPr lang="en-US" smtClean="0"/>
          </a:p>
        </p:txBody>
      </p:sp>
      <p:sp>
        <p:nvSpPr>
          <p:cNvPr id="1946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r>
              <a:rPr lang="en-US" smtClean="0"/>
              <a:t>A, B, O Inheritance</a:t>
            </a:r>
          </a:p>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Blood Type Problem</a:t>
            </a:r>
          </a:p>
          <a:p>
            <a:pPr>
              <a:spcBef>
                <a:spcPct val="0"/>
              </a:spcBef>
            </a:pPr>
            <a:r>
              <a:rPr lang="en-US" smtClean="0"/>
              <a:t>Three children recently born in a hospital were accidently mixed up. The blood types of the parents involved are given along with the blood types of the infants. Determine which baby belongs with which parents, and explain your reasoning for the decisions you made. </a:t>
            </a:r>
          </a:p>
          <a:p>
            <a:pPr>
              <a:spcBef>
                <a:spcPct val="0"/>
              </a:spcBef>
            </a:pPr>
            <a:r>
              <a:rPr lang="en-US" smtClean="0"/>
              <a:t>				</a:t>
            </a:r>
          </a:p>
          <a:p>
            <a:pPr>
              <a:spcBef>
                <a:spcPct val="0"/>
              </a:spcBef>
            </a:pPr>
            <a:r>
              <a:rPr lang="en-US" smtClean="0"/>
              <a:t>               Mother and Father_____	_____Babies_______</a:t>
            </a:r>
          </a:p>
          <a:p>
            <a:pPr>
              <a:spcBef>
                <a:spcPct val="0"/>
              </a:spcBef>
            </a:pPr>
            <a:r>
              <a:rPr lang="en-US" smtClean="0"/>
              <a:t>Parents #1	Type A	 &amp;  Type B	Child x	    Type A</a:t>
            </a:r>
          </a:p>
          <a:p>
            <a:pPr>
              <a:spcBef>
                <a:spcPct val="0"/>
              </a:spcBef>
            </a:pPr>
            <a:r>
              <a:rPr lang="en-US" smtClean="0"/>
              <a:t>Parents #2	Type O	 &amp;  Type AB	Child y	    Type O</a:t>
            </a:r>
          </a:p>
          <a:p>
            <a:pPr>
              <a:spcBef>
                <a:spcPct val="0"/>
              </a:spcBef>
            </a:pPr>
            <a:r>
              <a:rPr lang="en-US" smtClean="0"/>
              <a:t>Parents #3	Type B	 &amp;  Type O	Child z	    Type AB</a:t>
            </a:r>
          </a:p>
          <a:p>
            <a:pPr>
              <a:spcBef>
                <a:spcPct val="0"/>
              </a:spcBef>
            </a:pPr>
            <a:endParaRPr lang="en-US" smtClean="0"/>
          </a:p>
        </p:txBody>
      </p:sp>
      <p:sp>
        <p:nvSpPr>
          <p:cNvPr id="204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r>
              <a:rPr lang="en-US" smtClean="0"/>
              <a:t>Blood Type Problem</a:t>
            </a:r>
          </a:p>
          <a:p>
            <a:r>
              <a:rPr lang="en-US" smtClean="0"/>
              <a:t>Three children recently born in a hospital were accidently mixed up. The blood types of the parents involved are given along with the blood types of the infants. Determine which baby belongs with which parents, and explain your reasoning for the decisions you made. </a:t>
            </a:r>
          </a:p>
          <a:p>
            <a:r>
              <a:rPr lang="en-US" smtClean="0"/>
              <a:t>				</a:t>
            </a:r>
          </a:p>
          <a:p>
            <a:r>
              <a:rPr lang="en-US" smtClean="0"/>
              <a:t>               Mother and Father_____	_____Babies_______</a:t>
            </a:r>
          </a:p>
          <a:p>
            <a:r>
              <a:rPr lang="en-US" smtClean="0"/>
              <a:t>Parents #1	Type A	 &amp;  Type B	Child x	    Type A</a:t>
            </a:r>
          </a:p>
          <a:p>
            <a:r>
              <a:rPr lang="en-US" smtClean="0"/>
              <a:t>Parents #2	Type O	 &amp;  Type AB	Child y	    Type O</a:t>
            </a:r>
          </a:p>
          <a:p>
            <a:r>
              <a:rPr lang="en-US" smtClean="0"/>
              <a:t>Parents #3	Type B	 &amp;  Type O	Child z	    Type AB</a:t>
            </a:r>
          </a:p>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p:spPr>
      </p:sp>
      <p:sp>
        <p:nvSpPr>
          <p:cNvPr id="21507"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Rh Inheritance</a:t>
            </a:r>
          </a:p>
          <a:p>
            <a:pPr>
              <a:spcBef>
                <a:spcPct val="0"/>
              </a:spcBef>
            </a:pPr>
            <a:r>
              <a:rPr lang="en-US" smtClean="0"/>
              <a:t>Rh inheritance is independent of A, B, O blood type.</a:t>
            </a:r>
          </a:p>
          <a:p>
            <a:pPr>
              <a:spcBef>
                <a:spcPct val="0"/>
              </a:spcBef>
            </a:pPr>
            <a:endParaRPr lang="en-US" smtClean="0"/>
          </a:p>
        </p:txBody>
      </p:sp>
      <p:sp>
        <p:nvSpPr>
          <p:cNvPr id="2150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r>
              <a:rPr lang="en-US" smtClean="0"/>
              <a:t>Rh Inheritance</a:t>
            </a:r>
          </a:p>
          <a:p>
            <a:r>
              <a:rPr lang="en-US" smtClean="0"/>
              <a:t>Rh inheritance is independent of A, B, O blood type.</a:t>
            </a:r>
          </a:p>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p:spPr>
      </p:sp>
      <p:sp>
        <p:nvSpPr>
          <p:cNvPr id="22531"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ABO and Rh blood type distribution by nation (population averages)</a:t>
            </a:r>
          </a:p>
          <a:p>
            <a:pPr>
              <a:spcBef>
                <a:spcPct val="0"/>
              </a:spcBef>
            </a:pPr>
            <a:endParaRPr lang="en-US" smtClean="0"/>
          </a:p>
        </p:txBody>
      </p:sp>
      <p:sp>
        <p:nvSpPr>
          <p:cNvPr id="2253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r>
              <a:rPr lang="en-US" smtClean="0"/>
              <a:t>ABO and Rh blood type distribution by nation (population averages)</a:t>
            </a:r>
          </a:p>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smtClean="0"/>
              <a:t>Blood Type Problem </a:t>
            </a:r>
          </a:p>
          <a:p>
            <a:pPr>
              <a:spcBef>
                <a:spcPct val="0"/>
              </a:spcBef>
            </a:pPr>
            <a:r>
              <a:rPr lang="en-US" smtClean="0"/>
              <a:t>A man whose alleles for blood type are A/O and Rh+/Rh- marries a woman whose alleles are B/O and Rh+/Rh-. </a:t>
            </a:r>
          </a:p>
          <a:p>
            <a:pPr>
              <a:spcBef>
                <a:spcPct val="0"/>
              </a:spcBef>
            </a:pPr>
            <a:r>
              <a:rPr lang="en-US" smtClean="0"/>
              <a:t>What are the phenotypes of the parents with respect to blood type?</a:t>
            </a:r>
          </a:p>
          <a:p>
            <a:pPr>
              <a:spcBef>
                <a:spcPct val="0"/>
              </a:spcBef>
            </a:pPr>
            <a:r>
              <a:rPr lang="en-US" smtClean="0"/>
              <a:t>What are the possible genotypes for their offspring with respect to blood type?</a:t>
            </a:r>
          </a:p>
          <a:p>
            <a:pPr>
              <a:spcBef>
                <a:spcPct val="0"/>
              </a:spcBef>
            </a:pPr>
            <a:r>
              <a:rPr lang="en-US" smtClean="0"/>
              <a:t>What are the possible phenotypes for their offspring with respect to blood type?</a:t>
            </a:r>
          </a:p>
          <a:p>
            <a:pPr>
              <a:spcBef>
                <a:spcPct val="0"/>
              </a:spcBef>
            </a:pPr>
            <a:endParaRPr lang="en-US" smtClean="0"/>
          </a:p>
        </p:txBody>
      </p:sp>
      <p:sp>
        <p:nvSpPr>
          <p:cNvPr id="235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r>
              <a:rPr lang="en-US" smtClean="0"/>
              <a:t>Blood Type Problem </a:t>
            </a:r>
          </a:p>
          <a:p>
            <a:r>
              <a:rPr lang="en-US" smtClean="0"/>
              <a:t>A man whose alleles for blood type are A/O and Rh+/Rh- marries a woman whose alleles are B/O and Rh+/Rh-. </a:t>
            </a:r>
          </a:p>
          <a:p>
            <a:r>
              <a:rPr lang="en-US" smtClean="0"/>
              <a:t>What are the phenotypes of the parents with respect to blood type?</a:t>
            </a:r>
          </a:p>
          <a:p>
            <a:r>
              <a:rPr lang="en-US" smtClean="0"/>
              <a:t>What are the possible genotypes for their offspring with respect to blood type?</a:t>
            </a:r>
          </a:p>
          <a:p>
            <a:r>
              <a:rPr lang="en-US" smtClean="0"/>
              <a:t>What are the possible phenotypes for their offspring with respect to blood type?</a:t>
            </a:r>
          </a:p>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926F27D0-1092-4087-A79E-F132C90F3490}" type="datetimeFigureOut">
              <a:rPr lang="en-US"/>
              <a:pPr>
                <a:defRPr/>
              </a:pPr>
              <a:t>9/3/2015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673F1EBC-D1C1-4927-BA50-3A3801F016E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0A2BFE5-FB69-4E1B-B307-3DAD02C323D4}" type="datetimeFigureOut">
              <a:rPr lang="en-US"/>
              <a:pPr>
                <a:defRPr/>
              </a:pPr>
              <a:t>9/3/2015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EEC2633-7BC5-46CA-B19F-EBAC9185256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A0D7779A-8094-4462-8DBE-F902B3FA92E3}" type="datetimeFigureOut">
              <a:rPr lang="en-US"/>
              <a:pPr>
                <a:defRPr/>
              </a:pPr>
              <a:t>9/3/2015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6793E68-58FF-4222-A3CD-2D7C1E91613C}"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65C4735B-6603-48E4-A727-3B140E091E67}" type="datetimeFigureOut">
              <a:rPr lang="en-US"/>
              <a:pPr>
                <a:defRPr/>
              </a:pPr>
              <a:t>9/3/2015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3C1B062A-65A4-4B74-BD26-8EBF1522CCDB}"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39755D5E-DF39-4E89-9336-3BBC21179A32}" type="datetimeFigureOut">
              <a:rPr lang="en-US"/>
              <a:pPr>
                <a:defRPr/>
              </a:pPr>
              <a:t>9/3/2015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4CB1687-FE55-4F95-8604-C15D0B1A2EC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20C1AAF6-287D-4BE2-A0DB-B79513B54933}" type="datetimeFigureOut">
              <a:rPr lang="en-US"/>
              <a:pPr>
                <a:defRPr/>
              </a:pPr>
              <a:t>9/3/2015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04A1A6C-B61A-4A2F-AE77-BA467D1E4B6D}"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7AFC5DD2-4BDD-42E8-8CEF-0FBE4DDE0F90}" type="datetimeFigureOut">
              <a:rPr lang="en-US"/>
              <a:pPr>
                <a:defRPr/>
              </a:pPr>
              <a:t>9/3/2015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7DFF74B-63F1-4DFB-AF6F-2D691BF5147F}"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0695EF7B-DCDB-49F5-83C4-A0F0ECC4E584}" type="datetimeFigureOut">
              <a:rPr lang="en-US"/>
              <a:pPr>
                <a:defRPr/>
              </a:pPr>
              <a:t>9/3/2015</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7C224440-A6AA-4CD3-98BD-81167EF9DE1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4232EECC-FFAA-4B00-8620-D5EB4AF152D0}" type="datetimeFigureOut">
              <a:rPr lang="en-US"/>
              <a:pPr>
                <a:defRPr/>
              </a:pPr>
              <a:t>9/3/2015</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1FAB1C82-ABD7-4E69-9960-1D2E042130F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3A4332A8-B130-47B6-954C-7EFCFAAA96FE}" type="datetimeFigureOut">
              <a:rPr lang="en-US"/>
              <a:pPr>
                <a:defRPr/>
              </a:pPr>
              <a:t>9/3/2015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03432F82-7B58-4FAA-A97B-8796008A4AC3}"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B3225B30-6681-4C37-9BD0-8478058B3D71}" type="datetimeFigureOut">
              <a:rPr lang="en-US"/>
              <a:pPr>
                <a:defRPr/>
              </a:pPr>
              <a:t>9/3/2015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8D7735D-D879-45BE-BB9F-9F04B5E46031}"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CFCE0"/>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8A33505F-5109-43B0-B642-2735BB57D78C}" type="datetimeFigureOut">
              <a:rPr lang="en-US"/>
              <a:pPr>
                <a:defRPr/>
              </a:pPr>
              <a:t>9/3/2015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808A9E01-2C34-43DF-BD2D-01D40B2DE1EB}"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cience.uwe.ac.uk/projectshowcase/blood_cells%20copy.JPG"/>
          <p:cNvPicPr>
            <a:picLocks noChangeAspect="1" noChangeArrowheads="1"/>
          </p:cNvPicPr>
          <p:nvPr/>
        </p:nvPicPr>
        <p:blipFill>
          <a:blip r:embed="rId3" cstate="print"/>
          <a:srcRect/>
          <a:stretch>
            <a:fillRect/>
          </a:stretch>
        </p:blipFill>
        <p:spPr bwMode="auto">
          <a:xfrm>
            <a:off x="0" y="0"/>
            <a:ext cx="9144000" cy="6891338"/>
          </a:xfrm>
          <a:prstGeom prst="rect">
            <a:avLst/>
          </a:prstGeom>
          <a:noFill/>
          <a:ln w="9525">
            <a:noFill/>
            <a:miter lim="800000"/>
            <a:headEnd/>
            <a:tailEnd/>
          </a:ln>
        </p:spPr>
      </p:pic>
      <p:sp>
        <p:nvSpPr>
          <p:cNvPr id="2" name="Title 1"/>
          <p:cNvSpPr>
            <a:spLocks noGrp="1"/>
          </p:cNvSpPr>
          <p:nvPr>
            <p:ph type="ctrTitle"/>
          </p:nvPr>
        </p:nvSpPr>
        <p:spPr>
          <a:xfrm>
            <a:off x="533400" y="914400"/>
            <a:ext cx="7924800" cy="2686050"/>
          </a:xfrm>
        </p:spPr>
        <p:txBody>
          <a:bodyPr rtlCol="0">
            <a:noAutofit/>
          </a:bodyPr>
          <a:lstStyle/>
          <a:p>
            <a:pPr eaLnBrk="1" fontAlgn="auto" hangingPunct="1">
              <a:spcAft>
                <a:spcPts val="0"/>
              </a:spcAft>
              <a:defRPr/>
            </a:pPr>
            <a:r>
              <a:rPr lang="en-US" sz="9600" b="1" dirty="0" smtClean="0">
                <a:solidFill>
                  <a:schemeClr val="bg1"/>
                </a:solidFill>
                <a:effectLst>
                  <a:outerShdw blurRad="38100" dist="38100" dir="2700000" algn="tl">
                    <a:srgbClr val="000000">
                      <a:alpha val="43137"/>
                    </a:srgbClr>
                  </a:outerShdw>
                </a:effectLst>
                <a:latin typeface="Comic Sans MS" pitchFamily="66" charset="0"/>
              </a:rPr>
              <a:t>Blood-Type Genetics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2087562"/>
          </a:xfrm>
        </p:spPr>
        <p:txBody>
          <a:bodyPr rtlCol="0">
            <a:normAutofit fontScale="90000"/>
          </a:bodyPr>
          <a:lstStyle/>
          <a:p>
            <a:pPr eaLnBrk="1" fontAlgn="auto" hangingPunct="1">
              <a:spcAft>
                <a:spcPts val="0"/>
              </a:spcAft>
              <a:defRPr/>
            </a:pPr>
            <a:r>
              <a:rPr lang="en-US" dirty="0" smtClean="0">
                <a:latin typeface="Comic Sans MS" pitchFamily="66" charset="0"/>
              </a:rPr>
              <a:t>What are the phenotypes of the parents with respect to blood type?</a:t>
            </a:r>
            <a:br>
              <a:rPr lang="en-US" dirty="0" smtClean="0">
                <a:latin typeface="Comic Sans MS" pitchFamily="66" charset="0"/>
              </a:rPr>
            </a:br>
            <a:endParaRPr lang="en-US" dirty="0" smtClean="0"/>
          </a:p>
        </p:txBody>
      </p:sp>
      <p:sp>
        <p:nvSpPr>
          <p:cNvPr id="4" name="TextBox 3"/>
          <p:cNvSpPr txBox="1">
            <a:spLocks noChangeArrowheads="1"/>
          </p:cNvSpPr>
          <p:nvPr/>
        </p:nvSpPr>
        <p:spPr bwMode="auto">
          <a:xfrm>
            <a:off x="1600200" y="1981200"/>
            <a:ext cx="5227638" cy="1816100"/>
          </a:xfrm>
          <a:prstGeom prst="rect">
            <a:avLst/>
          </a:prstGeom>
          <a:noFill/>
          <a:ln w="9525">
            <a:noFill/>
            <a:miter lim="800000"/>
            <a:headEnd/>
            <a:tailEnd/>
          </a:ln>
        </p:spPr>
        <p:txBody>
          <a:bodyPr wrap="none">
            <a:spAutoFit/>
          </a:bodyPr>
          <a:lstStyle/>
          <a:p>
            <a:r>
              <a:rPr lang="en-US" sz="2800">
                <a:latin typeface="Comic Sans MS" pitchFamily="66" charset="0"/>
              </a:rPr>
              <a:t>Father: 	</a:t>
            </a:r>
          </a:p>
          <a:p>
            <a:pPr>
              <a:buFont typeface="Wingdings" pitchFamily="2" charset="2"/>
              <a:buChar char="§"/>
            </a:pPr>
            <a:r>
              <a:rPr lang="en-US" sz="2800">
                <a:latin typeface="Comic Sans MS" pitchFamily="66" charset="0"/>
              </a:rPr>
              <a:t> AO  is expressed as type A</a:t>
            </a:r>
          </a:p>
          <a:p>
            <a:pPr>
              <a:buFont typeface="Wingdings" pitchFamily="2" charset="2"/>
              <a:buChar char="§"/>
            </a:pPr>
            <a:r>
              <a:rPr lang="en-US" sz="2800">
                <a:latin typeface="Comic Sans MS" pitchFamily="66" charset="0"/>
              </a:rPr>
              <a:t> Rh+/Rh- is expressed as Rh+</a:t>
            </a:r>
          </a:p>
          <a:p>
            <a:pPr>
              <a:buFont typeface="Wingdings" pitchFamily="2" charset="2"/>
              <a:buChar char="§"/>
            </a:pPr>
            <a:r>
              <a:rPr lang="en-US" sz="2800">
                <a:latin typeface="Comic Sans MS" pitchFamily="66" charset="0"/>
              </a:rPr>
              <a:t> Father’s phenotype is A+</a:t>
            </a:r>
          </a:p>
        </p:txBody>
      </p:sp>
      <p:sp>
        <p:nvSpPr>
          <p:cNvPr id="5" name="TextBox 4"/>
          <p:cNvSpPr txBox="1">
            <a:spLocks noChangeArrowheads="1"/>
          </p:cNvSpPr>
          <p:nvPr/>
        </p:nvSpPr>
        <p:spPr bwMode="auto">
          <a:xfrm>
            <a:off x="1600200" y="4191000"/>
            <a:ext cx="5227638" cy="1816100"/>
          </a:xfrm>
          <a:prstGeom prst="rect">
            <a:avLst/>
          </a:prstGeom>
          <a:noFill/>
          <a:ln w="9525">
            <a:noFill/>
            <a:miter lim="800000"/>
            <a:headEnd/>
            <a:tailEnd/>
          </a:ln>
        </p:spPr>
        <p:txBody>
          <a:bodyPr wrap="none">
            <a:spAutoFit/>
          </a:bodyPr>
          <a:lstStyle/>
          <a:p>
            <a:r>
              <a:rPr lang="en-US" sz="2800">
                <a:latin typeface="Comic Sans MS" pitchFamily="66" charset="0"/>
              </a:rPr>
              <a:t>Mother: 	</a:t>
            </a:r>
          </a:p>
          <a:p>
            <a:pPr>
              <a:buFont typeface="Wingdings" pitchFamily="2" charset="2"/>
              <a:buChar char="§"/>
            </a:pPr>
            <a:r>
              <a:rPr lang="en-US" sz="2800">
                <a:latin typeface="Comic Sans MS" pitchFamily="66" charset="0"/>
              </a:rPr>
              <a:t> BO  is expressed as type B</a:t>
            </a:r>
          </a:p>
          <a:p>
            <a:pPr>
              <a:buFont typeface="Wingdings" pitchFamily="2" charset="2"/>
              <a:buChar char="§"/>
            </a:pPr>
            <a:r>
              <a:rPr lang="en-US" sz="2800">
                <a:latin typeface="Comic Sans MS" pitchFamily="66" charset="0"/>
              </a:rPr>
              <a:t> Rh+/Rh- is expressed as Rh+</a:t>
            </a:r>
          </a:p>
          <a:p>
            <a:pPr>
              <a:buFont typeface="Wingdings" pitchFamily="2" charset="2"/>
              <a:buChar char="§"/>
            </a:pPr>
            <a:r>
              <a:rPr lang="en-US" sz="2800">
                <a:latin typeface="Comic Sans MS" pitchFamily="66" charset="0"/>
              </a:rPr>
              <a:t> Mother’s phenotype is B+</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linds(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FCFCE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3810000" cy="2514600"/>
          </a:xfrm>
        </p:spPr>
        <p:txBody>
          <a:bodyPr rtlCol="0">
            <a:normAutofit fontScale="90000"/>
          </a:bodyPr>
          <a:lstStyle/>
          <a:p>
            <a:pPr algn="l" eaLnBrk="1" fontAlgn="auto" hangingPunct="1">
              <a:spcAft>
                <a:spcPts val="0"/>
              </a:spcAft>
              <a:defRPr/>
            </a:pPr>
            <a:r>
              <a:rPr lang="en-US" sz="3600" dirty="0" smtClean="0">
                <a:latin typeface="Comic Sans MS" pitchFamily="66" charset="0"/>
              </a:rPr>
              <a:t>What are the possible genotypes for their offspring with respect to blood type?</a:t>
            </a:r>
            <a:endParaRPr lang="en-US" dirty="0" smtClean="0"/>
          </a:p>
        </p:txBody>
      </p:sp>
      <p:pic>
        <p:nvPicPr>
          <p:cNvPr id="5" name="Picture 4" descr="punnett_dihybrid.gif"/>
          <p:cNvPicPr>
            <a:picLocks noChangeAspect="1"/>
          </p:cNvPicPr>
          <p:nvPr/>
        </p:nvPicPr>
        <p:blipFill>
          <a:blip r:embed="rId3" cstate="print"/>
          <a:stretch>
            <a:fillRect/>
          </a:stretch>
        </p:blipFill>
        <p:spPr>
          <a:xfrm>
            <a:off x="4781550" y="2514600"/>
            <a:ext cx="3752850" cy="37147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2292" name="TextBox 5"/>
          <p:cNvSpPr txBox="1">
            <a:spLocks noChangeArrowheads="1"/>
          </p:cNvSpPr>
          <p:nvPr/>
        </p:nvSpPr>
        <p:spPr bwMode="auto">
          <a:xfrm>
            <a:off x="4906963" y="2057400"/>
            <a:ext cx="858837" cy="369888"/>
          </a:xfrm>
          <a:prstGeom prst="rect">
            <a:avLst/>
          </a:prstGeom>
          <a:noFill/>
          <a:ln w="9525">
            <a:noFill/>
            <a:miter lim="800000"/>
            <a:headEnd/>
            <a:tailEnd/>
          </a:ln>
        </p:spPr>
        <p:txBody>
          <a:bodyPr wrap="none">
            <a:spAutoFit/>
          </a:bodyPr>
          <a:lstStyle/>
          <a:p>
            <a:r>
              <a:rPr lang="en-US">
                <a:latin typeface="Comic Sans MS" pitchFamily="66" charset="0"/>
              </a:rPr>
              <a:t>A/Rh+</a:t>
            </a:r>
          </a:p>
        </p:txBody>
      </p:sp>
      <p:sp>
        <p:nvSpPr>
          <p:cNvPr id="12293" name="TextBox 6"/>
          <p:cNvSpPr txBox="1">
            <a:spLocks noChangeArrowheads="1"/>
          </p:cNvSpPr>
          <p:nvPr/>
        </p:nvSpPr>
        <p:spPr bwMode="auto">
          <a:xfrm>
            <a:off x="5791200" y="2057400"/>
            <a:ext cx="844550" cy="369888"/>
          </a:xfrm>
          <a:prstGeom prst="rect">
            <a:avLst/>
          </a:prstGeom>
          <a:noFill/>
          <a:ln w="9525">
            <a:noFill/>
            <a:miter lim="800000"/>
            <a:headEnd/>
            <a:tailEnd/>
          </a:ln>
        </p:spPr>
        <p:txBody>
          <a:bodyPr wrap="none">
            <a:spAutoFit/>
          </a:bodyPr>
          <a:lstStyle/>
          <a:p>
            <a:r>
              <a:rPr lang="en-US">
                <a:latin typeface="Comic Sans MS" pitchFamily="66" charset="0"/>
              </a:rPr>
              <a:t>A/Rh-</a:t>
            </a:r>
          </a:p>
        </p:txBody>
      </p:sp>
      <p:sp>
        <p:nvSpPr>
          <p:cNvPr id="12294" name="TextBox 7"/>
          <p:cNvSpPr txBox="1">
            <a:spLocks noChangeArrowheads="1"/>
          </p:cNvSpPr>
          <p:nvPr/>
        </p:nvSpPr>
        <p:spPr bwMode="auto">
          <a:xfrm>
            <a:off x="6705600" y="2057400"/>
            <a:ext cx="876300" cy="369888"/>
          </a:xfrm>
          <a:prstGeom prst="rect">
            <a:avLst/>
          </a:prstGeom>
          <a:noFill/>
          <a:ln w="9525">
            <a:noFill/>
            <a:miter lim="800000"/>
            <a:headEnd/>
            <a:tailEnd/>
          </a:ln>
        </p:spPr>
        <p:txBody>
          <a:bodyPr wrap="none">
            <a:spAutoFit/>
          </a:bodyPr>
          <a:lstStyle/>
          <a:p>
            <a:r>
              <a:rPr lang="en-US">
                <a:latin typeface="Comic Sans MS" pitchFamily="66" charset="0"/>
              </a:rPr>
              <a:t>O/Rh+</a:t>
            </a:r>
          </a:p>
        </p:txBody>
      </p:sp>
      <p:sp>
        <p:nvSpPr>
          <p:cNvPr id="12295" name="TextBox 8"/>
          <p:cNvSpPr txBox="1">
            <a:spLocks noChangeArrowheads="1"/>
          </p:cNvSpPr>
          <p:nvPr/>
        </p:nvSpPr>
        <p:spPr bwMode="auto">
          <a:xfrm>
            <a:off x="7620000" y="2057400"/>
            <a:ext cx="860425" cy="369888"/>
          </a:xfrm>
          <a:prstGeom prst="rect">
            <a:avLst/>
          </a:prstGeom>
          <a:noFill/>
          <a:ln w="9525">
            <a:noFill/>
            <a:miter lim="800000"/>
            <a:headEnd/>
            <a:tailEnd/>
          </a:ln>
        </p:spPr>
        <p:txBody>
          <a:bodyPr wrap="none">
            <a:spAutoFit/>
          </a:bodyPr>
          <a:lstStyle/>
          <a:p>
            <a:r>
              <a:rPr lang="en-US">
                <a:latin typeface="Comic Sans MS" pitchFamily="66" charset="0"/>
              </a:rPr>
              <a:t>O/Rh-</a:t>
            </a:r>
          </a:p>
        </p:txBody>
      </p:sp>
      <p:sp>
        <p:nvSpPr>
          <p:cNvPr id="12296" name="TextBox 9"/>
          <p:cNvSpPr txBox="1">
            <a:spLocks noChangeArrowheads="1"/>
          </p:cNvSpPr>
          <p:nvPr/>
        </p:nvSpPr>
        <p:spPr bwMode="auto">
          <a:xfrm>
            <a:off x="5430838" y="1219200"/>
            <a:ext cx="2646362" cy="461963"/>
          </a:xfrm>
          <a:prstGeom prst="rect">
            <a:avLst/>
          </a:prstGeom>
          <a:noFill/>
          <a:ln w="9525">
            <a:noFill/>
            <a:miter lim="800000"/>
            <a:headEnd/>
            <a:tailEnd/>
          </a:ln>
        </p:spPr>
        <p:txBody>
          <a:bodyPr wrap="none">
            <a:spAutoFit/>
          </a:bodyPr>
          <a:lstStyle/>
          <a:p>
            <a:r>
              <a:rPr lang="en-US" sz="2400">
                <a:latin typeface="Comic Sans MS" pitchFamily="66" charset="0"/>
              </a:rPr>
              <a:t>Paternal gametes</a:t>
            </a:r>
          </a:p>
        </p:txBody>
      </p:sp>
      <p:sp>
        <p:nvSpPr>
          <p:cNvPr id="11" name="Right Brace 10"/>
          <p:cNvSpPr/>
          <p:nvPr/>
        </p:nvSpPr>
        <p:spPr>
          <a:xfrm rot="16200000">
            <a:off x="6438900" y="38100"/>
            <a:ext cx="533400" cy="3657600"/>
          </a:xfrm>
          <a:prstGeom prst="rightBrace">
            <a:avLst/>
          </a:prstGeom>
          <a:ln w="2857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2298" name="TextBox 11"/>
          <p:cNvSpPr txBox="1">
            <a:spLocks noChangeArrowheads="1"/>
          </p:cNvSpPr>
          <p:nvPr/>
        </p:nvSpPr>
        <p:spPr bwMode="auto">
          <a:xfrm>
            <a:off x="3984625" y="2819400"/>
            <a:ext cx="836613" cy="369888"/>
          </a:xfrm>
          <a:prstGeom prst="rect">
            <a:avLst/>
          </a:prstGeom>
          <a:noFill/>
          <a:ln w="9525">
            <a:noFill/>
            <a:miter lim="800000"/>
            <a:headEnd/>
            <a:tailEnd/>
          </a:ln>
        </p:spPr>
        <p:txBody>
          <a:bodyPr wrap="none">
            <a:spAutoFit/>
          </a:bodyPr>
          <a:lstStyle/>
          <a:p>
            <a:r>
              <a:rPr lang="en-US">
                <a:latin typeface="Comic Sans MS" pitchFamily="66" charset="0"/>
              </a:rPr>
              <a:t>B/Rh+</a:t>
            </a:r>
          </a:p>
        </p:txBody>
      </p:sp>
      <p:sp>
        <p:nvSpPr>
          <p:cNvPr id="12299" name="TextBox 12"/>
          <p:cNvSpPr txBox="1">
            <a:spLocks noChangeArrowheads="1"/>
          </p:cNvSpPr>
          <p:nvPr/>
        </p:nvSpPr>
        <p:spPr bwMode="auto">
          <a:xfrm>
            <a:off x="3992563" y="3733800"/>
            <a:ext cx="822325" cy="369888"/>
          </a:xfrm>
          <a:prstGeom prst="rect">
            <a:avLst/>
          </a:prstGeom>
          <a:noFill/>
          <a:ln w="9525">
            <a:noFill/>
            <a:miter lim="800000"/>
            <a:headEnd/>
            <a:tailEnd/>
          </a:ln>
        </p:spPr>
        <p:txBody>
          <a:bodyPr wrap="none">
            <a:spAutoFit/>
          </a:bodyPr>
          <a:lstStyle/>
          <a:p>
            <a:r>
              <a:rPr lang="en-US">
                <a:latin typeface="Comic Sans MS" pitchFamily="66" charset="0"/>
              </a:rPr>
              <a:t>B/Rh-</a:t>
            </a:r>
          </a:p>
        </p:txBody>
      </p:sp>
      <p:sp>
        <p:nvSpPr>
          <p:cNvPr id="12300" name="TextBox 13"/>
          <p:cNvSpPr txBox="1">
            <a:spLocks noChangeArrowheads="1"/>
          </p:cNvSpPr>
          <p:nvPr/>
        </p:nvSpPr>
        <p:spPr bwMode="auto">
          <a:xfrm>
            <a:off x="3965575" y="4648200"/>
            <a:ext cx="874713" cy="369888"/>
          </a:xfrm>
          <a:prstGeom prst="rect">
            <a:avLst/>
          </a:prstGeom>
          <a:noFill/>
          <a:ln w="9525">
            <a:noFill/>
            <a:miter lim="800000"/>
            <a:headEnd/>
            <a:tailEnd/>
          </a:ln>
        </p:spPr>
        <p:txBody>
          <a:bodyPr wrap="none">
            <a:spAutoFit/>
          </a:bodyPr>
          <a:lstStyle/>
          <a:p>
            <a:r>
              <a:rPr lang="en-US">
                <a:latin typeface="Comic Sans MS" pitchFamily="66" charset="0"/>
              </a:rPr>
              <a:t>O/Rh+</a:t>
            </a:r>
          </a:p>
        </p:txBody>
      </p:sp>
      <p:sp>
        <p:nvSpPr>
          <p:cNvPr id="12301" name="TextBox 14"/>
          <p:cNvSpPr txBox="1">
            <a:spLocks noChangeArrowheads="1"/>
          </p:cNvSpPr>
          <p:nvPr/>
        </p:nvSpPr>
        <p:spPr bwMode="auto">
          <a:xfrm>
            <a:off x="3857625" y="5562600"/>
            <a:ext cx="862013" cy="369888"/>
          </a:xfrm>
          <a:prstGeom prst="rect">
            <a:avLst/>
          </a:prstGeom>
          <a:noFill/>
          <a:ln w="9525">
            <a:noFill/>
            <a:miter lim="800000"/>
            <a:headEnd/>
            <a:tailEnd/>
          </a:ln>
        </p:spPr>
        <p:txBody>
          <a:bodyPr wrap="none">
            <a:spAutoFit/>
          </a:bodyPr>
          <a:lstStyle/>
          <a:p>
            <a:r>
              <a:rPr lang="en-US">
                <a:latin typeface="Comic Sans MS" pitchFamily="66" charset="0"/>
              </a:rPr>
              <a:t>O/Rh-</a:t>
            </a:r>
          </a:p>
        </p:txBody>
      </p:sp>
      <p:sp>
        <p:nvSpPr>
          <p:cNvPr id="16" name="Right Brace 15"/>
          <p:cNvSpPr/>
          <p:nvPr/>
        </p:nvSpPr>
        <p:spPr>
          <a:xfrm rot="10800000">
            <a:off x="3581400" y="2590800"/>
            <a:ext cx="533400" cy="3505200"/>
          </a:xfrm>
          <a:prstGeom prst="rightBrace">
            <a:avLst/>
          </a:prstGeom>
          <a:ln w="28575"/>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a:p>
        </p:txBody>
      </p:sp>
      <p:sp>
        <p:nvSpPr>
          <p:cNvPr id="12303" name="TextBox 16"/>
          <p:cNvSpPr txBox="1">
            <a:spLocks noChangeArrowheads="1"/>
          </p:cNvSpPr>
          <p:nvPr/>
        </p:nvSpPr>
        <p:spPr bwMode="auto">
          <a:xfrm>
            <a:off x="2011363" y="3962400"/>
            <a:ext cx="1570037" cy="830263"/>
          </a:xfrm>
          <a:prstGeom prst="rect">
            <a:avLst/>
          </a:prstGeom>
          <a:noFill/>
          <a:ln w="9525">
            <a:noFill/>
            <a:miter lim="800000"/>
            <a:headEnd/>
            <a:tailEnd/>
          </a:ln>
        </p:spPr>
        <p:txBody>
          <a:bodyPr wrap="none">
            <a:spAutoFit/>
          </a:bodyPr>
          <a:lstStyle/>
          <a:p>
            <a:r>
              <a:rPr lang="en-US" sz="2400">
                <a:latin typeface="Comic Sans MS" pitchFamily="66" charset="0"/>
              </a:rPr>
              <a:t>Maternal </a:t>
            </a:r>
          </a:p>
          <a:p>
            <a:r>
              <a:rPr lang="en-US" sz="2400">
                <a:latin typeface="Comic Sans MS" pitchFamily="66" charset="0"/>
              </a:rPr>
              <a:t>gametes</a:t>
            </a:r>
          </a:p>
        </p:txBody>
      </p:sp>
      <p:sp>
        <p:nvSpPr>
          <p:cNvPr id="18" name="TextBox 17"/>
          <p:cNvSpPr txBox="1">
            <a:spLocks noChangeArrowheads="1"/>
          </p:cNvSpPr>
          <p:nvPr/>
        </p:nvSpPr>
        <p:spPr bwMode="auto">
          <a:xfrm>
            <a:off x="4818063" y="2667000"/>
            <a:ext cx="960437" cy="646113"/>
          </a:xfrm>
          <a:prstGeom prst="rect">
            <a:avLst/>
          </a:prstGeom>
          <a:noFill/>
          <a:ln w="9525">
            <a:noFill/>
            <a:miter lim="800000"/>
            <a:headEnd/>
            <a:tailEnd/>
          </a:ln>
        </p:spPr>
        <p:txBody>
          <a:bodyPr wrap="none">
            <a:spAutoFit/>
          </a:bodyPr>
          <a:lstStyle/>
          <a:p>
            <a:pPr algn="ctr"/>
            <a:r>
              <a:rPr lang="en-US">
                <a:latin typeface="Comic Sans MS" pitchFamily="66" charset="0"/>
              </a:rPr>
              <a:t>AB</a:t>
            </a:r>
          </a:p>
          <a:p>
            <a:pPr algn="ctr"/>
            <a:r>
              <a:rPr lang="en-US">
                <a:latin typeface="Comic Sans MS" pitchFamily="66" charset="0"/>
              </a:rPr>
              <a:t>Rh+Rh+</a:t>
            </a:r>
          </a:p>
        </p:txBody>
      </p:sp>
      <p:sp>
        <p:nvSpPr>
          <p:cNvPr id="19" name="TextBox 18"/>
          <p:cNvSpPr txBox="1">
            <a:spLocks noChangeArrowheads="1"/>
          </p:cNvSpPr>
          <p:nvPr/>
        </p:nvSpPr>
        <p:spPr bwMode="auto">
          <a:xfrm>
            <a:off x="5745163" y="3581400"/>
            <a:ext cx="960437" cy="646113"/>
          </a:xfrm>
          <a:prstGeom prst="rect">
            <a:avLst/>
          </a:prstGeom>
          <a:noFill/>
          <a:ln w="9525">
            <a:noFill/>
            <a:miter lim="800000"/>
            <a:headEnd/>
            <a:tailEnd/>
          </a:ln>
        </p:spPr>
        <p:txBody>
          <a:bodyPr wrap="none">
            <a:spAutoFit/>
          </a:bodyPr>
          <a:lstStyle/>
          <a:p>
            <a:pPr algn="ctr"/>
            <a:r>
              <a:rPr lang="en-US">
                <a:latin typeface="Comic Sans MS" pitchFamily="66" charset="0"/>
              </a:rPr>
              <a:t>AB</a:t>
            </a:r>
          </a:p>
          <a:p>
            <a:pPr algn="ctr"/>
            <a:r>
              <a:rPr lang="en-US">
                <a:latin typeface="Comic Sans MS" pitchFamily="66" charset="0"/>
              </a:rPr>
              <a:t>Rh-Rh-</a:t>
            </a:r>
          </a:p>
        </p:txBody>
      </p:sp>
      <p:sp>
        <p:nvSpPr>
          <p:cNvPr id="20" name="TextBox 19"/>
          <p:cNvSpPr txBox="1">
            <a:spLocks noChangeArrowheads="1"/>
          </p:cNvSpPr>
          <p:nvPr/>
        </p:nvSpPr>
        <p:spPr bwMode="auto">
          <a:xfrm>
            <a:off x="6659563" y="3581400"/>
            <a:ext cx="960437" cy="646113"/>
          </a:xfrm>
          <a:prstGeom prst="rect">
            <a:avLst/>
          </a:prstGeom>
          <a:noFill/>
          <a:ln w="9525">
            <a:noFill/>
            <a:miter lim="800000"/>
            <a:headEnd/>
            <a:tailEnd/>
          </a:ln>
        </p:spPr>
        <p:txBody>
          <a:bodyPr wrap="none">
            <a:spAutoFit/>
          </a:bodyPr>
          <a:lstStyle/>
          <a:p>
            <a:pPr algn="ctr"/>
            <a:r>
              <a:rPr lang="en-US">
                <a:latin typeface="Comic Sans MS" pitchFamily="66" charset="0"/>
              </a:rPr>
              <a:t>BO</a:t>
            </a:r>
          </a:p>
          <a:p>
            <a:pPr algn="ctr"/>
            <a:r>
              <a:rPr lang="en-US">
                <a:latin typeface="Comic Sans MS" pitchFamily="66" charset="0"/>
              </a:rPr>
              <a:t>Rh+Rh-</a:t>
            </a:r>
          </a:p>
        </p:txBody>
      </p:sp>
      <p:sp>
        <p:nvSpPr>
          <p:cNvPr id="21" name="TextBox 20"/>
          <p:cNvSpPr txBox="1">
            <a:spLocks noChangeArrowheads="1"/>
          </p:cNvSpPr>
          <p:nvPr/>
        </p:nvSpPr>
        <p:spPr bwMode="auto">
          <a:xfrm>
            <a:off x="7573963" y="4495800"/>
            <a:ext cx="960437" cy="646113"/>
          </a:xfrm>
          <a:prstGeom prst="rect">
            <a:avLst/>
          </a:prstGeom>
          <a:noFill/>
          <a:ln w="9525">
            <a:noFill/>
            <a:miter lim="800000"/>
            <a:headEnd/>
            <a:tailEnd/>
          </a:ln>
        </p:spPr>
        <p:txBody>
          <a:bodyPr wrap="none">
            <a:spAutoFit/>
          </a:bodyPr>
          <a:lstStyle/>
          <a:p>
            <a:pPr algn="ctr"/>
            <a:r>
              <a:rPr lang="en-US">
                <a:latin typeface="Comic Sans MS" pitchFamily="66" charset="0"/>
              </a:rPr>
              <a:t>OO</a:t>
            </a:r>
          </a:p>
          <a:p>
            <a:pPr algn="ctr"/>
            <a:r>
              <a:rPr lang="en-US">
                <a:latin typeface="Comic Sans MS" pitchFamily="66" charset="0"/>
              </a:rPr>
              <a:t>Rh+Rh-</a:t>
            </a:r>
          </a:p>
        </p:txBody>
      </p:sp>
      <p:sp>
        <p:nvSpPr>
          <p:cNvPr id="22" name="TextBox 21"/>
          <p:cNvSpPr txBox="1">
            <a:spLocks noChangeArrowheads="1"/>
          </p:cNvSpPr>
          <p:nvPr/>
        </p:nvSpPr>
        <p:spPr bwMode="auto">
          <a:xfrm>
            <a:off x="7620000" y="3581400"/>
            <a:ext cx="960438" cy="646113"/>
          </a:xfrm>
          <a:prstGeom prst="rect">
            <a:avLst/>
          </a:prstGeom>
          <a:noFill/>
          <a:ln w="9525">
            <a:noFill/>
            <a:miter lim="800000"/>
            <a:headEnd/>
            <a:tailEnd/>
          </a:ln>
        </p:spPr>
        <p:txBody>
          <a:bodyPr wrap="none">
            <a:spAutoFit/>
          </a:bodyPr>
          <a:lstStyle/>
          <a:p>
            <a:pPr algn="ctr"/>
            <a:r>
              <a:rPr lang="en-US">
                <a:latin typeface="Comic Sans MS" pitchFamily="66" charset="0"/>
              </a:rPr>
              <a:t>BO</a:t>
            </a:r>
          </a:p>
          <a:p>
            <a:pPr algn="ctr"/>
            <a:r>
              <a:rPr lang="en-US">
                <a:latin typeface="Comic Sans MS" pitchFamily="66" charset="0"/>
              </a:rPr>
              <a:t>Rh-Rh-</a:t>
            </a:r>
          </a:p>
        </p:txBody>
      </p:sp>
      <p:sp>
        <p:nvSpPr>
          <p:cNvPr id="23" name="TextBox 22"/>
          <p:cNvSpPr txBox="1">
            <a:spLocks noChangeArrowheads="1"/>
          </p:cNvSpPr>
          <p:nvPr/>
        </p:nvSpPr>
        <p:spPr bwMode="auto">
          <a:xfrm>
            <a:off x="6659563" y="2667000"/>
            <a:ext cx="960437" cy="646113"/>
          </a:xfrm>
          <a:prstGeom prst="rect">
            <a:avLst/>
          </a:prstGeom>
          <a:noFill/>
          <a:ln w="9525">
            <a:noFill/>
            <a:miter lim="800000"/>
            <a:headEnd/>
            <a:tailEnd/>
          </a:ln>
        </p:spPr>
        <p:txBody>
          <a:bodyPr wrap="none">
            <a:spAutoFit/>
          </a:bodyPr>
          <a:lstStyle/>
          <a:p>
            <a:pPr algn="ctr"/>
            <a:r>
              <a:rPr lang="en-US">
                <a:latin typeface="Comic Sans MS" pitchFamily="66" charset="0"/>
              </a:rPr>
              <a:t>BO</a:t>
            </a:r>
          </a:p>
          <a:p>
            <a:pPr algn="ctr"/>
            <a:r>
              <a:rPr lang="en-US">
                <a:latin typeface="Comic Sans MS" pitchFamily="66" charset="0"/>
              </a:rPr>
              <a:t>Rh+Rh+</a:t>
            </a:r>
          </a:p>
        </p:txBody>
      </p:sp>
      <p:sp>
        <p:nvSpPr>
          <p:cNvPr id="24" name="TextBox 23"/>
          <p:cNvSpPr txBox="1">
            <a:spLocks noChangeArrowheads="1"/>
          </p:cNvSpPr>
          <p:nvPr/>
        </p:nvSpPr>
        <p:spPr bwMode="auto">
          <a:xfrm>
            <a:off x="7573963" y="2667000"/>
            <a:ext cx="960437" cy="646113"/>
          </a:xfrm>
          <a:prstGeom prst="rect">
            <a:avLst/>
          </a:prstGeom>
          <a:noFill/>
          <a:ln w="9525">
            <a:noFill/>
            <a:miter lim="800000"/>
            <a:headEnd/>
            <a:tailEnd/>
          </a:ln>
        </p:spPr>
        <p:txBody>
          <a:bodyPr wrap="none">
            <a:spAutoFit/>
          </a:bodyPr>
          <a:lstStyle/>
          <a:p>
            <a:pPr algn="ctr"/>
            <a:r>
              <a:rPr lang="en-US">
                <a:latin typeface="Comic Sans MS" pitchFamily="66" charset="0"/>
              </a:rPr>
              <a:t>BO</a:t>
            </a:r>
          </a:p>
          <a:p>
            <a:pPr algn="ctr"/>
            <a:r>
              <a:rPr lang="en-US">
                <a:latin typeface="Comic Sans MS" pitchFamily="66" charset="0"/>
              </a:rPr>
              <a:t>Rh+Rh-</a:t>
            </a:r>
          </a:p>
        </p:txBody>
      </p:sp>
      <p:sp>
        <p:nvSpPr>
          <p:cNvPr id="25" name="TextBox 24"/>
          <p:cNvSpPr txBox="1">
            <a:spLocks noChangeArrowheads="1"/>
          </p:cNvSpPr>
          <p:nvPr/>
        </p:nvSpPr>
        <p:spPr bwMode="auto">
          <a:xfrm>
            <a:off x="7573963" y="5334000"/>
            <a:ext cx="960437" cy="646113"/>
          </a:xfrm>
          <a:prstGeom prst="rect">
            <a:avLst/>
          </a:prstGeom>
          <a:noFill/>
          <a:ln w="9525">
            <a:noFill/>
            <a:miter lim="800000"/>
            <a:headEnd/>
            <a:tailEnd/>
          </a:ln>
        </p:spPr>
        <p:txBody>
          <a:bodyPr wrap="none">
            <a:spAutoFit/>
          </a:bodyPr>
          <a:lstStyle/>
          <a:p>
            <a:pPr algn="ctr"/>
            <a:r>
              <a:rPr lang="en-US">
                <a:latin typeface="Comic Sans MS" pitchFamily="66" charset="0"/>
              </a:rPr>
              <a:t>OO</a:t>
            </a:r>
          </a:p>
          <a:p>
            <a:pPr algn="ctr"/>
            <a:r>
              <a:rPr lang="en-US">
                <a:latin typeface="Comic Sans MS" pitchFamily="66" charset="0"/>
              </a:rPr>
              <a:t>Rh-Rh-</a:t>
            </a:r>
          </a:p>
        </p:txBody>
      </p:sp>
      <p:sp>
        <p:nvSpPr>
          <p:cNvPr id="26" name="TextBox 25"/>
          <p:cNvSpPr txBox="1">
            <a:spLocks noChangeArrowheads="1"/>
          </p:cNvSpPr>
          <p:nvPr/>
        </p:nvSpPr>
        <p:spPr bwMode="auto">
          <a:xfrm>
            <a:off x="4830763" y="5334000"/>
            <a:ext cx="960437" cy="646113"/>
          </a:xfrm>
          <a:prstGeom prst="rect">
            <a:avLst/>
          </a:prstGeom>
          <a:noFill/>
          <a:ln w="9525">
            <a:noFill/>
            <a:miter lim="800000"/>
            <a:headEnd/>
            <a:tailEnd/>
          </a:ln>
        </p:spPr>
        <p:txBody>
          <a:bodyPr wrap="none">
            <a:spAutoFit/>
          </a:bodyPr>
          <a:lstStyle/>
          <a:p>
            <a:pPr algn="ctr"/>
            <a:r>
              <a:rPr lang="en-US">
                <a:latin typeface="Comic Sans MS" pitchFamily="66" charset="0"/>
              </a:rPr>
              <a:t>AO</a:t>
            </a:r>
          </a:p>
          <a:p>
            <a:pPr algn="ctr"/>
            <a:r>
              <a:rPr lang="en-US">
                <a:latin typeface="Comic Sans MS" pitchFamily="66" charset="0"/>
              </a:rPr>
              <a:t>Rh+Rh-</a:t>
            </a:r>
          </a:p>
        </p:txBody>
      </p:sp>
      <p:sp>
        <p:nvSpPr>
          <p:cNvPr id="27" name="TextBox 26"/>
          <p:cNvSpPr txBox="1">
            <a:spLocks noChangeArrowheads="1"/>
          </p:cNvSpPr>
          <p:nvPr/>
        </p:nvSpPr>
        <p:spPr bwMode="auto">
          <a:xfrm>
            <a:off x="5745163" y="5334000"/>
            <a:ext cx="960437" cy="646113"/>
          </a:xfrm>
          <a:prstGeom prst="rect">
            <a:avLst/>
          </a:prstGeom>
          <a:noFill/>
          <a:ln w="9525">
            <a:noFill/>
            <a:miter lim="800000"/>
            <a:headEnd/>
            <a:tailEnd/>
          </a:ln>
        </p:spPr>
        <p:txBody>
          <a:bodyPr wrap="none">
            <a:spAutoFit/>
          </a:bodyPr>
          <a:lstStyle/>
          <a:p>
            <a:pPr algn="ctr"/>
            <a:r>
              <a:rPr lang="en-US">
                <a:latin typeface="Comic Sans MS" pitchFamily="66" charset="0"/>
              </a:rPr>
              <a:t>AO</a:t>
            </a:r>
          </a:p>
          <a:p>
            <a:pPr algn="ctr"/>
            <a:r>
              <a:rPr lang="en-US">
                <a:latin typeface="Comic Sans MS" pitchFamily="66" charset="0"/>
              </a:rPr>
              <a:t>Rh-Rh-</a:t>
            </a:r>
          </a:p>
        </p:txBody>
      </p:sp>
      <p:sp>
        <p:nvSpPr>
          <p:cNvPr id="28" name="TextBox 27"/>
          <p:cNvSpPr txBox="1">
            <a:spLocks noChangeArrowheads="1"/>
          </p:cNvSpPr>
          <p:nvPr/>
        </p:nvSpPr>
        <p:spPr bwMode="auto">
          <a:xfrm>
            <a:off x="5745163" y="4495800"/>
            <a:ext cx="960437" cy="646113"/>
          </a:xfrm>
          <a:prstGeom prst="rect">
            <a:avLst/>
          </a:prstGeom>
          <a:noFill/>
          <a:ln w="9525">
            <a:noFill/>
            <a:miter lim="800000"/>
            <a:headEnd/>
            <a:tailEnd/>
          </a:ln>
        </p:spPr>
        <p:txBody>
          <a:bodyPr wrap="none">
            <a:spAutoFit/>
          </a:bodyPr>
          <a:lstStyle/>
          <a:p>
            <a:pPr algn="ctr"/>
            <a:r>
              <a:rPr lang="en-US">
                <a:latin typeface="Comic Sans MS" pitchFamily="66" charset="0"/>
              </a:rPr>
              <a:t>AO</a:t>
            </a:r>
          </a:p>
          <a:p>
            <a:pPr algn="ctr"/>
            <a:r>
              <a:rPr lang="en-US">
                <a:latin typeface="Comic Sans MS" pitchFamily="66" charset="0"/>
              </a:rPr>
              <a:t>Rh+Rh-</a:t>
            </a:r>
          </a:p>
        </p:txBody>
      </p:sp>
      <p:sp>
        <p:nvSpPr>
          <p:cNvPr id="29" name="TextBox 28"/>
          <p:cNvSpPr txBox="1">
            <a:spLocks noChangeArrowheads="1"/>
          </p:cNvSpPr>
          <p:nvPr/>
        </p:nvSpPr>
        <p:spPr bwMode="auto">
          <a:xfrm>
            <a:off x="6659563" y="4495800"/>
            <a:ext cx="960437" cy="646113"/>
          </a:xfrm>
          <a:prstGeom prst="rect">
            <a:avLst/>
          </a:prstGeom>
          <a:noFill/>
          <a:ln w="9525">
            <a:noFill/>
            <a:miter lim="800000"/>
            <a:headEnd/>
            <a:tailEnd/>
          </a:ln>
        </p:spPr>
        <p:txBody>
          <a:bodyPr wrap="none">
            <a:spAutoFit/>
          </a:bodyPr>
          <a:lstStyle/>
          <a:p>
            <a:pPr algn="ctr"/>
            <a:r>
              <a:rPr lang="en-US">
                <a:latin typeface="Comic Sans MS" pitchFamily="66" charset="0"/>
              </a:rPr>
              <a:t>OO</a:t>
            </a:r>
          </a:p>
          <a:p>
            <a:pPr algn="ctr"/>
            <a:r>
              <a:rPr lang="en-US">
                <a:latin typeface="Comic Sans MS" pitchFamily="66" charset="0"/>
              </a:rPr>
              <a:t>Rh+Rh+</a:t>
            </a:r>
          </a:p>
        </p:txBody>
      </p:sp>
      <p:sp>
        <p:nvSpPr>
          <p:cNvPr id="30" name="TextBox 29"/>
          <p:cNvSpPr txBox="1">
            <a:spLocks noChangeArrowheads="1"/>
          </p:cNvSpPr>
          <p:nvPr/>
        </p:nvSpPr>
        <p:spPr bwMode="auto">
          <a:xfrm>
            <a:off x="6659563" y="5334000"/>
            <a:ext cx="960437" cy="646113"/>
          </a:xfrm>
          <a:prstGeom prst="rect">
            <a:avLst/>
          </a:prstGeom>
          <a:noFill/>
          <a:ln w="9525">
            <a:noFill/>
            <a:miter lim="800000"/>
            <a:headEnd/>
            <a:tailEnd/>
          </a:ln>
        </p:spPr>
        <p:txBody>
          <a:bodyPr wrap="none">
            <a:spAutoFit/>
          </a:bodyPr>
          <a:lstStyle/>
          <a:p>
            <a:pPr algn="ctr"/>
            <a:r>
              <a:rPr lang="en-US">
                <a:latin typeface="Comic Sans MS" pitchFamily="66" charset="0"/>
              </a:rPr>
              <a:t>OO</a:t>
            </a:r>
          </a:p>
          <a:p>
            <a:pPr algn="ctr"/>
            <a:r>
              <a:rPr lang="en-US">
                <a:latin typeface="Comic Sans MS" pitchFamily="66" charset="0"/>
              </a:rPr>
              <a:t>Rh+Rh-</a:t>
            </a:r>
          </a:p>
        </p:txBody>
      </p:sp>
      <p:sp>
        <p:nvSpPr>
          <p:cNvPr id="31" name="TextBox 30"/>
          <p:cNvSpPr txBox="1">
            <a:spLocks noChangeArrowheads="1"/>
          </p:cNvSpPr>
          <p:nvPr/>
        </p:nvSpPr>
        <p:spPr bwMode="auto">
          <a:xfrm>
            <a:off x="4830763" y="3581400"/>
            <a:ext cx="960437" cy="646113"/>
          </a:xfrm>
          <a:prstGeom prst="rect">
            <a:avLst/>
          </a:prstGeom>
          <a:noFill/>
          <a:ln w="9525">
            <a:noFill/>
            <a:miter lim="800000"/>
            <a:headEnd/>
            <a:tailEnd/>
          </a:ln>
        </p:spPr>
        <p:txBody>
          <a:bodyPr wrap="none">
            <a:spAutoFit/>
          </a:bodyPr>
          <a:lstStyle/>
          <a:p>
            <a:pPr algn="ctr"/>
            <a:r>
              <a:rPr lang="en-US">
                <a:latin typeface="Comic Sans MS" pitchFamily="66" charset="0"/>
              </a:rPr>
              <a:t>AB</a:t>
            </a:r>
          </a:p>
          <a:p>
            <a:pPr algn="ctr"/>
            <a:r>
              <a:rPr lang="en-US">
                <a:latin typeface="Comic Sans MS" pitchFamily="66" charset="0"/>
              </a:rPr>
              <a:t>Rh+Rh-</a:t>
            </a:r>
          </a:p>
        </p:txBody>
      </p:sp>
      <p:sp>
        <p:nvSpPr>
          <p:cNvPr id="32" name="TextBox 31"/>
          <p:cNvSpPr txBox="1">
            <a:spLocks noChangeArrowheads="1"/>
          </p:cNvSpPr>
          <p:nvPr/>
        </p:nvSpPr>
        <p:spPr bwMode="auto">
          <a:xfrm>
            <a:off x="4830763" y="4495800"/>
            <a:ext cx="960437" cy="646113"/>
          </a:xfrm>
          <a:prstGeom prst="rect">
            <a:avLst/>
          </a:prstGeom>
          <a:noFill/>
          <a:ln w="9525">
            <a:noFill/>
            <a:miter lim="800000"/>
            <a:headEnd/>
            <a:tailEnd/>
          </a:ln>
        </p:spPr>
        <p:txBody>
          <a:bodyPr wrap="none">
            <a:spAutoFit/>
          </a:bodyPr>
          <a:lstStyle/>
          <a:p>
            <a:pPr algn="ctr"/>
            <a:r>
              <a:rPr lang="en-US">
                <a:latin typeface="Comic Sans MS" pitchFamily="66" charset="0"/>
              </a:rPr>
              <a:t>AO</a:t>
            </a:r>
          </a:p>
          <a:p>
            <a:pPr algn="ctr"/>
            <a:r>
              <a:rPr lang="en-US">
                <a:latin typeface="Comic Sans MS" pitchFamily="66" charset="0"/>
              </a:rPr>
              <a:t>Rh+Rh+</a:t>
            </a:r>
          </a:p>
        </p:txBody>
      </p:sp>
      <p:sp>
        <p:nvSpPr>
          <p:cNvPr id="33" name="TextBox 32"/>
          <p:cNvSpPr txBox="1">
            <a:spLocks noChangeArrowheads="1"/>
          </p:cNvSpPr>
          <p:nvPr/>
        </p:nvSpPr>
        <p:spPr bwMode="auto">
          <a:xfrm>
            <a:off x="5745163" y="2667000"/>
            <a:ext cx="960437" cy="646113"/>
          </a:xfrm>
          <a:prstGeom prst="rect">
            <a:avLst/>
          </a:prstGeom>
          <a:noFill/>
          <a:ln w="9525">
            <a:noFill/>
            <a:miter lim="800000"/>
            <a:headEnd/>
            <a:tailEnd/>
          </a:ln>
        </p:spPr>
        <p:txBody>
          <a:bodyPr wrap="none">
            <a:spAutoFit/>
          </a:bodyPr>
          <a:lstStyle/>
          <a:p>
            <a:pPr algn="ctr"/>
            <a:r>
              <a:rPr lang="en-US">
                <a:latin typeface="Comic Sans MS" pitchFamily="66" charset="0"/>
              </a:rPr>
              <a:t>AB</a:t>
            </a:r>
          </a:p>
          <a:p>
            <a:pPr algn="ctr"/>
            <a:r>
              <a:rPr lang="en-US">
                <a:latin typeface="Comic Sans MS" pitchFamily="66" charset="0"/>
              </a:rPr>
              <a:t>Rh+Rh-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ox(in)">
                                      <p:cBhvr>
                                        <p:cTn id="7" dur="500"/>
                                        <p:tgtEl>
                                          <p:spTgt spid="18"/>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box(in)">
                                      <p:cBhvr>
                                        <p:cTn id="12" dur="500"/>
                                        <p:tgtEl>
                                          <p:spTgt spid="33"/>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box(in)">
                                      <p:cBhvr>
                                        <p:cTn id="17" dur="500"/>
                                        <p:tgtEl>
                                          <p:spTgt spid="23"/>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box(in)">
                                      <p:cBhvr>
                                        <p:cTn id="22" dur="500"/>
                                        <p:tgtEl>
                                          <p:spTgt spid="24"/>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box(in)">
                                      <p:cBhvr>
                                        <p:cTn id="27" dur="500"/>
                                        <p:tgtEl>
                                          <p:spTgt spid="31"/>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box(in)">
                                      <p:cBhvr>
                                        <p:cTn id="32" dur="500"/>
                                        <p:tgtEl>
                                          <p:spTgt spid="19"/>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box(in)">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box(in)">
                                      <p:cBhvr>
                                        <p:cTn id="42" dur="500"/>
                                        <p:tgtEl>
                                          <p:spTgt spid="22"/>
                                        </p:tgtEl>
                                      </p:cBhvr>
                                    </p:animEffect>
                                  </p:childTnLst>
                                </p:cTn>
                              </p:par>
                            </p:childTnLst>
                          </p:cTn>
                        </p:par>
                      </p:childTnLst>
                    </p:cTn>
                  </p:par>
                  <p:par>
                    <p:cTn id="43" fill="hold">
                      <p:stCondLst>
                        <p:cond delay="indefinite"/>
                      </p:stCondLst>
                      <p:childTnLst>
                        <p:par>
                          <p:cTn id="44" fill="hold">
                            <p:stCondLst>
                              <p:cond delay="0"/>
                            </p:stCondLst>
                            <p:childTnLst>
                              <p:par>
                                <p:cTn id="45" presetID="4" presetClass="entr" presetSubtype="16" fill="hold" grpId="0" nodeType="clickEffect">
                                  <p:stCondLst>
                                    <p:cond delay="0"/>
                                  </p:stCondLst>
                                  <p:childTnLst>
                                    <p:set>
                                      <p:cBhvr>
                                        <p:cTn id="46" dur="1" fill="hold">
                                          <p:stCondLst>
                                            <p:cond delay="0"/>
                                          </p:stCondLst>
                                        </p:cTn>
                                        <p:tgtEl>
                                          <p:spTgt spid="32"/>
                                        </p:tgtEl>
                                        <p:attrNameLst>
                                          <p:attrName>style.visibility</p:attrName>
                                        </p:attrNameLst>
                                      </p:cBhvr>
                                      <p:to>
                                        <p:strVal val="visible"/>
                                      </p:to>
                                    </p:set>
                                    <p:animEffect transition="in" filter="box(in)">
                                      <p:cBhvr>
                                        <p:cTn id="47" dur="500"/>
                                        <p:tgtEl>
                                          <p:spTgt spid="32"/>
                                        </p:tgtEl>
                                      </p:cBhvr>
                                    </p:animEffect>
                                  </p:childTnLst>
                                </p:cTn>
                              </p:par>
                            </p:childTnLst>
                          </p:cTn>
                        </p:par>
                      </p:childTnLst>
                    </p:cTn>
                  </p:par>
                  <p:par>
                    <p:cTn id="48" fill="hold">
                      <p:stCondLst>
                        <p:cond delay="indefinite"/>
                      </p:stCondLst>
                      <p:childTnLst>
                        <p:par>
                          <p:cTn id="49" fill="hold">
                            <p:stCondLst>
                              <p:cond delay="0"/>
                            </p:stCondLst>
                            <p:childTnLst>
                              <p:par>
                                <p:cTn id="50" presetID="4" presetClass="entr" presetSubtype="16" fill="hold" grpId="0" nodeType="click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box(in)">
                                      <p:cBhvr>
                                        <p:cTn id="52" dur="500"/>
                                        <p:tgtEl>
                                          <p:spTgt spid="28"/>
                                        </p:tgtEl>
                                      </p:cBhvr>
                                    </p:animEffect>
                                  </p:childTnLst>
                                </p:cTn>
                              </p:par>
                            </p:childTnLst>
                          </p:cTn>
                        </p:par>
                      </p:childTnLst>
                    </p:cTn>
                  </p:par>
                  <p:par>
                    <p:cTn id="53" fill="hold">
                      <p:stCondLst>
                        <p:cond delay="indefinite"/>
                      </p:stCondLst>
                      <p:childTnLst>
                        <p:par>
                          <p:cTn id="54" fill="hold">
                            <p:stCondLst>
                              <p:cond delay="0"/>
                            </p:stCondLst>
                            <p:childTnLst>
                              <p:par>
                                <p:cTn id="55" presetID="4" presetClass="entr" presetSubtype="16" fill="hold" grpId="0" nodeType="clickEffect">
                                  <p:stCondLst>
                                    <p:cond delay="0"/>
                                  </p:stCondLst>
                                  <p:childTnLst>
                                    <p:set>
                                      <p:cBhvr>
                                        <p:cTn id="56" dur="1" fill="hold">
                                          <p:stCondLst>
                                            <p:cond delay="0"/>
                                          </p:stCondLst>
                                        </p:cTn>
                                        <p:tgtEl>
                                          <p:spTgt spid="29"/>
                                        </p:tgtEl>
                                        <p:attrNameLst>
                                          <p:attrName>style.visibility</p:attrName>
                                        </p:attrNameLst>
                                      </p:cBhvr>
                                      <p:to>
                                        <p:strVal val="visible"/>
                                      </p:to>
                                    </p:set>
                                    <p:animEffect transition="in" filter="box(in)">
                                      <p:cBhvr>
                                        <p:cTn id="57" dur="500"/>
                                        <p:tgtEl>
                                          <p:spTgt spid="29"/>
                                        </p:tgtEl>
                                      </p:cBhvr>
                                    </p:animEffect>
                                  </p:childTnLst>
                                </p:cTn>
                              </p:par>
                            </p:childTnLst>
                          </p:cTn>
                        </p:par>
                      </p:childTnLst>
                    </p:cTn>
                  </p:par>
                  <p:par>
                    <p:cTn id="58" fill="hold">
                      <p:stCondLst>
                        <p:cond delay="indefinite"/>
                      </p:stCondLst>
                      <p:childTnLst>
                        <p:par>
                          <p:cTn id="59" fill="hold">
                            <p:stCondLst>
                              <p:cond delay="0"/>
                            </p:stCondLst>
                            <p:childTnLst>
                              <p:par>
                                <p:cTn id="60" presetID="4" presetClass="entr" presetSubtype="16" fill="hold" grpId="0" nodeType="clickEffect">
                                  <p:stCondLst>
                                    <p:cond delay="0"/>
                                  </p:stCondLst>
                                  <p:childTnLst>
                                    <p:set>
                                      <p:cBhvr>
                                        <p:cTn id="61" dur="1" fill="hold">
                                          <p:stCondLst>
                                            <p:cond delay="0"/>
                                          </p:stCondLst>
                                        </p:cTn>
                                        <p:tgtEl>
                                          <p:spTgt spid="21"/>
                                        </p:tgtEl>
                                        <p:attrNameLst>
                                          <p:attrName>style.visibility</p:attrName>
                                        </p:attrNameLst>
                                      </p:cBhvr>
                                      <p:to>
                                        <p:strVal val="visible"/>
                                      </p:to>
                                    </p:set>
                                    <p:animEffect transition="in" filter="box(in)">
                                      <p:cBhvr>
                                        <p:cTn id="62" dur="500"/>
                                        <p:tgtEl>
                                          <p:spTgt spid="21"/>
                                        </p:tgtEl>
                                      </p:cBhvr>
                                    </p:animEffect>
                                  </p:childTnLst>
                                </p:cTn>
                              </p:par>
                            </p:childTnLst>
                          </p:cTn>
                        </p:par>
                      </p:childTnLst>
                    </p:cTn>
                  </p:par>
                  <p:par>
                    <p:cTn id="63" fill="hold">
                      <p:stCondLst>
                        <p:cond delay="indefinite"/>
                      </p:stCondLst>
                      <p:childTnLst>
                        <p:par>
                          <p:cTn id="64" fill="hold">
                            <p:stCondLst>
                              <p:cond delay="0"/>
                            </p:stCondLst>
                            <p:childTnLst>
                              <p:par>
                                <p:cTn id="65" presetID="4" presetClass="entr" presetSubtype="16" fill="hold" grpId="0" nodeType="clickEffect">
                                  <p:stCondLst>
                                    <p:cond delay="0"/>
                                  </p:stCondLst>
                                  <p:childTnLst>
                                    <p:set>
                                      <p:cBhvr>
                                        <p:cTn id="66" dur="1" fill="hold">
                                          <p:stCondLst>
                                            <p:cond delay="0"/>
                                          </p:stCondLst>
                                        </p:cTn>
                                        <p:tgtEl>
                                          <p:spTgt spid="26"/>
                                        </p:tgtEl>
                                        <p:attrNameLst>
                                          <p:attrName>style.visibility</p:attrName>
                                        </p:attrNameLst>
                                      </p:cBhvr>
                                      <p:to>
                                        <p:strVal val="visible"/>
                                      </p:to>
                                    </p:set>
                                    <p:animEffect transition="in" filter="box(in)">
                                      <p:cBhvr>
                                        <p:cTn id="67" dur="500"/>
                                        <p:tgtEl>
                                          <p:spTgt spid="26"/>
                                        </p:tgtEl>
                                      </p:cBhvr>
                                    </p:animEffect>
                                  </p:childTnLst>
                                </p:cTn>
                              </p:par>
                            </p:childTnLst>
                          </p:cTn>
                        </p:par>
                      </p:childTnLst>
                    </p:cTn>
                  </p:par>
                  <p:par>
                    <p:cTn id="68" fill="hold">
                      <p:stCondLst>
                        <p:cond delay="indefinite"/>
                      </p:stCondLst>
                      <p:childTnLst>
                        <p:par>
                          <p:cTn id="69" fill="hold">
                            <p:stCondLst>
                              <p:cond delay="0"/>
                            </p:stCondLst>
                            <p:childTnLst>
                              <p:par>
                                <p:cTn id="70" presetID="4" presetClass="entr" presetSubtype="16" fill="hold" grpId="0" nodeType="click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box(in)">
                                      <p:cBhvr>
                                        <p:cTn id="72" dur="500"/>
                                        <p:tgtEl>
                                          <p:spTgt spid="27"/>
                                        </p:tgtEl>
                                      </p:cBhvr>
                                    </p:animEffect>
                                  </p:childTnLst>
                                </p:cTn>
                              </p:par>
                            </p:childTnLst>
                          </p:cTn>
                        </p:par>
                      </p:childTnLst>
                    </p:cTn>
                  </p:par>
                  <p:par>
                    <p:cTn id="73" fill="hold">
                      <p:stCondLst>
                        <p:cond delay="indefinite"/>
                      </p:stCondLst>
                      <p:childTnLst>
                        <p:par>
                          <p:cTn id="74" fill="hold">
                            <p:stCondLst>
                              <p:cond delay="0"/>
                            </p:stCondLst>
                            <p:childTnLst>
                              <p:par>
                                <p:cTn id="75" presetID="4" presetClass="entr" presetSubtype="16" fill="hold" grpId="0" nodeType="clickEffect">
                                  <p:stCondLst>
                                    <p:cond delay="0"/>
                                  </p:stCondLst>
                                  <p:childTnLst>
                                    <p:set>
                                      <p:cBhvr>
                                        <p:cTn id="76" dur="1" fill="hold">
                                          <p:stCondLst>
                                            <p:cond delay="0"/>
                                          </p:stCondLst>
                                        </p:cTn>
                                        <p:tgtEl>
                                          <p:spTgt spid="30"/>
                                        </p:tgtEl>
                                        <p:attrNameLst>
                                          <p:attrName>style.visibility</p:attrName>
                                        </p:attrNameLst>
                                      </p:cBhvr>
                                      <p:to>
                                        <p:strVal val="visible"/>
                                      </p:to>
                                    </p:set>
                                    <p:animEffect transition="in" filter="box(in)">
                                      <p:cBhvr>
                                        <p:cTn id="77" dur="500"/>
                                        <p:tgtEl>
                                          <p:spTgt spid="30"/>
                                        </p:tgtEl>
                                      </p:cBhvr>
                                    </p:animEffect>
                                  </p:childTnLst>
                                </p:cTn>
                              </p:par>
                            </p:childTnLst>
                          </p:cTn>
                        </p:par>
                      </p:childTnLst>
                    </p:cTn>
                  </p:par>
                  <p:par>
                    <p:cTn id="78" fill="hold">
                      <p:stCondLst>
                        <p:cond delay="indefinite"/>
                      </p:stCondLst>
                      <p:childTnLst>
                        <p:par>
                          <p:cTn id="79" fill="hold">
                            <p:stCondLst>
                              <p:cond delay="0"/>
                            </p:stCondLst>
                            <p:childTnLst>
                              <p:par>
                                <p:cTn id="80" presetID="4" presetClass="entr" presetSubtype="16" fill="hold" grpId="0" nodeType="clickEffect">
                                  <p:stCondLst>
                                    <p:cond delay="0"/>
                                  </p:stCondLst>
                                  <p:childTnLst>
                                    <p:set>
                                      <p:cBhvr>
                                        <p:cTn id="81" dur="1" fill="hold">
                                          <p:stCondLst>
                                            <p:cond delay="0"/>
                                          </p:stCondLst>
                                        </p:cTn>
                                        <p:tgtEl>
                                          <p:spTgt spid="25"/>
                                        </p:tgtEl>
                                        <p:attrNameLst>
                                          <p:attrName>style.visibility</p:attrName>
                                        </p:attrNameLst>
                                      </p:cBhvr>
                                      <p:to>
                                        <p:strVal val="visible"/>
                                      </p:to>
                                    </p:set>
                                    <p:animEffect transition="in" filter="box(in)">
                                      <p:cBhvr>
                                        <p:cTn id="8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1" grpId="0"/>
      <p:bldP spid="22" grpId="0"/>
      <p:bldP spid="23" grpId="0"/>
      <p:bldP spid="24" grpId="0"/>
      <p:bldP spid="25" grpId="0"/>
      <p:bldP spid="26" grpId="0"/>
      <p:bldP spid="27" grpId="0"/>
      <p:bldP spid="28" grpId="0"/>
      <p:bldP spid="29" grpId="0"/>
      <p:bldP spid="30" grpId="0"/>
      <p:bldP spid="31" grpId="0"/>
      <p:bldP spid="32" grpId="0"/>
      <p:bldP spid="33"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CFCE0"/>
        </a:solidFill>
        <a:effectLst/>
      </p:bgPr>
    </p:bg>
    <p:spTree>
      <p:nvGrpSpPr>
        <p:cNvPr id="1" name=""/>
        <p:cNvGrpSpPr/>
        <p:nvPr/>
      </p:nvGrpSpPr>
      <p:grpSpPr>
        <a:xfrm>
          <a:off x="0" y="0"/>
          <a:ext cx="0" cy="0"/>
          <a:chOff x="0" y="0"/>
          <a:chExt cx="0" cy="0"/>
        </a:xfrm>
      </p:grpSpPr>
      <p:sp>
        <p:nvSpPr>
          <p:cNvPr id="13314" name="Title 1"/>
          <p:cNvSpPr>
            <a:spLocks noGrp="1"/>
          </p:cNvSpPr>
          <p:nvPr>
            <p:ph type="title"/>
          </p:nvPr>
        </p:nvSpPr>
        <p:spPr>
          <a:xfrm>
            <a:off x="0" y="0"/>
            <a:ext cx="9144000" cy="1143000"/>
          </a:xfrm>
        </p:spPr>
        <p:txBody>
          <a:bodyPr/>
          <a:lstStyle/>
          <a:p>
            <a:pPr marL="514350" indent="-514350" eaLnBrk="1" hangingPunct="1"/>
            <a:r>
              <a:rPr lang="en-US" sz="3200" smtClean="0">
                <a:latin typeface="Comic Sans MS" pitchFamily="66" charset="0"/>
              </a:rPr>
              <a:t>What are the possible phenotypes for their offspring with respect to blood type?</a:t>
            </a:r>
          </a:p>
        </p:txBody>
      </p:sp>
      <p:pic>
        <p:nvPicPr>
          <p:cNvPr id="5" name="Picture 4" descr="punnett_dihybrid.gif"/>
          <p:cNvPicPr>
            <a:picLocks noChangeAspect="1"/>
          </p:cNvPicPr>
          <p:nvPr/>
        </p:nvPicPr>
        <p:blipFill>
          <a:blip r:embed="rId3" cstate="print"/>
          <a:stretch>
            <a:fillRect/>
          </a:stretch>
        </p:blipFill>
        <p:spPr>
          <a:xfrm>
            <a:off x="1306513" y="1828800"/>
            <a:ext cx="3752850" cy="371475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3316" name="TextBox 17"/>
          <p:cNvSpPr txBox="1">
            <a:spLocks noChangeArrowheads="1"/>
          </p:cNvSpPr>
          <p:nvPr/>
        </p:nvSpPr>
        <p:spPr bwMode="auto">
          <a:xfrm>
            <a:off x="1343025" y="1981200"/>
            <a:ext cx="960438" cy="646113"/>
          </a:xfrm>
          <a:prstGeom prst="rect">
            <a:avLst/>
          </a:prstGeom>
          <a:noFill/>
          <a:ln w="9525">
            <a:noFill/>
            <a:miter lim="800000"/>
            <a:headEnd/>
            <a:tailEnd/>
          </a:ln>
        </p:spPr>
        <p:txBody>
          <a:bodyPr wrap="none">
            <a:spAutoFit/>
          </a:bodyPr>
          <a:lstStyle/>
          <a:p>
            <a:pPr algn="ctr"/>
            <a:r>
              <a:rPr lang="en-US">
                <a:latin typeface="Comic Sans MS" pitchFamily="66" charset="0"/>
              </a:rPr>
              <a:t>AB</a:t>
            </a:r>
          </a:p>
          <a:p>
            <a:pPr algn="ctr"/>
            <a:r>
              <a:rPr lang="en-US">
                <a:latin typeface="Comic Sans MS" pitchFamily="66" charset="0"/>
              </a:rPr>
              <a:t>Rh+Rh+</a:t>
            </a:r>
          </a:p>
        </p:txBody>
      </p:sp>
      <p:sp>
        <p:nvSpPr>
          <p:cNvPr id="13317" name="TextBox 18"/>
          <p:cNvSpPr txBox="1">
            <a:spLocks noChangeArrowheads="1"/>
          </p:cNvSpPr>
          <p:nvPr/>
        </p:nvSpPr>
        <p:spPr bwMode="auto">
          <a:xfrm>
            <a:off x="2270125" y="2895600"/>
            <a:ext cx="960438" cy="646113"/>
          </a:xfrm>
          <a:prstGeom prst="rect">
            <a:avLst/>
          </a:prstGeom>
          <a:noFill/>
          <a:ln w="9525">
            <a:noFill/>
            <a:miter lim="800000"/>
            <a:headEnd/>
            <a:tailEnd/>
          </a:ln>
        </p:spPr>
        <p:txBody>
          <a:bodyPr wrap="none">
            <a:spAutoFit/>
          </a:bodyPr>
          <a:lstStyle/>
          <a:p>
            <a:pPr algn="ctr"/>
            <a:r>
              <a:rPr lang="en-US">
                <a:latin typeface="Comic Sans MS" pitchFamily="66" charset="0"/>
              </a:rPr>
              <a:t>AB</a:t>
            </a:r>
          </a:p>
          <a:p>
            <a:pPr algn="ctr"/>
            <a:r>
              <a:rPr lang="en-US">
                <a:latin typeface="Comic Sans MS" pitchFamily="66" charset="0"/>
              </a:rPr>
              <a:t>Rh-Rh-</a:t>
            </a:r>
          </a:p>
        </p:txBody>
      </p:sp>
      <p:sp>
        <p:nvSpPr>
          <p:cNvPr id="13318" name="TextBox 19"/>
          <p:cNvSpPr txBox="1">
            <a:spLocks noChangeArrowheads="1"/>
          </p:cNvSpPr>
          <p:nvPr/>
        </p:nvSpPr>
        <p:spPr bwMode="auto">
          <a:xfrm>
            <a:off x="3184525" y="2895600"/>
            <a:ext cx="960438" cy="646113"/>
          </a:xfrm>
          <a:prstGeom prst="rect">
            <a:avLst/>
          </a:prstGeom>
          <a:noFill/>
          <a:ln w="9525">
            <a:noFill/>
            <a:miter lim="800000"/>
            <a:headEnd/>
            <a:tailEnd/>
          </a:ln>
        </p:spPr>
        <p:txBody>
          <a:bodyPr wrap="none">
            <a:spAutoFit/>
          </a:bodyPr>
          <a:lstStyle/>
          <a:p>
            <a:pPr algn="ctr"/>
            <a:r>
              <a:rPr lang="en-US">
                <a:latin typeface="Comic Sans MS" pitchFamily="66" charset="0"/>
              </a:rPr>
              <a:t>BO</a:t>
            </a:r>
          </a:p>
          <a:p>
            <a:pPr algn="ctr"/>
            <a:r>
              <a:rPr lang="en-US">
                <a:latin typeface="Comic Sans MS" pitchFamily="66" charset="0"/>
              </a:rPr>
              <a:t>Rh+Rh-</a:t>
            </a:r>
          </a:p>
        </p:txBody>
      </p:sp>
      <p:sp>
        <p:nvSpPr>
          <p:cNvPr id="13319" name="TextBox 20"/>
          <p:cNvSpPr txBox="1">
            <a:spLocks noChangeArrowheads="1"/>
          </p:cNvSpPr>
          <p:nvPr/>
        </p:nvSpPr>
        <p:spPr bwMode="auto">
          <a:xfrm>
            <a:off x="4098925" y="3810000"/>
            <a:ext cx="960438" cy="646113"/>
          </a:xfrm>
          <a:prstGeom prst="rect">
            <a:avLst/>
          </a:prstGeom>
          <a:noFill/>
          <a:ln w="9525">
            <a:noFill/>
            <a:miter lim="800000"/>
            <a:headEnd/>
            <a:tailEnd/>
          </a:ln>
        </p:spPr>
        <p:txBody>
          <a:bodyPr wrap="none">
            <a:spAutoFit/>
          </a:bodyPr>
          <a:lstStyle/>
          <a:p>
            <a:pPr algn="ctr"/>
            <a:r>
              <a:rPr lang="en-US">
                <a:latin typeface="Comic Sans MS" pitchFamily="66" charset="0"/>
              </a:rPr>
              <a:t>OO</a:t>
            </a:r>
          </a:p>
          <a:p>
            <a:pPr algn="ctr"/>
            <a:r>
              <a:rPr lang="en-US">
                <a:latin typeface="Comic Sans MS" pitchFamily="66" charset="0"/>
              </a:rPr>
              <a:t>Rh+Rh-</a:t>
            </a:r>
          </a:p>
        </p:txBody>
      </p:sp>
      <p:sp>
        <p:nvSpPr>
          <p:cNvPr id="13320" name="TextBox 21"/>
          <p:cNvSpPr txBox="1">
            <a:spLocks noChangeArrowheads="1"/>
          </p:cNvSpPr>
          <p:nvPr/>
        </p:nvSpPr>
        <p:spPr bwMode="auto">
          <a:xfrm>
            <a:off x="4144963" y="2895600"/>
            <a:ext cx="960437" cy="646113"/>
          </a:xfrm>
          <a:prstGeom prst="rect">
            <a:avLst/>
          </a:prstGeom>
          <a:noFill/>
          <a:ln w="9525">
            <a:noFill/>
            <a:miter lim="800000"/>
            <a:headEnd/>
            <a:tailEnd/>
          </a:ln>
        </p:spPr>
        <p:txBody>
          <a:bodyPr wrap="none">
            <a:spAutoFit/>
          </a:bodyPr>
          <a:lstStyle/>
          <a:p>
            <a:pPr algn="ctr"/>
            <a:r>
              <a:rPr lang="en-US">
                <a:latin typeface="Comic Sans MS" pitchFamily="66" charset="0"/>
              </a:rPr>
              <a:t>BO</a:t>
            </a:r>
          </a:p>
          <a:p>
            <a:pPr algn="ctr"/>
            <a:r>
              <a:rPr lang="en-US">
                <a:latin typeface="Comic Sans MS" pitchFamily="66" charset="0"/>
              </a:rPr>
              <a:t>Rh-Rh-</a:t>
            </a:r>
          </a:p>
        </p:txBody>
      </p:sp>
      <p:sp>
        <p:nvSpPr>
          <p:cNvPr id="13321" name="TextBox 22"/>
          <p:cNvSpPr txBox="1">
            <a:spLocks noChangeArrowheads="1"/>
          </p:cNvSpPr>
          <p:nvPr/>
        </p:nvSpPr>
        <p:spPr bwMode="auto">
          <a:xfrm>
            <a:off x="3184525" y="1981200"/>
            <a:ext cx="960438" cy="646113"/>
          </a:xfrm>
          <a:prstGeom prst="rect">
            <a:avLst/>
          </a:prstGeom>
          <a:noFill/>
          <a:ln w="9525">
            <a:noFill/>
            <a:miter lim="800000"/>
            <a:headEnd/>
            <a:tailEnd/>
          </a:ln>
        </p:spPr>
        <p:txBody>
          <a:bodyPr wrap="none">
            <a:spAutoFit/>
          </a:bodyPr>
          <a:lstStyle/>
          <a:p>
            <a:pPr algn="ctr"/>
            <a:r>
              <a:rPr lang="en-US">
                <a:latin typeface="Comic Sans MS" pitchFamily="66" charset="0"/>
              </a:rPr>
              <a:t>BO</a:t>
            </a:r>
          </a:p>
          <a:p>
            <a:pPr algn="ctr"/>
            <a:r>
              <a:rPr lang="en-US">
                <a:latin typeface="Comic Sans MS" pitchFamily="66" charset="0"/>
              </a:rPr>
              <a:t>Rh+Rh+</a:t>
            </a:r>
          </a:p>
        </p:txBody>
      </p:sp>
      <p:sp>
        <p:nvSpPr>
          <p:cNvPr id="13322" name="TextBox 23"/>
          <p:cNvSpPr txBox="1">
            <a:spLocks noChangeArrowheads="1"/>
          </p:cNvSpPr>
          <p:nvPr/>
        </p:nvSpPr>
        <p:spPr bwMode="auto">
          <a:xfrm>
            <a:off x="4098925" y="1981200"/>
            <a:ext cx="960438" cy="646113"/>
          </a:xfrm>
          <a:prstGeom prst="rect">
            <a:avLst/>
          </a:prstGeom>
          <a:noFill/>
          <a:ln w="9525">
            <a:noFill/>
            <a:miter lim="800000"/>
            <a:headEnd/>
            <a:tailEnd/>
          </a:ln>
        </p:spPr>
        <p:txBody>
          <a:bodyPr wrap="none">
            <a:spAutoFit/>
          </a:bodyPr>
          <a:lstStyle/>
          <a:p>
            <a:pPr algn="ctr"/>
            <a:r>
              <a:rPr lang="en-US">
                <a:latin typeface="Comic Sans MS" pitchFamily="66" charset="0"/>
              </a:rPr>
              <a:t>BO</a:t>
            </a:r>
          </a:p>
          <a:p>
            <a:pPr algn="ctr"/>
            <a:r>
              <a:rPr lang="en-US">
                <a:latin typeface="Comic Sans MS" pitchFamily="66" charset="0"/>
              </a:rPr>
              <a:t>Rh+Rh-</a:t>
            </a:r>
          </a:p>
        </p:txBody>
      </p:sp>
      <p:sp>
        <p:nvSpPr>
          <p:cNvPr id="13323" name="TextBox 24"/>
          <p:cNvSpPr txBox="1">
            <a:spLocks noChangeArrowheads="1"/>
          </p:cNvSpPr>
          <p:nvPr/>
        </p:nvSpPr>
        <p:spPr bwMode="auto">
          <a:xfrm>
            <a:off x="4098925" y="4648200"/>
            <a:ext cx="960438" cy="646113"/>
          </a:xfrm>
          <a:prstGeom prst="rect">
            <a:avLst/>
          </a:prstGeom>
          <a:noFill/>
          <a:ln w="9525">
            <a:noFill/>
            <a:miter lim="800000"/>
            <a:headEnd/>
            <a:tailEnd/>
          </a:ln>
        </p:spPr>
        <p:txBody>
          <a:bodyPr wrap="none">
            <a:spAutoFit/>
          </a:bodyPr>
          <a:lstStyle/>
          <a:p>
            <a:pPr algn="ctr"/>
            <a:r>
              <a:rPr lang="en-US">
                <a:latin typeface="Comic Sans MS" pitchFamily="66" charset="0"/>
              </a:rPr>
              <a:t>OO</a:t>
            </a:r>
          </a:p>
          <a:p>
            <a:pPr algn="ctr"/>
            <a:r>
              <a:rPr lang="en-US">
                <a:latin typeface="Comic Sans MS" pitchFamily="66" charset="0"/>
              </a:rPr>
              <a:t>Rh-Rh-</a:t>
            </a:r>
          </a:p>
        </p:txBody>
      </p:sp>
      <p:sp>
        <p:nvSpPr>
          <p:cNvPr id="13324" name="TextBox 25"/>
          <p:cNvSpPr txBox="1">
            <a:spLocks noChangeArrowheads="1"/>
          </p:cNvSpPr>
          <p:nvPr/>
        </p:nvSpPr>
        <p:spPr bwMode="auto">
          <a:xfrm>
            <a:off x="1355725" y="4648200"/>
            <a:ext cx="960438" cy="646113"/>
          </a:xfrm>
          <a:prstGeom prst="rect">
            <a:avLst/>
          </a:prstGeom>
          <a:noFill/>
          <a:ln w="9525">
            <a:noFill/>
            <a:miter lim="800000"/>
            <a:headEnd/>
            <a:tailEnd/>
          </a:ln>
        </p:spPr>
        <p:txBody>
          <a:bodyPr wrap="none">
            <a:spAutoFit/>
          </a:bodyPr>
          <a:lstStyle/>
          <a:p>
            <a:pPr algn="ctr"/>
            <a:r>
              <a:rPr lang="en-US">
                <a:latin typeface="Comic Sans MS" pitchFamily="66" charset="0"/>
              </a:rPr>
              <a:t>AO</a:t>
            </a:r>
          </a:p>
          <a:p>
            <a:pPr algn="ctr"/>
            <a:r>
              <a:rPr lang="en-US">
                <a:latin typeface="Comic Sans MS" pitchFamily="66" charset="0"/>
              </a:rPr>
              <a:t>Rh+Rh-</a:t>
            </a:r>
          </a:p>
        </p:txBody>
      </p:sp>
      <p:sp>
        <p:nvSpPr>
          <p:cNvPr id="13325" name="TextBox 26"/>
          <p:cNvSpPr txBox="1">
            <a:spLocks noChangeArrowheads="1"/>
          </p:cNvSpPr>
          <p:nvPr/>
        </p:nvSpPr>
        <p:spPr bwMode="auto">
          <a:xfrm>
            <a:off x="2270125" y="4648200"/>
            <a:ext cx="960438" cy="646113"/>
          </a:xfrm>
          <a:prstGeom prst="rect">
            <a:avLst/>
          </a:prstGeom>
          <a:noFill/>
          <a:ln w="9525">
            <a:noFill/>
            <a:miter lim="800000"/>
            <a:headEnd/>
            <a:tailEnd/>
          </a:ln>
        </p:spPr>
        <p:txBody>
          <a:bodyPr wrap="none">
            <a:spAutoFit/>
          </a:bodyPr>
          <a:lstStyle/>
          <a:p>
            <a:pPr algn="ctr"/>
            <a:r>
              <a:rPr lang="en-US">
                <a:latin typeface="Comic Sans MS" pitchFamily="66" charset="0"/>
              </a:rPr>
              <a:t>AO</a:t>
            </a:r>
          </a:p>
          <a:p>
            <a:pPr algn="ctr"/>
            <a:r>
              <a:rPr lang="en-US">
                <a:latin typeface="Comic Sans MS" pitchFamily="66" charset="0"/>
              </a:rPr>
              <a:t>Rh-Rh-</a:t>
            </a:r>
          </a:p>
        </p:txBody>
      </p:sp>
      <p:sp>
        <p:nvSpPr>
          <p:cNvPr id="13326" name="TextBox 27"/>
          <p:cNvSpPr txBox="1">
            <a:spLocks noChangeArrowheads="1"/>
          </p:cNvSpPr>
          <p:nvPr/>
        </p:nvSpPr>
        <p:spPr bwMode="auto">
          <a:xfrm>
            <a:off x="2270125" y="3810000"/>
            <a:ext cx="960438" cy="646113"/>
          </a:xfrm>
          <a:prstGeom prst="rect">
            <a:avLst/>
          </a:prstGeom>
          <a:noFill/>
          <a:ln w="9525">
            <a:noFill/>
            <a:miter lim="800000"/>
            <a:headEnd/>
            <a:tailEnd/>
          </a:ln>
        </p:spPr>
        <p:txBody>
          <a:bodyPr wrap="none">
            <a:spAutoFit/>
          </a:bodyPr>
          <a:lstStyle/>
          <a:p>
            <a:pPr algn="ctr"/>
            <a:r>
              <a:rPr lang="en-US">
                <a:latin typeface="Comic Sans MS" pitchFamily="66" charset="0"/>
              </a:rPr>
              <a:t>AO</a:t>
            </a:r>
          </a:p>
          <a:p>
            <a:pPr algn="ctr"/>
            <a:r>
              <a:rPr lang="en-US">
                <a:latin typeface="Comic Sans MS" pitchFamily="66" charset="0"/>
              </a:rPr>
              <a:t>Rh+Rh-</a:t>
            </a:r>
          </a:p>
        </p:txBody>
      </p:sp>
      <p:sp>
        <p:nvSpPr>
          <p:cNvPr id="13327" name="TextBox 28"/>
          <p:cNvSpPr txBox="1">
            <a:spLocks noChangeArrowheads="1"/>
          </p:cNvSpPr>
          <p:nvPr/>
        </p:nvSpPr>
        <p:spPr bwMode="auto">
          <a:xfrm>
            <a:off x="3184525" y="3810000"/>
            <a:ext cx="960438" cy="646113"/>
          </a:xfrm>
          <a:prstGeom prst="rect">
            <a:avLst/>
          </a:prstGeom>
          <a:noFill/>
          <a:ln w="9525">
            <a:noFill/>
            <a:miter lim="800000"/>
            <a:headEnd/>
            <a:tailEnd/>
          </a:ln>
        </p:spPr>
        <p:txBody>
          <a:bodyPr wrap="none">
            <a:spAutoFit/>
          </a:bodyPr>
          <a:lstStyle/>
          <a:p>
            <a:pPr algn="ctr"/>
            <a:r>
              <a:rPr lang="en-US">
                <a:latin typeface="Comic Sans MS" pitchFamily="66" charset="0"/>
              </a:rPr>
              <a:t>OO</a:t>
            </a:r>
          </a:p>
          <a:p>
            <a:pPr algn="ctr"/>
            <a:r>
              <a:rPr lang="en-US">
                <a:latin typeface="Comic Sans MS" pitchFamily="66" charset="0"/>
              </a:rPr>
              <a:t>Rh+Rh+</a:t>
            </a:r>
          </a:p>
        </p:txBody>
      </p:sp>
      <p:sp>
        <p:nvSpPr>
          <p:cNvPr id="13328" name="TextBox 29"/>
          <p:cNvSpPr txBox="1">
            <a:spLocks noChangeArrowheads="1"/>
          </p:cNvSpPr>
          <p:nvPr/>
        </p:nvSpPr>
        <p:spPr bwMode="auto">
          <a:xfrm>
            <a:off x="3184525" y="4648200"/>
            <a:ext cx="960438" cy="646113"/>
          </a:xfrm>
          <a:prstGeom prst="rect">
            <a:avLst/>
          </a:prstGeom>
          <a:noFill/>
          <a:ln w="9525">
            <a:noFill/>
            <a:miter lim="800000"/>
            <a:headEnd/>
            <a:tailEnd/>
          </a:ln>
        </p:spPr>
        <p:txBody>
          <a:bodyPr wrap="none">
            <a:spAutoFit/>
          </a:bodyPr>
          <a:lstStyle/>
          <a:p>
            <a:pPr algn="ctr"/>
            <a:r>
              <a:rPr lang="en-US">
                <a:latin typeface="Comic Sans MS" pitchFamily="66" charset="0"/>
              </a:rPr>
              <a:t>OO</a:t>
            </a:r>
          </a:p>
          <a:p>
            <a:pPr algn="ctr"/>
            <a:r>
              <a:rPr lang="en-US">
                <a:latin typeface="Comic Sans MS" pitchFamily="66" charset="0"/>
              </a:rPr>
              <a:t>Rh+Rh-</a:t>
            </a:r>
          </a:p>
        </p:txBody>
      </p:sp>
      <p:sp>
        <p:nvSpPr>
          <p:cNvPr id="13329" name="TextBox 30"/>
          <p:cNvSpPr txBox="1">
            <a:spLocks noChangeArrowheads="1"/>
          </p:cNvSpPr>
          <p:nvPr/>
        </p:nvSpPr>
        <p:spPr bwMode="auto">
          <a:xfrm>
            <a:off x="1355725" y="2895600"/>
            <a:ext cx="960438" cy="646113"/>
          </a:xfrm>
          <a:prstGeom prst="rect">
            <a:avLst/>
          </a:prstGeom>
          <a:noFill/>
          <a:ln w="9525">
            <a:noFill/>
            <a:miter lim="800000"/>
            <a:headEnd/>
            <a:tailEnd/>
          </a:ln>
        </p:spPr>
        <p:txBody>
          <a:bodyPr wrap="none">
            <a:spAutoFit/>
          </a:bodyPr>
          <a:lstStyle/>
          <a:p>
            <a:pPr algn="ctr"/>
            <a:r>
              <a:rPr lang="en-US">
                <a:latin typeface="Comic Sans MS" pitchFamily="66" charset="0"/>
              </a:rPr>
              <a:t>AB</a:t>
            </a:r>
          </a:p>
          <a:p>
            <a:pPr algn="ctr"/>
            <a:r>
              <a:rPr lang="en-US">
                <a:latin typeface="Comic Sans MS" pitchFamily="66" charset="0"/>
              </a:rPr>
              <a:t>Rh+Rh-</a:t>
            </a:r>
          </a:p>
        </p:txBody>
      </p:sp>
      <p:sp>
        <p:nvSpPr>
          <p:cNvPr id="13330" name="TextBox 31"/>
          <p:cNvSpPr txBox="1">
            <a:spLocks noChangeArrowheads="1"/>
          </p:cNvSpPr>
          <p:nvPr/>
        </p:nvSpPr>
        <p:spPr bwMode="auto">
          <a:xfrm>
            <a:off x="1355725" y="3810000"/>
            <a:ext cx="960438" cy="646113"/>
          </a:xfrm>
          <a:prstGeom prst="rect">
            <a:avLst/>
          </a:prstGeom>
          <a:noFill/>
          <a:ln w="9525">
            <a:noFill/>
            <a:miter lim="800000"/>
            <a:headEnd/>
            <a:tailEnd/>
          </a:ln>
        </p:spPr>
        <p:txBody>
          <a:bodyPr wrap="none">
            <a:spAutoFit/>
          </a:bodyPr>
          <a:lstStyle/>
          <a:p>
            <a:pPr algn="ctr"/>
            <a:r>
              <a:rPr lang="en-US">
                <a:latin typeface="Comic Sans MS" pitchFamily="66" charset="0"/>
              </a:rPr>
              <a:t>AO</a:t>
            </a:r>
          </a:p>
          <a:p>
            <a:pPr algn="ctr"/>
            <a:r>
              <a:rPr lang="en-US">
                <a:latin typeface="Comic Sans MS" pitchFamily="66" charset="0"/>
              </a:rPr>
              <a:t>Rh+Rh+</a:t>
            </a:r>
          </a:p>
        </p:txBody>
      </p:sp>
      <p:sp>
        <p:nvSpPr>
          <p:cNvPr id="13331" name="TextBox 32"/>
          <p:cNvSpPr txBox="1">
            <a:spLocks noChangeArrowheads="1"/>
          </p:cNvSpPr>
          <p:nvPr/>
        </p:nvSpPr>
        <p:spPr bwMode="auto">
          <a:xfrm>
            <a:off x="2270125" y="1981200"/>
            <a:ext cx="960438" cy="646113"/>
          </a:xfrm>
          <a:prstGeom prst="rect">
            <a:avLst/>
          </a:prstGeom>
          <a:noFill/>
          <a:ln w="9525">
            <a:noFill/>
            <a:miter lim="800000"/>
            <a:headEnd/>
            <a:tailEnd/>
          </a:ln>
        </p:spPr>
        <p:txBody>
          <a:bodyPr wrap="none">
            <a:spAutoFit/>
          </a:bodyPr>
          <a:lstStyle/>
          <a:p>
            <a:pPr algn="ctr"/>
            <a:r>
              <a:rPr lang="en-US">
                <a:latin typeface="Comic Sans MS" pitchFamily="66" charset="0"/>
              </a:rPr>
              <a:t>AB</a:t>
            </a:r>
          </a:p>
          <a:p>
            <a:pPr algn="ctr"/>
            <a:r>
              <a:rPr lang="en-US">
                <a:latin typeface="Comic Sans MS" pitchFamily="66" charset="0"/>
              </a:rPr>
              <a:t>Rh+Rh-</a:t>
            </a:r>
          </a:p>
        </p:txBody>
      </p:sp>
      <p:sp>
        <p:nvSpPr>
          <p:cNvPr id="13332" name="TextBox 35"/>
          <p:cNvSpPr txBox="1">
            <a:spLocks noChangeArrowheads="1"/>
          </p:cNvSpPr>
          <p:nvPr/>
        </p:nvSpPr>
        <p:spPr bwMode="auto">
          <a:xfrm>
            <a:off x="5265738" y="2971800"/>
            <a:ext cx="458787" cy="461963"/>
          </a:xfrm>
          <a:prstGeom prst="rect">
            <a:avLst/>
          </a:prstGeom>
          <a:noFill/>
          <a:ln w="9525">
            <a:noFill/>
            <a:miter lim="800000"/>
            <a:headEnd/>
            <a:tailEnd/>
          </a:ln>
        </p:spPr>
        <p:txBody>
          <a:bodyPr wrap="none">
            <a:spAutoFit/>
          </a:bodyPr>
          <a:lstStyle/>
          <a:p>
            <a:r>
              <a:rPr lang="en-US" sz="2400">
                <a:latin typeface="Comic Sans MS" pitchFamily="66" charset="0"/>
              </a:rPr>
              <a:t>   </a:t>
            </a:r>
            <a:endParaRPr lang="en-US" sz="2800">
              <a:latin typeface="Comic Sans MS" pitchFamily="66" charset="0"/>
            </a:endParaRPr>
          </a:p>
        </p:txBody>
      </p:sp>
      <p:sp>
        <p:nvSpPr>
          <p:cNvPr id="13333" name="TextBox 36"/>
          <p:cNvSpPr txBox="1">
            <a:spLocks noChangeArrowheads="1"/>
          </p:cNvSpPr>
          <p:nvPr/>
        </p:nvSpPr>
        <p:spPr bwMode="auto">
          <a:xfrm>
            <a:off x="5257800" y="3505200"/>
            <a:ext cx="458788" cy="461963"/>
          </a:xfrm>
          <a:prstGeom prst="rect">
            <a:avLst/>
          </a:prstGeom>
          <a:noFill/>
          <a:ln w="9525">
            <a:noFill/>
            <a:miter lim="800000"/>
            <a:headEnd/>
            <a:tailEnd/>
          </a:ln>
        </p:spPr>
        <p:txBody>
          <a:bodyPr wrap="none">
            <a:spAutoFit/>
          </a:bodyPr>
          <a:lstStyle/>
          <a:p>
            <a:r>
              <a:rPr lang="en-US" sz="2400">
                <a:latin typeface="Comic Sans MS" pitchFamily="66" charset="0"/>
              </a:rPr>
              <a:t>   </a:t>
            </a:r>
            <a:endParaRPr lang="en-US" sz="2800">
              <a:latin typeface="Comic Sans MS" pitchFamily="66" charset="0"/>
            </a:endParaRPr>
          </a:p>
        </p:txBody>
      </p:sp>
      <p:sp>
        <p:nvSpPr>
          <p:cNvPr id="13334" name="TextBox 37"/>
          <p:cNvSpPr txBox="1">
            <a:spLocks noChangeArrowheads="1"/>
          </p:cNvSpPr>
          <p:nvPr/>
        </p:nvSpPr>
        <p:spPr bwMode="auto">
          <a:xfrm>
            <a:off x="5257800" y="4038600"/>
            <a:ext cx="458788" cy="461963"/>
          </a:xfrm>
          <a:prstGeom prst="rect">
            <a:avLst/>
          </a:prstGeom>
          <a:noFill/>
          <a:ln w="9525">
            <a:noFill/>
            <a:miter lim="800000"/>
            <a:headEnd/>
            <a:tailEnd/>
          </a:ln>
        </p:spPr>
        <p:txBody>
          <a:bodyPr wrap="none">
            <a:spAutoFit/>
          </a:bodyPr>
          <a:lstStyle/>
          <a:p>
            <a:r>
              <a:rPr lang="en-US" sz="2400">
                <a:latin typeface="Comic Sans MS" pitchFamily="66" charset="0"/>
              </a:rPr>
              <a:t>   </a:t>
            </a:r>
            <a:endParaRPr lang="en-US" sz="2800">
              <a:latin typeface="Comic Sans MS" pitchFamily="66" charset="0"/>
            </a:endParaRPr>
          </a:p>
        </p:txBody>
      </p:sp>
      <p:sp>
        <p:nvSpPr>
          <p:cNvPr id="13335" name="TextBox 39"/>
          <p:cNvSpPr txBox="1">
            <a:spLocks noChangeArrowheads="1"/>
          </p:cNvSpPr>
          <p:nvPr/>
        </p:nvSpPr>
        <p:spPr bwMode="auto">
          <a:xfrm>
            <a:off x="5334000" y="1219200"/>
            <a:ext cx="2971800" cy="6124575"/>
          </a:xfrm>
          <a:prstGeom prst="rect">
            <a:avLst/>
          </a:prstGeom>
          <a:noFill/>
          <a:ln w="9525">
            <a:noFill/>
            <a:miter lim="800000"/>
            <a:headEnd/>
            <a:tailEnd/>
          </a:ln>
        </p:spPr>
        <p:txBody>
          <a:bodyPr>
            <a:spAutoFit/>
          </a:bodyPr>
          <a:lstStyle/>
          <a:p>
            <a:pPr algn="r">
              <a:lnSpc>
                <a:spcPct val="150000"/>
              </a:lnSpc>
            </a:pPr>
            <a:r>
              <a:rPr lang="en-US" sz="2800" b="1">
                <a:latin typeface="Comic Sans MS" pitchFamily="66" charset="0"/>
              </a:rPr>
              <a:t>AB+ =  /16</a:t>
            </a:r>
          </a:p>
          <a:p>
            <a:pPr algn="r">
              <a:lnSpc>
                <a:spcPct val="150000"/>
              </a:lnSpc>
            </a:pPr>
            <a:r>
              <a:rPr lang="en-US" sz="2800" b="1">
                <a:latin typeface="Comic Sans MS" pitchFamily="66" charset="0"/>
              </a:rPr>
              <a:t>AB- =  /16</a:t>
            </a:r>
          </a:p>
          <a:p>
            <a:pPr algn="r">
              <a:lnSpc>
                <a:spcPct val="150000"/>
              </a:lnSpc>
            </a:pPr>
            <a:r>
              <a:rPr lang="en-US" sz="2800" b="1">
                <a:latin typeface="Comic Sans MS" pitchFamily="66" charset="0"/>
              </a:rPr>
              <a:t>A+ =  /16</a:t>
            </a:r>
          </a:p>
          <a:p>
            <a:pPr algn="r">
              <a:lnSpc>
                <a:spcPct val="150000"/>
              </a:lnSpc>
            </a:pPr>
            <a:r>
              <a:rPr lang="en-US" sz="2800" b="1">
                <a:latin typeface="Comic Sans MS" pitchFamily="66" charset="0"/>
              </a:rPr>
              <a:t>A- =  /16</a:t>
            </a:r>
          </a:p>
          <a:p>
            <a:pPr algn="r">
              <a:lnSpc>
                <a:spcPct val="150000"/>
              </a:lnSpc>
            </a:pPr>
            <a:r>
              <a:rPr lang="en-US" sz="2800" b="1">
                <a:latin typeface="Comic Sans MS" pitchFamily="66" charset="0"/>
              </a:rPr>
              <a:t>B+ =  /16</a:t>
            </a:r>
          </a:p>
          <a:p>
            <a:pPr algn="r">
              <a:lnSpc>
                <a:spcPct val="150000"/>
              </a:lnSpc>
            </a:pPr>
            <a:r>
              <a:rPr lang="en-US" sz="2800" b="1">
                <a:latin typeface="Comic Sans MS" pitchFamily="66" charset="0"/>
              </a:rPr>
              <a:t>B- =  /16</a:t>
            </a:r>
          </a:p>
          <a:p>
            <a:pPr algn="r">
              <a:lnSpc>
                <a:spcPct val="150000"/>
              </a:lnSpc>
            </a:pPr>
            <a:r>
              <a:rPr lang="en-US" sz="2800" b="1">
                <a:latin typeface="Comic Sans MS" pitchFamily="66" charset="0"/>
              </a:rPr>
              <a:t>O+ =  /16</a:t>
            </a:r>
          </a:p>
          <a:p>
            <a:pPr algn="r">
              <a:lnSpc>
                <a:spcPct val="150000"/>
              </a:lnSpc>
            </a:pPr>
            <a:r>
              <a:rPr lang="en-US" sz="2800" b="1">
                <a:latin typeface="Comic Sans MS" pitchFamily="66" charset="0"/>
              </a:rPr>
              <a:t>O- =  /16</a:t>
            </a:r>
          </a:p>
          <a:p>
            <a:pPr algn="r"/>
            <a:endParaRPr lang="en-US" sz="2800">
              <a:latin typeface="Comic Sans MS" pitchFamily="66" charset="0"/>
            </a:endParaRPr>
          </a:p>
          <a:p>
            <a:pPr algn="r"/>
            <a:endParaRPr lang="en-US" sz="2800">
              <a:latin typeface="Calibri" pitchFamily="34" charset="0"/>
            </a:endParaRPr>
          </a:p>
        </p:txBody>
      </p:sp>
      <p:sp>
        <p:nvSpPr>
          <p:cNvPr id="41" name="TextBox 40"/>
          <p:cNvSpPr txBox="1">
            <a:spLocks noChangeArrowheads="1"/>
          </p:cNvSpPr>
          <p:nvPr/>
        </p:nvSpPr>
        <p:spPr bwMode="auto">
          <a:xfrm>
            <a:off x="7291388" y="1295400"/>
            <a:ext cx="404812" cy="523875"/>
          </a:xfrm>
          <a:prstGeom prst="rect">
            <a:avLst/>
          </a:prstGeom>
          <a:noFill/>
          <a:ln w="9525">
            <a:noFill/>
            <a:miter lim="800000"/>
            <a:headEnd/>
            <a:tailEnd/>
          </a:ln>
        </p:spPr>
        <p:txBody>
          <a:bodyPr wrap="none">
            <a:spAutoFit/>
          </a:bodyPr>
          <a:lstStyle/>
          <a:p>
            <a:r>
              <a:rPr lang="en-US" sz="2800" b="1">
                <a:solidFill>
                  <a:srgbClr val="C00000"/>
                </a:solidFill>
                <a:latin typeface="Comic Sans MS" pitchFamily="66" charset="0"/>
              </a:rPr>
              <a:t>3</a:t>
            </a:r>
          </a:p>
        </p:txBody>
      </p:sp>
      <p:sp>
        <p:nvSpPr>
          <p:cNvPr id="42" name="TextBox 41"/>
          <p:cNvSpPr txBox="1">
            <a:spLocks noChangeArrowheads="1"/>
          </p:cNvSpPr>
          <p:nvPr/>
        </p:nvSpPr>
        <p:spPr bwMode="auto">
          <a:xfrm>
            <a:off x="7291388" y="5191125"/>
            <a:ext cx="404812" cy="523875"/>
          </a:xfrm>
          <a:prstGeom prst="rect">
            <a:avLst/>
          </a:prstGeom>
          <a:noFill/>
          <a:ln w="9525">
            <a:noFill/>
            <a:miter lim="800000"/>
            <a:headEnd/>
            <a:tailEnd/>
          </a:ln>
        </p:spPr>
        <p:txBody>
          <a:bodyPr wrap="none">
            <a:spAutoFit/>
          </a:bodyPr>
          <a:lstStyle/>
          <a:p>
            <a:r>
              <a:rPr lang="en-US" sz="2800" b="1">
                <a:solidFill>
                  <a:srgbClr val="C00000"/>
                </a:solidFill>
                <a:latin typeface="Comic Sans MS" pitchFamily="66" charset="0"/>
              </a:rPr>
              <a:t>3</a:t>
            </a:r>
          </a:p>
        </p:txBody>
      </p:sp>
      <p:sp>
        <p:nvSpPr>
          <p:cNvPr id="43" name="TextBox 42"/>
          <p:cNvSpPr txBox="1">
            <a:spLocks noChangeArrowheads="1"/>
          </p:cNvSpPr>
          <p:nvPr/>
        </p:nvSpPr>
        <p:spPr bwMode="auto">
          <a:xfrm>
            <a:off x="7291388" y="3895725"/>
            <a:ext cx="404812" cy="523875"/>
          </a:xfrm>
          <a:prstGeom prst="rect">
            <a:avLst/>
          </a:prstGeom>
          <a:noFill/>
          <a:ln w="9525">
            <a:noFill/>
            <a:miter lim="800000"/>
            <a:headEnd/>
            <a:tailEnd/>
          </a:ln>
        </p:spPr>
        <p:txBody>
          <a:bodyPr wrap="none">
            <a:spAutoFit/>
          </a:bodyPr>
          <a:lstStyle/>
          <a:p>
            <a:r>
              <a:rPr lang="en-US" sz="2800" b="1">
                <a:solidFill>
                  <a:srgbClr val="C00000"/>
                </a:solidFill>
                <a:latin typeface="Comic Sans MS" pitchFamily="66" charset="0"/>
              </a:rPr>
              <a:t>3</a:t>
            </a:r>
          </a:p>
        </p:txBody>
      </p:sp>
      <p:sp>
        <p:nvSpPr>
          <p:cNvPr id="44" name="TextBox 43"/>
          <p:cNvSpPr txBox="1">
            <a:spLocks noChangeArrowheads="1"/>
          </p:cNvSpPr>
          <p:nvPr/>
        </p:nvSpPr>
        <p:spPr bwMode="auto">
          <a:xfrm>
            <a:off x="7315200" y="2590800"/>
            <a:ext cx="404813" cy="523875"/>
          </a:xfrm>
          <a:prstGeom prst="rect">
            <a:avLst/>
          </a:prstGeom>
          <a:noFill/>
          <a:ln w="9525">
            <a:noFill/>
            <a:miter lim="800000"/>
            <a:headEnd/>
            <a:tailEnd/>
          </a:ln>
        </p:spPr>
        <p:txBody>
          <a:bodyPr wrap="none">
            <a:spAutoFit/>
          </a:bodyPr>
          <a:lstStyle/>
          <a:p>
            <a:r>
              <a:rPr lang="en-US" sz="2800" b="1">
                <a:solidFill>
                  <a:srgbClr val="C00000"/>
                </a:solidFill>
                <a:latin typeface="Comic Sans MS" pitchFamily="66" charset="0"/>
              </a:rPr>
              <a:t>3</a:t>
            </a:r>
          </a:p>
        </p:txBody>
      </p:sp>
      <p:sp>
        <p:nvSpPr>
          <p:cNvPr id="45" name="TextBox 44"/>
          <p:cNvSpPr txBox="1">
            <a:spLocks noChangeArrowheads="1"/>
          </p:cNvSpPr>
          <p:nvPr/>
        </p:nvSpPr>
        <p:spPr bwMode="auto">
          <a:xfrm>
            <a:off x="7315200" y="5791200"/>
            <a:ext cx="404813" cy="523875"/>
          </a:xfrm>
          <a:prstGeom prst="rect">
            <a:avLst/>
          </a:prstGeom>
          <a:noFill/>
          <a:ln w="9525">
            <a:noFill/>
            <a:miter lim="800000"/>
            <a:headEnd/>
            <a:tailEnd/>
          </a:ln>
        </p:spPr>
        <p:txBody>
          <a:bodyPr wrap="none">
            <a:spAutoFit/>
          </a:bodyPr>
          <a:lstStyle/>
          <a:p>
            <a:r>
              <a:rPr lang="en-US" sz="2800" b="1">
                <a:solidFill>
                  <a:srgbClr val="C00000"/>
                </a:solidFill>
                <a:latin typeface="Comic Sans MS" pitchFamily="66" charset="0"/>
              </a:rPr>
              <a:t>1</a:t>
            </a:r>
          </a:p>
        </p:txBody>
      </p:sp>
      <p:sp>
        <p:nvSpPr>
          <p:cNvPr id="46" name="TextBox 45"/>
          <p:cNvSpPr txBox="1">
            <a:spLocks noChangeArrowheads="1"/>
          </p:cNvSpPr>
          <p:nvPr/>
        </p:nvSpPr>
        <p:spPr bwMode="auto">
          <a:xfrm>
            <a:off x="7315200" y="4495800"/>
            <a:ext cx="381000" cy="523875"/>
          </a:xfrm>
          <a:prstGeom prst="rect">
            <a:avLst/>
          </a:prstGeom>
          <a:noFill/>
          <a:ln w="9525">
            <a:noFill/>
            <a:miter lim="800000"/>
            <a:headEnd/>
            <a:tailEnd/>
          </a:ln>
        </p:spPr>
        <p:txBody>
          <a:bodyPr>
            <a:spAutoFit/>
          </a:bodyPr>
          <a:lstStyle/>
          <a:p>
            <a:r>
              <a:rPr lang="en-US" sz="2800" b="1">
                <a:solidFill>
                  <a:srgbClr val="C00000"/>
                </a:solidFill>
                <a:latin typeface="Comic Sans MS" pitchFamily="66" charset="0"/>
              </a:rPr>
              <a:t>1</a:t>
            </a:r>
          </a:p>
        </p:txBody>
      </p:sp>
      <p:sp>
        <p:nvSpPr>
          <p:cNvPr id="47" name="TextBox 46"/>
          <p:cNvSpPr txBox="1">
            <a:spLocks noChangeArrowheads="1"/>
          </p:cNvSpPr>
          <p:nvPr/>
        </p:nvSpPr>
        <p:spPr bwMode="auto">
          <a:xfrm>
            <a:off x="7315200" y="3286125"/>
            <a:ext cx="404813" cy="523875"/>
          </a:xfrm>
          <a:prstGeom prst="rect">
            <a:avLst/>
          </a:prstGeom>
          <a:noFill/>
          <a:ln w="9525">
            <a:noFill/>
            <a:miter lim="800000"/>
            <a:headEnd/>
            <a:tailEnd/>
          </a:ln>
        </p:spPr>
        <p:txBody>
          <a:bodyPr wrap="none">
            <a:spAutoFit/>
          </a:bodyPr>
          <a:lstStyle/>
          <a:p>
            <a:r>
              <a:rPr lang="en-US" sz="2800" b="1">
                <a:solidFill>
                  <a:srgbClr val="C00000"/>
                </a:solidFill>
                <a:latin typeface="Comic Sans MS" pitchFamily="66" charset="0"/>
              </a:rPr>
              <a:t>1</a:t>
            </a:r>
          </a:p>
        </p:txBody>
      </p:sp>
      <p:sp>
        <p:nvSpPr>
          <p:cNvPr id="48" name="TextBox 47"/>
          <p:cNvSpPr txBox="1">
            <a:spLocks noChangeArrowheads="1"/>
          </p:cNvSpPr>
          <p:nvPr/>
        </p:nvSpPr>
        <p:spPr bwMode="auto">
          <a:xfrm>
            <a:off x="7315200" y="1981200"/>
            <a:ext cx="404813" cy="523875"/>
          </a:xfrm>
          <a:prstGeom prst="rect">
            <a:avLst/>
          </a:prstGeom>
          <a:noFill/>
          <a:ln w="9525">
            <a:noFill/>
            <a:miter lim="800000"/>
            <a:headEnd/>
            <a:tailEnd/>
          </a:ln>
        </p:spPr>
        <p:txBody>
          <a:bodyPr wrap="none">
            <a:spAutoFit/>
          </a:bodyPr>
          <a:lstStyle/>
          <a:p>
            <a:r>
              <a:rPr lang="en-US" sz="2800" b="1">
                <a:solidFill>
                  <a:srgbClr val="C00000"/>
                </a:solidFill>
                <a:latin typeface="Comic Sans MS" pitchFamily="66" charset="0"/>
              </a:rPr>
              <a:t>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animEffect transition="in" filter="box(in)">
                                      <p:cBhvr>
                                        <p:cTn id="7" dur="500"/>
                                        <p:tgtEl>
                                          <p:spTgt spid="41"/>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box(in)">
                                      <p:cBhvr>
                                        <p:cTn id="12" dur="500"/>
                                        <p:tgtEl>
                                          <p:spTgt spid="48"/>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4"/>
                                        </p:tgtEl>
                                        <p:attrNameLst>
                                          <p:attrName>style.visibility</p:attrName>
                                        </p:attrNameLst>
                                      </p:cBhvr>
                                      <p:to>
                                        <p:strVal val="visible"/>
                                      </p:to>
                                    </p:set>
                                    <p:animEffect transition="in" filter="box(in)">
                                      <p:cBhvr>
                                        <p:cTn id="17" dur="500"/>
                                        <p:tgtEl>
                                          <p:spTgt spid="44"/>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box(in)">
                                      <p:cBhvr>
                                        <p:cTn id="22" dur="500"/>
                                        <p:tgtEl>
                                          <p:spTgt spid="47"/>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43"/>
                                        </p:tgtEl>
                                        <p:attrNameLst>
                                          <p:attrName>style.visibility</p:attrName>
                                        </p:attrNameLst>
                                      </p:cBhvr>
                                      <p:to>
                                        <p:strVal val="visible"/>
                                      </p:to>
                                    </p:set>
                                    <p:animEffect transition="in" filter="box(in)">
                                      <p:cBhvr>
                                        <p:cTn id="27" dur="500"/>
                                        <p:tgtEl>
                                          <p:spTgt spid="43"/>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box(in)">
                                      <p:cBhvr>
                                        <p:cTn id="32" dur="500"/>
                                        <p:tgtEl>
                                          <p:spTgt spid="46"/>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box(in)">
                                      <p:cBhvr>
                                        <p:cTn id="37" dur="500"/>
                                        <p:tgtEl>
                                          <p:spTgt spid="42"/>
                                        </p:tgtEl>
                                      </p:cBhvr>
                                    </p:animEffect>
                                  </p:childTnLst>
                                </p:cTn>
                              </p:par>
                            </p:childTnLst>
                          </p:cTn>
                        </p:par>
                      </p:childTnLst>
                    </p:cTn>
                  </p:par>
                  <p:par>
                    <p:cTn id="38" fill="hold">
                      <p:stCondLst>
                        <p:cond delay="indefinite"/>
                      </p:stCondLst>
                      <p:childTnLst>
                        <p:par>
                          <p:cTn id="39" fill="hold">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45"/>
                                        </p:tgtEl>
                                        <p:attrNameLst>
                                          <p:attrName>style.visibility</p:attrName>
                                        </p:attrNameLst>
                                      </p:cBhvr>
                                      <p:to>
                                        <p:strVal val="visible"/>
                                      </p:to>
                                    </p:set>
                                    <p:animEffect transition="in" filter="box(in)">
                                      <p:cBhvr>
                                        <p:cTn id="42"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2" grpId="0"/>
      <p:bldP spid="43" grpId="0"/>
      <p:bldP spid="44" grpId="0"/>
      <p:bldP spid="45" grpId="0"/>
      <p:bldP spid="46" grpId="0"/>
      <p:bldP spid="47" grpId="0"/>
      <p:bldP spid="4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b="1" dirty="0" smtClean="0">
                <a:effectLst>
                  <a:outerShdw blurRad="38100" dist="38100" dir="2700000" algn="tl">
                    <a:srgbClr val="000000">
                      <a:alpha val="43137"/>
                    </a:srgbClr>
                  </a:outerShdw>
                </a:effectLst>
                <a:latin typeface="Comic Sans MS" pitchFamily="66" charset="0"/>
              </a:rPr>
              <a:t>Blood Cell Antigens</a:t>
            </a:r>
          </a:p>
        </p:txBody>
      </p:sp>
      <p:sp>
        <p:nvSpPr>
          <p:cNvPr id="3" name="Content Placeholder 2"/>
          <p:cNvSpPr>
            <a:spLocks noGrp="1"/>
          </p:cNvSpPr>
          <p:nvPr>
            <p:ph idx="1"/>
          </p:nvPr>
        </p:nvSpPr>
        <p:spPr>
          <a:xfrm>
            <a:off x="457200" y="1295400"/>
            <a:ext cx="8153400" cy="4525963"/>
          </a:xfrm>
        </p:spPr>
        <p:txBody>
          <a:bodyPr rtlCol="0">
            <a:normAutofit/>
          </a:bodyPr>
          <a:lstStyle/>
          <a:p>
            <a:pPr eaLnBrk="1" fontAlgn="auto" hangingPunct="1">
              <a:spcAft>
                <a:spcPts val="0"/>
              </a:spcAft>
              <a:buFont typeface="Arial" pitchFamily="34" charset="0"/>
              <a:buNone/>
              <a:defRPr/>
            </a:pPr>
            <a:r>
              <a:rPr lang="en-US" dirty="0" smtClean="0">
                <a:latin typeface="Comic Sans MS" pitchFamily="66" charset="0"/>
              </a:rPr>
              <a:t>   Blood types are the result of the presence (or absence) of antigens (molecules) on the surface of the individual’s red blood cells. These fall into two groups:</a:t>
            </a:r>
          </a:p>
          <a:p>
            <a:pPr lvl="3" eaLnBrk="1" fontAlgn="auto" hangingPunct="1">
              <a:spcAft>
                <a:spcPts val="0"/>
              </a:spcAft>
              <a:buFont typeface="Wingdings" pitchFamily="2" charset="2"/>
              <a:buChar char="q"/>
              <a:defRPr/>
            </a:pPr>
            <a:r>
              <a:rPr lang="en-US" sz="3600" b="1" dirty="0" smtClean="0">
                <a:solidFill>
                  <a:srgbClr val="C00000"/>
                </a:solidFill>
                <a:effectLst>
                  <a:outerShdw blurRad="38100" dist="38100" dir="2700000" algn="tl">
                    <a:srgbClr val="000000">
                      <a:alpha val="43137"/>
                    </a:srgbClr>
                  </a:outerShdw>
                </a:effectLst>
                <a:latin typeface="Comic Sans MS" pitchFamily="66" charset="0"/>
              </a:rPr>
              <a:t> A</a:t>
            </a:r>
            <a:r>
              <a:rPr lang="en-US" sz="3600" dirty="0" smtClean="0">
                <a:latin typeface="Comic Sans MS" pitchFamily="66" charset="0"/>
              </a:rPr>
              <a:t>, </a:t>
            </a:r>
            <a:r>
              <a:rPr lang="en-US" sz="3600" b="1" dirty="0" smtClean="0">
                <a:solidFill>
                  <a:srgbClr val="C00000"/>
                </a:solidFill>
                <a:effectLst>
                  <a:outerShdw blurRad="38100" dist="38100" dir="2700000" algn="tl">
                    <a:srgbClr val="000000">
                      <a:alpha val="43137"/>
                    </a:srgbClr>
                  </a:outerShdw>
                </a:effectLst>
                <a:latin typeface="Comic Sans MS" pitchFamily="66" charset="0"/>
              </a:rPr>
              <a:t>B</a:t>
            </a:r>
            <a:r>
              <a:rPr lang="en-US" sz="3600" dirty="0" smtClean="0">
                <a:latin typeface="Comic Sans MS" pitchFamily="66" charset="0"/>
              </a:rPr>
              <a:t>, </a:t>
            </a:r>
            <a:r>
              <a:rPr lang="en-US" sz="3600" b="1" dirty="0" smtClean="0">
                <a:solidFill>
                  <a:srgbClr val="C00000"/>
                </a:solidFill>
                <a:effectLst>
                  <a:outerShdw blurRad="38100" dist="38100" dir="2700000" algn="tl">
                    <a:srgbClr val="000000">
                      <a:alpha val="43137"/>
                    </a:srgbClr>
                  </a:outerShdw>
                </a:effectLst>
                <a:latin typeface="Comic Sans MS" pitchFamily="66" charset="0"/>
              </a:rPr>
              <a:t>O</a:t>
            </a:r>
            <a:r>
              <a:rPr lang="en-US" sz="3600" dirty="0" smtClean="0">
                <a:latin typeface="Comic Sans MS" pitchFamily="66" charset="0"/>
              </a:rPr>
              <a:t> blood type</a:t>
            </a:r>
          </a:p>
          <a:p>
            <a:pPr lvl="3" eaLnBrk="1" fontAlgn="auto" hangingPunct="1">
              <a:spcAft>
                <a:spcPts val="0"/>
              </a:spcAft>
              <a:buFont typeface="Wingdings" pitchFamily="2" charset="2"/>
              <a:buChar char="q"/>
              <a:defRPr/>
            </a:pPr>
            <a:r>
              <a:rPr lang="en-US" sz="3600" b="1" dirty="0" smtClean="0">
                <a:solidFill>
                  <a:srgbClr val="C00000"/>
                </a:solidFill>
                <a:effectLst>
                  <a:outerShdw blurRad="38100" dist="38100" dir="2700000" algn="tl">
                    <a:srgbClr val="000000">
                      <a:alpha val="43137"/>
                    </a:srgbClr>
                  </a:outerShdw>
                </a:effectLst>
                <a:latin typeface="Comic Sans MS" pitchFamily="66" charset="0"/>
              </a:rPr>
              <a:t> </a:t>
            </a:r>
            <a:r>
              <a:rPr lang="en-US" sz="3600" b="1" dirty="0" err="1" smtClean="0">
                <a:solidFill>
                  <a:srgbClr val="C00000"/>
                </a:solidFill>
                <a:effectLst>
                  <a:outerShdw blurRad="38100" dist="38100" dir="2700000" algn="tl">
                    <a:srgbClr val="000000">
                      <a:alpha val="43137"/>
                    </a:srgbClr>
                  </a:outerShdw>
                </a:effectLst>
                <a:latin typeface="Comic Sans MS" pitchFamily="66" charset="0"/>
              </a:rPr>
              <a:t>Rh</a:t>
            </a:r>
            <a:r>
              <a:rPr lang="en-US" sz="3600" dirty="0" smtClean="0">
                <a:latin typeface="Comic Sans MS" pitchFamily="66" charset="0"/>
              </a:rPr>
              <a:t> factor</a:t>
            </a:r>
          </a:p>
          <a:p>
            <a:pPr eaLnBrk="1" fontAlgn="auto" hangingPunct="1">
              <a:spcAft>
                <a:spcPts val="0"/>
              </a:spcAft>
              <a:buFont typeface="Arial" pitchFamily="34" charset="0"/>
              <a:buNone/>
              <a:defRPr/>
            </a:pPr>
            <a:endParaRPr lang="en-US"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b="1" dirty="0" err="1" smtClean="0">
                <a:effectLst>
                  <a:outerShdw blurRad="38100" dist="38100" dir="2700000" algn="tl">
                    <a:srgbClr val="000000">
                      <a:alpha val="43137"/>
                    </a:srgbClr>
                  </a:outerShdw>
                </a:effectLst>
                <a:latin typeface="Comic Sans MS" pitchFamily="66" charset="0"/>
              </a:rPr>
              <a:t>Codominance</a:t>
            </a:r>
            <a:endParaRPr lang="en-US" b="1" dirty="0">
              <a:effectLst>
                <a:outerShdw blurRad="38100" dist="38100" dir="2700000" algn="tl">
                  <a:srgbClr val="000000">
                    <a:alpha val="43137"/>
                  </a:srgbClr>
                </a:outerShdw>
              </a:effectLst>
              <a:latin typeface="Comic Sans MS" pitchFamily="66" charset="0"/>
            </a:endParaRPr>
          </a:p>
        </p:txBody>
      </p:sp>
      <p:sp>
        <p:nvSpPr>
          <p:cNvPr id="4" name="TextBox 3"/>
          <p:cNvSpPr txBox="1"/>
          <p:nvPr/>
        </p:nvSpPr>
        <p:spPr>
          <a:xfrm>
            <a:off x="762000" y="1524000"/>
            <a:ext cx="7467600" cy="3540125"/>
          </a:xfrm>
          <a:prstGeom prst="rect">
            <a:avLst/>
          </a:prstGeom>
          <a:noFill/>
        </p:spPr>
        <p:txBody>
          <a:bodyPr>
            <a:spAutoFit/>
          </a:bodyPr>
          <a:lstStyle/>
          <a:p>
            <a:pPr>
              <a:defRPr/>
            </a:pPr>
            <a:r>
              <a:rPr lang="en-US" sz="3200" dirty="0">
                <a:latin typeface="Comic Sans MS" pitchFamily="66" charset="0"/>
              </a:rPr>
              <a:t>The gene for antigen </a:t>
            </a:r>
            <a:r>
              <a:rPr lang="en-US" sz="3200" dirty="0">
                <a:solidFill>
                  <a:srgbClr val="C00000"/>
                </a:solidFill>
                <a:effectLst>
                  <a:outerShdw blurRad="38100" dist="38100" dir="2700000" algn="tl">
                    <a:srgbClr val="000000">
                      <a:alpha val="43137"/>
                    </a:srgbClr>
                  </a:outerShdw>
                </a:effectLst>
                <a:latin typeface="Comic Sans MS" pitchFamily="66" charset="0"/>
              </a:rPr>
              <a:t>A</a:t>
            </a:r>
            <a:r>
              <a:rPr lang="en-US" sz="3200" dirty="0">
                <a:latin typeface="Comic Sans MS" pitchFamily="66" charset="0"/>
              </a:rPr>
              <a:t> and the gene for antigen </a:t>
            </a:r>
            <a:r>
              <a:rPr lang="en-US" sz="3200" b="1" dirty="0">
                <a:solidFill>
                  <a:srgbClr val="C00000"/>
                </a:solidFill>
                <a:effectLst>
                  <a:outerShdw blurRad="38100" dist="38100" dir="2700000" algn="tl">
                    <a:srgbClr val="000000">
                      <a:alpha val="43137"/>
                    </a:srgbClr>
                  </a:outerShdw>
                </a:effectLst>
                <a:latin typeface="Comic Sans MS" pitchFamily="66" charset="0"/>
              </a:rPr>
              <a:t>B</a:t>
            </a:r>
            <a:r>
              <a:rPr lang="en-US" sz="3200" dirty="0">
                <a:latin typeface="Comic Sans MS" pitchFamily="66" charset="0"/>
              </a:rPr>
              <a:t> are </a:t>
            </a:r>
            <a:r>
              <a:rPr lang="en-US" sz="3200" b="1" dirty="0">
                <a:solidFill>
                  <a:srgbClr val="C00000"/>
                </a:solidFill>
                <a:effectLst>
                  <a:outerShdw blurRad="38100" dist="38100" dir="2700000" algn="tl">
                    <a:srgbClr val="000000">
                      <a:alpha val="43137"/>
                    </a:srgbClr>
                  </a:outerShdw>
                </a:effectLst>
                <a:latin typeface="Comic Sans MS" pitchFamily="66" charset="0"/>
              </a:rPr>
              <a:t>CODOMINANT</a:t>
            </a:r>
            <a:r>
              <a:rPr lang="en-US" sz="3200" dirty="0">
                <a:latin typeface="Comic Sans MS" pitchFamily="66" charset="0"/>
              </a:rPr>
              <a:t>.</a:t>
            </a:r>
          </a:p>
          <a:p>
            <a:pPr>
              <a:defRPr/>
            </a:pPr>
            <a:endParaRPr lang="en-US" sz="3200" dirty="0">
              <a:latin typeface="Comic Sans MS" pitchFamily="66" charset="0"/>
            </a:endParaRPr>
          </a:p>
          <a:p>
            <a:pPr>
              <a:defRPr/>
            </a:pPr>
            <a:r>
              <a:rPr lang="en-US" sz="3200" dirty="0">
                <a:latin typeface="Comic Sans MS" pitchFamily="66" charset="0"/>
              </a:rPr>
              <a:t>Both traits are expressed completely when the gene for </a:t>
            </a:r>
            <a:r>
              <a:rPr lang="en-US" sz="3200" b="1" dirty="0">
                <a:solidFill>
                  <a:srgbClr val="C00000"/>
                </a:solidFill>
                <a:effectLst>
                  <a:outerShdw blurRad="38100" dist="38100" dir="2700000" algn="tl">
                    <a:srgbClr val="000000">
                      <a:alpha val="43137"/>
                    </a:srgbClr>
                  </a:outerShdw>
                </a:effectLst>
                <a:latin typeface="Comic Sans MS" pitchFamily="66" charset="0"/>
              </a:rPr>
              <a:t>A</a:t>
            </a:r>
            <a:r>
              <a:rPr lang="en-US" sz="3200" dirty="0">
                <a:latin typeface="Comic Sans MS" pitchFamily="66" charset="0"/>
              </a:rPr>
              <a:t> is inherited from one parent and the gene for </a:t>
            </a:r>
            <a:r>
              <a:rPr lang="en-US" sz="3200" b="1" dirty="0">
                <a:solidFill>
                  <a:srgbClr val="C00000"/>
                </a:solidFill>
                <a:effectLst>
                  <a:outerShdw blurRad="38100" dist="38100" dir="2700000" algn="tl">
                    <a:srgbClr val="000000">
                      <a:alpha val="43137"/>
                    </a:srgbClr>
                  </a:outerShdw>
                </a:effectLst>
                <a:latin typeface="Comic Sans MS" pitchFamily="66" charset="0"/>
              </a:rPr>
              <a:t>B</a:t>
            </a:r>
            <a:r>
              <a:rPr lang="en-US" sz="3200" dirty="0">
                <a:latin typeface="Comic Sans MS" pitchFamily="66" charset="0"/>
              </a:rPr>
              <a:t> is inherited from the other parent.</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pPr eaLnBrk="1" hangingPunct="1"/>
            <a:r>
              <a:rPr lang="en-US" smtClean="0"/>
              <a:t>Bloodtype antigens and antibodies</a:t>
            </a:r>
          </a:p>
        </p:txBody>
      </p:sp>
      <p:pic>
        <p:nvPicPr>
          <p:cNvPr id="5123" name="Picture 3" descr="bloodtype.jpg"/>
          <p:cNvPicPr>
            <a:picLocks noChangeAspect="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44563"/>
          </a:xfrm>
        </p:spPr>
        <p:txBody>
          <a:bodyPr rtlCol="0">
            <a:normAutofit/>
          </a:bodyPr>
          <a:lstStyle/>
          <a:p>
            <a:pPr eaLnBrk="1" fontAlgn="auto" hangingPunct="1">
              <a:spcAft>
                <a:spcPts val="0"/>
              </a:spcAft>
              <a:defRPr/>
            </a:pPr>
            <a:r>
              <a:rPr lang="en-US" b="1" dirty="0" smtClean="0">
                <a:effectLst>
                  <a:outerShdw blurRad="38100" dist="38100" dir="2700000" algn="tl">
                    <a:srgbClr val="000000">
                      <a:alpha val="43137"/>
                    </a:srgbClr>
                  </a:outerShdw>
                </a:effectLst>
                <a:latin typeface="Comic Sans MS" pitchFamily="66" charset="0"/>
              </a:rPr>
              <a:t>A, B, O Inheritance</a:t>
            </a:r>
          </a:p>
        </p:txBody>
      </p:sp>
      <p:graphicFrame>
        <p:nvGraphicFramePr>
          <p:cNvPr id="4" name="Table 3"/>
          <p:cNvGraphicFramePr>
            <a:graphicFrameLocks noGrp="1"/>
          </p:cNvGraphicFramePr>
          <p:nvPr/>
        </p:nvGraphicFramePr>
        <p:xfrm>
          <a:off x="381000" y="914397"/>
          <a:ext cx="8382000" cy="4720391"/>
        </p:xfrm>
        <a:graphic>
          <a:graphicData uri="http://schemas.openxmlformats.org/drawingml/2006/table">
            <a:tbl>
              <a:tblPr>
                <a:effectLst>
                  <a:outerShdw blurRad="50800" dist="38100" dir="5400000" algn="t" rotWithShape="0">
                    <a:prstClr val="black">
                      <a:alpha val="40000"/>
                    </a:prstClr>
                  </a:outerShdw>
                </a:effectLst>
              </a:tblPr>
              <a:tblGrid>
                <a:gridCol w="2095500"/>
                <a:gridCol w="2095500"/>
                <a:gridCol w="2095500"/>
                <a:gridCol w="2095500"/>
              </a:tblGrid>
              <a:tr h="1291427">
                <a:tc>
                  <a:txBody>
                    <a:bodyPr/>
                    <a:lstStyle/>
                    <a:p>
                      <a:pPr algn="ctr"/>
                      <a:endParaRPr lang="en-US" sz="2400" b="1" dirty="0" smtClean="0">
                        <a:effectLst>
                          <a:outerShdw blurRad="38100" dist="38100" dir="2700000" algn="tl">
                            <a:srgbClr val="000000">
                              <a:alpha val="43137"/>
                            </a:srgbClr>
                          </a:outerShdw>
                        </a:effectLst>
                        <a:latin typeface="Comic Sans MS" pitchFamily="66" charset="0"/>
                      </a:endParaRPr>
                    </a:p>
                    <a:p>
                      <a:pPr algn="ctr"/>
                      <a:r>
                        <a:rPr lang="en-US" sz="2400" b="1" dirty="0" smtClean="0">
                          <a:solidFill>
                            <a:srgbClr val="C00000"/>
                          </a:solidFill>
                          <a:effectLst>
                            <a:outerShdw blurRad="38100" dist="38100" dir="2700000" algn="tl">
                              <a:srgbClr val="000000">
                                <a:alpha val="43137"/>
                              </a:srgbClr>
                            </a:outerShdw>
                          </a:effectLst>
                          <a:latin typeface="Comic Sans MS" pitchFamily="66" charset="0"/>
                        </a:rPr>
                        <a:t>Allele </a:t>
                      </a:r>
                      <a:r>
                        <a:rPr lang="en-US" sz="2400" b="1" dirty="0">
                          <a:solidFill>
                            <a:srgbClr val="C00000"/>
                          </a:solidFill>
                          <a:effectLst>
                            <a:outerShdw blurRad="38100" dist="38100" dir="2700000" algn="tl">
                              <a:srgbClr val="000000">
                                <a:alpha val="43137"/>
                              </a:srgbClr>
                            </a:outerShdw>
                          </a:effectLst>
                          <a:latin typeface="Comic Sans MS" pitchFamily="66" charset="0"/>
                        </a:rPr>
                        <a:t>from </a:t>
                      </a:r>
                      <a:br>
                        <a:rPr lang="en-US" sz="2400" b="1" dirty="0">
                          <a:solidFill>
                            <a:srgbClr val="C00000"/>
                          </a:solidFill>
                          <a:effectLst>
                            <a:outerShdw blurRad="38100" dist="38100" dir="2700000" algn="tl">
                              <a:srgbClr val="000000">
                                <a:alpha val="43137"/>
                              </a:srgbClr>
                            </a:outerShdw>
                          </a:effectLst>
                          <a:latin typeface="Comic Sans MS" pitchFamily="66" charset="0"/>
                        </a:rPr>
                      </a:br>
                      <a:r>
                        <a:rPr lang="en-US" sz="2400" b="1" dirty="0">
                          <a:solidFill>
                            <a:srgbClr val="C00000"/>
                          </a:solidFill>
                          <a:effectLst>
                            <a:outerShdw blurRad="38100" dist="38100" dir="2700000" algn="tl">
                              <a:srgbClr val="000000">
                                <a:alpha val="43137"/>
                              </a:srgbClr>
                            </a:outerShdw>
                          </a:effectLst>
                          <a:latin typeface="Comic Sans MS" pitchFamily="66" charset="0"/>
                        </a:rPr>
                        <a:t>Parent 1</a:t>
                      </a:r>
                    </a:p>
                  </a:txBody>
                  <a:tcPr marL="81280" marR="81280" marT="40640" marB="40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c>
                  <a:txBody>
                    <a:bodyPr/>
                    <a:lstStyle/>
                    <a:p>
                      <a:pPr algn="ctr"/>
                      <a:endParaRPr lang="en-US" sz="2400" b="1" dirty="0" smtClean="0">
                        <a:effectLst>
                          <a:outerShdw blurRad="38100" dist="38100" dir="2700000" algn="tl">
                            <a:srgbClr val="000000">
                              <a:alpha val="43137"/>
                            </a:srgbClr>
                          </a:outerShdw>
                        </a:effectLst>
                        <a:latin typeface="Comic Sans MS" pitchFamily="66" charset="0"/>
                      </a:endParaRPr>
                    </a:p>
                    <a:p>
                      <a:pPr algn="ctr"/>
                      <a:r>
                        <a:rPr lang="en-US" sz="2400" b="1" dirty="0" smtClean="0">
                          <a:solidFill>
                            <a:srgbClr val="C00000"/>
                          </a:solidFill>
                          <a:effectLst>
                            <a:outerShdw blurRad="38100" dist="38100" dir="2700000" algn="tl">
                              <a:srgbClr val="000000">
                                <a:alpha val="43137"/>
                              </a:srgbClr>
                            </a:outerShdw>
                          </a:effectLst>
                          <a:latin typeface="Comic Sans MS" pitchFamily="66" charset="0"/>
                        </a:rPr>
                        <a:t>Allele </a:t>
                      </a:r>
                      <a:r>
                        <a:rPr lang="en-US" sz="2400" b="1" dirty="0">
                          <a:solidFill>
                            <a:srgbClr val="C00000"/>
                          </a:solidFill>
                          <a:effectLst>
                            <a:outerShdw blurRad="38100" dist="38100" dir="2700000" algn="tl">
                              <a:srgbClr val="000000">
                                <a:alpha val="43137"/>
                              </a:srgbClr>
                            </a:outerShdw>
                          </a:effectLst>
                          <a:latin typeface="Comic Sans MS" pitchFamily="66" charset="0"/>
                        </a:rPr>
                        <a:t>from</a:t>
                      </a:r>
                      <a:br>
                        <a:rPr lang="en-US" sz="2400" b="1" dirty="0">
                          <a:solidFill>
                            <a:srgbClr val="C00000"/>
                          </a:solidFill>
                          <a:effectLst>
                            <a:outerShdw blurRad="38100" dist="38100" dir="2700000" algn="tl">
                              <a:srgbClr val="000000">
                                <a:alpha val="43137"/>
                              </a:srgbClr>
                            </a:outerShdw>
                          </a:effectLst>
                          <a:latin typeface="Comic Sans MS" pitchFamily="66" charset="0"/>
                        </a:rPr>
                      </a:br>
                      <a:r>
                        <a:rPr lang="en-US" sz="2400" b="1" dirty="0">
                          <a:solidFill>
                            <a:srgbClr val="C00000"/>
                          </a:solidFill>
                          <a:effectLst>
                            <a:outerShdw blurRad="38100" dist="38100" dir="2700000" algn="tl">
                              <a:srgbClr val="000000">
                                <a:alpha val="43137"/>
                              </a:srgbClr>
                            </a:outerShdw>
                          </a:effectLst>
                          <a:latin typeface="Comic Sans MS" pitchFamily="66" charset="0"/>
                        </a:rPr>
                        <a:t>Parent 2</a:t>
                      </a:r>
                    </a:p>
                  </a:txBody>
                  <a:tcPr marL="81280" marR="81280" marT="40640" marB="40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c>
                  <a:txBody>
                    <a:bodyPr/>
                    <a:lstStyle/>
                    <a:p>
                      <a:pPr algn="ctr"/>
                      <a:endParaRPr lang="en-US" sz="2400" b="1" dirty="0" smtClean="0">
                        <a:effectLst>
                          <a:outerShdw blurRad="38100" dist="38100" dir="2700000" algn="tl">
                            <a:srgbClr val="000000">
                              <a:alpha val="43137"/>
                            </a:srgbClr>
                          </a:outerShdw>
                        </a:effectLst>
                        <a:latin typeface="Comic Sans MS" pitchFamily="66" charset="0"/>
                      </a:endParaRPr>
                    </a:p>
                    <a:p>
                      <a:pPr algn="ctr"/>
                      <a:r>
                        <a:rPr lang="en-US" sz="2400" b="1" dirty="0" smtClean="0">
                          <a:solidFill>
                            <a:srgbClr val="C00000"/>
                          </a:solidFill>
                          <a:effectLst>
                            <a:outerShdw blurRad="38100" dist="38100" dir="2700000" algn="tl">
                              <a:srgbClr val="000000">
                                <a:alpha val="43137"/>
                              </a:srgbClr>
                            </a:outerShdw>
                          </a:effectLst>
                          <a:latin typeface="Comic Sans MS" pitchFamily="66" charset="0"/>
                        </a:rPr>
                        <a:t>Child’s genotype </a:t>
                      </a:r>
                      <a:endParaRPr lang="en-US" sz="2400" b="1" dirty="0">
                        <a:solidFill>
                          <a:srgbClr val="C00000"/>
                        </a:solidFill>
                        <a:effectLst>
                          <a:outerShdw blurRad="38100" dist="38100" dir="2700000" algn="tl">
                            <a:srgbClr val="000000">
                              <a:alpha val="43137"/>
                            </a:srgbClr>
                          </a:outerShdw>
                        </a:effectLst>
                        <a:latin typeface="Comic Sans MS" pitchFamily="66" charset="0"/>
                      </a:endParaRPr>
                    </a:p>
                  </a:txBody>
                  <a:tcPr marL="81280" marR="81280" marT="40640" marB="40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c>
                  <a:txBody>
                    <a:bodyPr/>
                    <a:lstStyle/>
                    <a:p>
                      <a:pPr algn="ctr"/>
                      <a:endParaRPr lang="en-US" sz="2400" b="1" dirty="0" smtClean="0">
                        <a:effectLst>
                          <a:outerShdw blurRad="38100" dist="38100" dir="2700000" algn="tl">
                            <a:srgbClr val="000000">
                              <a:alpha val="43137"/>
                            </a:srgbClr>
                          </a:outerShdw>
                        </a:effectLst>
                        <a:latin typeface="Comic Sans MS" pitchFamily="66" charset="0"/>
                      </a:endParaRPr>
                    </a:p>
                    <a:p>
                      <a:pPr algn="ctr"/>
                      <a:r>
                        <a:rPr lang="en-US" sz="2400" b="1" dirty="0" smtClean="0">
                          <a:solidFill>
                            <a:srgbClr val="C00000"/>
                          </a:solidFill>
                          <a:effectLst>
                            <a:outerShdw blurRad="38100" dist="38100" dir="2700000" algn="tl">
                              <a:srgbClr val="000000">
                                <a:alpha val="43137"/>
                              </a:srgbClr>
                            </a:outerShdw>
                          </a:effectLst>
                          <a:latin typeface="Comic Sans MS" pitchFamily="66" charset="0"/>
                        </a:rPr>
                        <a:t>Child’s</a:t>
                      </a:r>
                    </a:p>
                    <a:p>
                      <a:pPr algn="ctr"/>
                      <a:r>
                        <a:rPr lang="en-US" sz="2400" b="1" dirty="0" smtClean="0">
                          <a:solidFill>
                            <a:srgbClr val="C00000"/>
                          </a:solidFill>
                          <a:effectLst>
                            <a:outerShdw blurRad="38100" dist="38100" dir="2700000" algn="tl">
                              <a:srgbClr val="000000">
                                <a:alpha val="43137"/>
                              </a:srgbClr>
                            </a:outerShdw>
                          </a:effectLst>
                          <a:latin typeface="Comic Sans MS" pitchFamily="66" charset="0"/>
                        </a:rPr>
                        <a:t>phenotype </a:t>
                      </a:r>
                      <a:endParaRPr lang="en-US" sz="2400" b="1" dirty="0">
                        <a:solidFill>
                          <a:srgbClr val="C00000"/>
                        </a:solidFill>
                        <a:effectLst>
                          <a:outerShdw blurRad="38100" dist="38100" dir="2700000" algn="tl">
                            <a:srgbClr val="000000">
                              <a:alpha val="43137"/>
                            </a:srgbClr>
                          </a:outerShdw>
                        </a:effectLst>
                        <a:latin typeface="Comic Sans MS" pitchFamily="66" charset="0"/>
                      </a:endParaRPr>
                    </a:p>
                  </a:txBody>
                  <a:tcPr marL="81280" marR="81280" marT="40640" marB="40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r>
              <a:tr h="489852">
                <a:tc>
                  <a:txBody>
                    <a:bodyPr/>
                    <a:lstStyle/>
                    <a:p>
                      <a:pPr algn="ctr"/>
                      <a:r>
                        <a:rPr lang="en-US" sz="2400" dirty="0">
                          <a:latin typeface="Comic Sans MS" pitchFamily="66" charset="0"/>
                        </a:rPr>
                        <a:t>A </a:t>
                      </a:r>
                    </a:p>
                  </a:txBody>
                  <a:tcPr marL="81280" marR="81280" marT="40640" marB="40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c>
                  <a:txBody>
                    <a:bodyPr/>
                    <a:lstStyle/>
                    <a:p>
                      <a:pPr algn="ctr"/>
                      <a:r>
                        <a:rPr lang="en-US" sz="2400" dirty="0">
                          <a:latin typeface="Comic Sans MS" pitchFamily="66" charset="0"/>
                        </a:rPr>
                        <a:t>A </a:t>
                      </a:r>
                    </a:p>
                  </a:txBody>
                  <a:tcPr marL="81280" marR="81280" marT="40640" marB="40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c>
                  <a:txBody>
                    <a:bodyPr/>
                    <a:lstStyle/>
                    <a:p>
                      <a:pPr algn="ctr"/>
                      <a:r>
                        <a:rPr lang="en-US" sz="2400" dirty="0">
                          <a:latin typeface="Comic Sans MS" pitchFamily="66" charset="0"/>
                        </a:rPr>
                        <a:t>AA </a:t>
                      </a:r>
                    </a:p>
                  </a:txBody>
                  <a:tcPr marL="81280" marR="81280" marT="40640" marB="40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c>
                  <a:txBody>
                    <a:bodyPr/>
                    <a:lstStyle/>
                    <a:p>
                      <a:pPr algn="ctr"/>
                      <a:r>
                        <a:rPr lang="en-US" sz="2400">
                          <a:latin typeface="Comic Sans MS" pitchFamily="66" charset="0"/>
                        </a:rPr>
                        <a:t>A </a:t>
                      </a:r>
                    </a:p>
                  </a:txBody>
                  <a:tcPr marL="81280" marR="81280" marT="40640" marB="40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r>
              <a:tr h="489852">
                <a:tc>
                  <a:txBody>
                    <a:bodyPr/>
                    <a:lstStyle/>
                    <a:p>
                      <a:pPr algn="ctr"/>
                      <a:r>
                        <a:rPr lang="en-US" sz="2400">
                          <a:latin typeface="Comic Sans MS" pitchFamily="66" charset="0"/>
                        </a:rPr>
                        <a:t>A </a:t>
                      </a:r>
                    </a:p>
                  </a:txBody>
                  <a:tcPr marL="81280" marR="81280" marT="40640" marB="40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c>
                  <a:txBody>
                    <a:bodyPr/>
                    <a:lstStyle/>
                    <a:p>
                      <a:pPr algn="ctr"/>
                      <a:r>
                        <a:rPr lang="en-US" sz="2400" dirty="0" smtClean="0">
                          <a:latin typeface="Comic Sans MS" pitchFamily="66" charset="0"/>
                        </a:rPr>
                        <a:t>O </a:t>
                      </a:r>
                      <a:endParaRPr lang="en-US" sz="2400" dirty="0">
                        <a:latin typeface="Comic Sans MS" pitchFamily="66" charset="0"/>
                      </a:endParaRPr>
                    </a:p>
                  </a:txBody>
                  <a:tcPr marL="81280" marR="81280" marT="40640" marB="40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c>
                  <a:txBody>
                    <a:bodyPr/>
                    <a:lstStyle/>
                    <a:p>
                      <a:pPr algn="ctr"/>
                      <a:r>
                        <a:rPr lang="en-US" sz="2400" dirty="0" smtClean="0">
                          <a:latin typeface="Comic Sans MS" pitchFamily="66" charset="0"/>
                        </a:rPr>
                        <a:t>AO</a:t>
                      </a:r>
                      <a:endParaRPr lang="en-US" sz="2400" dirty="0">
                        <a:latin typeface="Comic Sans MS" pitchFamily="66" charset="0"/>
                      </a:endParaRPr>
                    </a:p>
                  </a:txBody>
                  <a:tcPr marL="81280" marR="81280" marT="40640" marB="40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c>
                  <a:txBody>
                    <a:bodyPr/>
                    <a:lstStyle/>
                    <a:p>
                      <a:pPr algn="ctr"/>
                      <a:r>
                        <a:rPr lang="en-US" sz="2400" dirty="0" smtClean="0">
                          <a:latin typeface="Comic Sans MS" pitchFamily="66" charset="0"/>
                        </a:rPr>
                        <a:t>A</a:t>
                      </a:r>
                      <a:endParaRPr lang="en-US" sz="2400" dirty="0">
                        <a:latin typeface="Comic Sans MS" pitchFamily="66" charset="0"/>
                      </a:endParaRPr>
                    </a:p>
                  </a:txBody>
                  <a:tcPr marL="81280" marR="81280" marT="40640" marB="40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r>
              <a:tr h="489852">
                <a:tc>
                  <a:txBody>
                    <a:bodyPr/>
                    <a:lstStyle/>
                    <a:p>
                      <a:pPr algn="ctr"/>
                      <a:r>
                        <a:rPr lang="en-US" sz="2400">
                          <a:latin typeface="Comic Sans MS" pitchFamily="66" charset="0"/>
                        </a:rPr>
                        <a:t>A </a:t>
                      </a:r>
                    </a:p>
                  </a:txBody>
                  <a:tcPr marL="81280" marR="81280" marT="40640" marB="40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c>
                  <a:txBody>
                    <a:bodyPr/>
                    <a:lstStyle/>
                    <a:p>
                      <a:pPr algn="ctr"/>
                      <a:r>
                        <a:rPr lang="en-US" sz="2400" dirty="0" smtClean="0">
                          <a:latin typeface="Comic Sans MS" pitchFamily="66" charset="0"/>
                        </a:rPr>
                        <a:t>B </a:t>
                      </a:r>
                      <a:endParaRPr lang="en-US" sz="2400" dirty="0">
                        <a:latin typeface="Comic Sans MS" pitchFamily="66" charset="0"/>
                      </a:endParaRPr>
                    </a:p>
                  </a:txBody>
                  <a:tcPr marL="81280" marR="81280" marT="40640" marB="40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c>
                  <a:txBody>
                    <a:bodyPr/>
                    <a:lstStyle/>
                    <a:p>
                      <a:pPr algn="ctr"/>
                      <a:r>
                        <a:rPr lang="en-US" sz="2400" dirty="0" smtClean="0">
                          <a:latin typeface="Comic Sans MS" pitchFamily="66" charset="0"/>
                        </a:rPr>
                        <a:t>AB </a:t>
                      </a:r>
                      <a:endParaRPr lang="en-US" sz="2400" dirty="0">
                        <a:latin typeface="Comic Sans MS" pitchFamily="66" charset="0"/>
                      </a:endParaRPr>
                    </a:p>
                  </a:txBody>
                  <a:tcPr marL="81280" marR="81280" marT="40640" marB="40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c>
                  <a:txBody>
                    <a:bodyPr/>
                    <a:lstStyle/>
                    <a:p>
                      <a:pPr algn="ctr"/>
                      <a:r>
                        <a:rPr lang="en-US" sz="2400" dirty="0" smtClean="0">
                          <a:latin typeface="Comic Sans MS" pitchFamily="66" charset="0"/>
                        </a:rPr>
                        <a:t>AB </a:t>
                      </a:r>
                      <a:endParaRPr lang="en-US" sz="2400" dirty="0">
                        <a:latin typeface="Comic Sans MS" pitchFamily="66" charset="0"/>
                      </a:endParaRPr>
                    </a:p>
                  </a:txBody>
                  <a:tcPr marL="81280" marR="81280" marT="40640" marB="40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r>
              <a:tr h="489852">
                <a:tc>
                  <a:txBody>
                    <a:bodyPr/>
                    <a:lstStyle/>
                    <a:p>
                      <a:pPr algn="ctr"/>
                      <a:r>
                        <a:rPr lang="en-US" sz="2400">
                          <a:latin typeface="Comic Sans MS" pitchFamily="66" charset="0"/>
                        </a:rPr>
                        <a:t>B </a:t>
                      </a:r>
                    </a:p>
                  </a:txBody>
                  <a:tcPr marL="81280" marR="81280" marT="40640" marB="40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c>
                  <a:txBody>
                    <a:bodyPr/>
                    <a:lstStyle/>
                    <a:p>
                      <a:pPr algn="ctr"/>
                      <a:r>
                        <a:rPr lang="en-US" sz="2400">
                          <a:latin typeface="Comic Sans MS" pitchFamily="66" charset="0"/>
                        </a:rPr>
                        <a:t>A </a:t>
                      </a:r>
                    </a:p>
                  </a:txBody>
                  <a:tcPr marL="81280" marR="81280" marT="40640" marB="40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c>
                  <a:txBody>
                    <a:bodyPr/>
                    <a:lstStyle/>
                    <a:p>
                      <a:pPr algn="ctr"/>
                      <a:r>
                        <a:rPr lang="en-US" sz="2400" dirty="0" smtClean="0">
                          <a:latin typeface="Comic Sans MS" pitchFamily="66" charset="0"/>
                        </a:rPr>
                        <a:t>AB</a:t>
                      </a:r>
                      <a:endParaRPr lang="en-US" sz="2400" dirty="0">
                        <a:latin typeface="Comic Sans MS" pitchFamily="66" charset="0"/>
                      </a:endParaRPr>
                    </a:p>
                  </a:txBody>
                  <a:tcPr marL="81280" marR="81280" marT="40640" marB="40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c>
                  <a:txBody>
                    <a:bodyPr/>
                    <a:lstStyle/>
                    <a:p>
                      <a:pPr algn="ctr"/>
                      <a:r>
                        <a:rPr lang="en-US" sz="2400" dirty="0">
                          <a:latin typeface="Comic Sans MS" pitchFamily="66" charset="0"/>
                        </a:rPr>
                        <a:t>AB </a:t>
                      </a:r>
                    </a:p>
                  </a:txBody>
                  <a:tcPr marL="81280" marR="81280" marT="40640" marB="40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r>
              <a:tr h="489852">
                <a:tc>
                  <a:txBody>
                    <a:bodyPr/>
                    <a:lstStyle/>
                    <a:p>
                      <a:pPr algn="ctr"/>
                      <a:r>
                        <a:rPr lang="en-US" sz="2400">
                          <a:latin typeface="Comic Sans MS" pitchFamily="66" charset="0"/>
                        </a:rPr>
                        <a:t>B </a:t>
                      </a:r>
                    </a:p>
                  </a:txBody>
                  <a:tcPr marL="81280" marR="81280" marT="40640" marB="40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c>
                  <a:txBody>
                    <a:bodyPr/>
                    <a:lstStyle/>
                    <a:p>
                      <a:pPr algn="ctr"/>
                      <a:r>
                        <a:rPr lang="en-US" sz="2400" dirty="0">
                          <a:latin typeface="Comic Sans MS" pitchFamily="66" charset="0"/>
                        </a:rPr>
                        <a:t>B </a:t>
                      </a:r>
                    </a:p>
                  </a:txBody>
                  <a:tcPr marL="81280" marR="81280" marT="40640" marB="40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c>
                  <a:txBody>
                    <a:bodyPr/>
                    <a:lstStyle/>
                    <a:p>
                      <a:pPr algn="ctr"/>
                      <a:r>
                        <a:rPr lang="en-US" sz="2400" dirty="0">
                          <a:latin typeface="Comic Sans MS" pitchFamily="66" charset="0"/>
                        </a:rPr>
                        <a:t>BB </a:t>
                      </a:r>
                    </a:p>
                  </a:txBody>
                  <a:tcPr marL="81280" marR="81280" marT="40640" marB="40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c>
                  <a:txBody>
                    <a:bodyPr/>
                    <a:lstStyle/>
                    <a:p>
                      <a:pPr algn="ctr"/>
                      <a:r>
                        <a:rPr lang="en-US" sz="2400" dirty="0">
                          <a:latin typeface="Comic Sans MS" pitchFamily="66" charset="0"/>
                        </a:rPr>
                        <a:t>B </a:t>
                      </a:r>
                    </a:p>
                  </a:txBody>
                  <a:tcPr marL="81280" marR="81280" marT="40640" marB="40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r>
              <a:tr h="489852">
                <a:tc>
                  <a:txBody>
                    <a:bodyPr/>
                    <a:lstStyle/>
                    <a:p>
                      <a:pPr algn="ctr"/>
                      <a:r>
                        <a:rPr lang="en-US" sz="2400">
                          <a:latin typeface="Comic Sans MS" pitchFamily="66" charset="0"/>
                        </a:rPr>
                        <a:t>B </a:t>
                      </a:r>
                    </a:p>
                  </a:txBody>
                  <a:tcPr marL="81280" marR="81280" marT="40640" marB="40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c>
                  <a:txBody>
                    <a:bodyPr/>
                    <a:lstStyle/>
                    <a:p>
                      <a:pPr algn="ctr"/>
                      <a:r>
                        <a:rPr lang="en-US" sz="2400">
                          <a:latin typeface="Comic Sans MS" pitchFamily="66" charset="0"/>
                        </a:rPr>
                        <a:t>O </a:t>
                      </a:r>
                    </a:p>
                  </a:txBody>
                  <a:tcPr marL="81280" marR="81280" marT="40640" marB="40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c>
                  <a:txBody>
                    <a:bodyPr/>
                    <a:lstStyle/>
                    <a:p>
                      <a:pPr algn="ctr"/>
                      <a:r>
                        <a:rPr lang="en-US" sz="2400">
                          <a:latin typeface="Comic Sans MS" pitchFamily="66" charset="0"/>
                        </a:rPr>
                        <a:t>BO </a:t>
                      </a:r>
                    </a:p>
                  </a:txBody>
                  <a:tcPr marL="81280" marR="81280" marT="40640" marB="40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c>
                  <a:txBody>
                    <a:bodyPr/>
                    <a:lstStyle/>
                    <a:p>
                      <a:pPr algn="ctr"/>
                      <a:r>
                        <a:rPr lang="en-US" sz="2400" dirty="0">
                          <a:latin typeface="Comic Sans MS" pitchFamily="66" charset="0"/>
                        </a:rPr>
                        <a:t>B </a:t>
                      </a:r>
                    </a:p>
                  </a:txBody>
                  <a:tcPr marL="81280" marR="81280" marT="40640" marB="40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r>
              <a:tr h="489852">
                <a:tc>
                  <a:txBody>
                    <a:bodyPr/>
                    <a:lstStyle/>
                    <a:p>
                      <a:pPr algn="ctr"/>
                      <a:r>
                        <a:rPr lang="en-US" sz="2400">
                          <a:latin typeface="Comic Sans MS" pitchFamily="66" charset="0"/>
                        </a:rPr>
                        <a:t>O </a:t>
                      </a:r>
                    </a:p>
                  </a:txBody>
                  <a:tcPr marL="81280" marR="81280" marT="40640" marB="40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c>
                  <a:txBody>
                    <a:bodyPr/>
                    <a:lstStyle/>
                    <a:p>
                      <a:pPr algn="ctr"/>
                      <a:r>
                        <a:rPr lang="en-US" sz="2400">
                          <a:latin typeface="Comic Sans MS" pitchFamily="66" charset="0"/>
                        </a:rPr>
                        <a:t>O </a:t>
                      </a:r>
                    </a:p>
                  </a:txBody>
                  <a:tcPr marL="81280" marR="81280" marT="40640" marB="40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c>
                  <a:txBody>
                    <a:bodyPr/>
                    <a:lstStyle/>
                    <a:p>
                      <a:pPr algn="ctr"/>
                      <a:r>
                        <a:rPr lang="en-US" sz="2400">
                          <a:latin typeface="Comic Sans MS" pitchFamily="66" charset="0"/>
                        </a:rPr>
                        <a:t>OO </a:t>
                      </a:r>
                    </a:p>
                  </a:txBody>
                  <a:tcPr marL="81280" marR="81280" marT="40640" marB="40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c>
                  <a:txBody>
                    <a:bodyPr/>
                    <a:lstStyle/>
                    <a:p>
                      <a:pPr algn="ctr"/>
                      <a:r>
                        <a:rPr lang="en-US" sz="2400" dirty="0">
                          <a:latin typeface="Comic Sans MS" pitchFamily="66" charset="0"/>
                        </a:rPr>
                        <a:t>O </a:t>
                      </a:r>
                    </a:p>
                  </a:txBody>
                  <a:tcPr marL="81280" marR="81280" marT="40640" marB="4064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rtlCol="0">
            <a:normAutofit/>
          </a:bodyPr>
          <a:lstStyle/>
          <a:p>
            <a:pPr eaLnBrk="1" fontAlgn="auto" hangingPunct="1">
              <a:spcAft>
                <a:spcPts val="0"/>
              </a:spcAft>
              <a:defRPr/>
            </a:pPr>
            <a:r>
              <a:rPr lang="en-US" b="1" dirty="0" smtClean="0">
                <a:effectLst>
                  <a:outerShdw blurRad="38100" dist="38100" dir="2700000" algn="tl">
                    <a:srgbClr val="000000">
                      <a:alpha val="43137"/>
                    </a:srgbClr>
                  </a:outerShdw>
                </a:effectLst>
                <a:latin typeface="Comic Sans MS" pitchFamily="66" charset="0"/>
              </a:rPr>
              <a:t>Blood Type Problem</a:t>
            </a:r>
          </a:p>
        </p:txBody>
      </p:sp>
      <p:sp>
        <p:nvSpPr>
          <p:cNvPr id="7171" name="Rectangle 1"/>
          <p:cNvSpPr>
            <a:spLocks noChangeArrowheads="1"/>
          </p:cNvSpPr>
          <p:nvPr/>
        </p:nvSpPr>
        <p:spPr bwMode="auto">
          <a:xfrm>
            <a:off x="457200" y="1295400"/>
            <a:ext cx="8001000" cy="3816350"/>
          </a:xfrm>
          <a:prstGeom prst="rect">
            <a:avLst/>
          </a:prstGeom>
          <a:noFill/>
          <a:ln w="9525">
            <a:noFill/>
            <a:miter lim="800000"/>
            <a:headEnd/>
            <a:tailEnd/>
          </a:ln>
        </p:spPr>
        <p:txBody>
          <a:bodyPr anchor="ctr">
            <a:spAutoFit/>
          </a:bodyPr>
          <a:lstStyle/>
          <a:p>
            <a:r>
              <a:rPr lang="en-US" sz="2400">
                <a:latin typeface="Comic Sans MS" pitchFamily="66" charset="0"/>
                <a:cs typeface="Times New Roman" pitchFamily="18" charset="0"/>
              </a:rPr>
              <a:t>Three children recently born in a hospital were accidently mixed up. The blood types of the parents involved are given along with the blood types of the infants.</a:t>
            </a:r>
            <a:r>
              <a:rPr lang="en-US" sz="2400">
                <a:latin typeface="Comic Sans MS" pitchFamily="66" charset="0"/>
              </a:rPr>
              <a:t> </a:t>
            </a:r>
            <a:r>
              <a:rPr lang="en-US" sz="2400">
                <a:latin typeface="Comic Sans MS" pitchFamily="66" charset="0"/>
                <a:cs typeface="Times New Roman" pitchFamily="18" charset="0"/>
              </a:rPr>
              <a:t>Determine which baby belongs with which parents, and explain your reasoning for the decisions you made. </a:t>
            </a:r>
            <a:endParaRPr lang="en-US" sz="2400">
              <a:latin typeface="Comic Sans MS" pitchFamily="66" charset="0"/>
            </a:endParaRPr>
          </a:p>
          <a:p>
            <a:pPr eaLnBrk="0" hangingPunct="0"/>
            <a:r>
              <a:rPr lang="en-US">
                <a:latin typeface="Comic Sans MS" pitchFamily="66" charset="0"/>
                <a:cs typeface="Times New Roman" pitchFamily="18" charset="0"/>
              </a:rPr>
              <a:t>				</a:t>
            </a:r>
          </a:p>
          <a:p>
            <a:pPr eaLnBrk="0" hangingPunct="0"/>
            <a:r>
              <a:rPr lang="en-US" u="sng">
                <a:latin typeface="Comic Sans MS" pitchFamily="66" charset="0"/>
                <a:cs typeface="Times New Roman" pitchFamily="18" charset="0"/>
              </a:rPr>
              <a:t>               </a:t>
            </a:r>
            <a:r>
              <a:rPr lang="en-US" sz="2000" u="sng">
                <a:latin typeface="Comic Sans MS" pitchFamily="66" charset="0"/>
                <a:cs typeface="Times New Roman" pitchFamily="18" charset="0"/>
              </a:rPr>
              <a:t>Mother and Father_____</a:t>
            </a:r>
            <a:r>
              <a:rPr lang="en-US" sz="2000">
                <a:latin typeface="Comic Sans MS" pitchFamily="66" charset="0"/>
                <a:cs typeface="Times New Roman" pitchFamily="18" charset="0"/>
              </a:rPr>
              <a:t>	_____</a:t>
            </a:r>
            <a:r>
              <a:rPr lang="en-US" sz="2000" u="sng">
                <a:latin typeface="Comic Sans MS" pitchFamily="66" charset="0"/>
                <a:cs typeface="Times New Roman" pitchFamily="18" charset="0"/>
              </a:rPr>
              <a:t>Babies</a:t>
            </a:r>
            <a:r>
              <a:rPr lang="en-US" u="sng">
                <a:latin typeface="Comic Sans MS" pitchFamily="66" charset="0"/>
                <a:cs typeface="Times New Roman" pitchFamily="18" charset="0"/>
              </a:rPr>
              <a:t>_______</a:t>
            </a:r>
            <a:endParaRPr lang="en-US">
              <a:latin typeface="Comic Sans MS" pitchFamily="66" charset="0"/>
            </a:endParaRPr>
          </a:p>
          <a:p>
            <a:pPr eaLnBrk="0" hangingPunct="0"/>
            <a:r>
              <a:rPr lang="en-US" sz="2000">
                <a:latin typeface="Comic Sans MS" pitchFamily="66" charset="0"/>
                <a:cs typeface="Times New Roman" pitchFamily="18" charset="0"/>
              </a:rPr>
              <a:t>Parents #1	Type A	 &amp;  Type B	Child x	    Type A</a:t>
            </a:r>
            <a:endParaRPr lang="en-US" sz="2000">
              <a:latin typeface="Comic Sans MS" pitchFamily="66" charset="0"/>
            </a:endParaRPr>
          </a:p>
          <a:p>
            <a:pPr eaLnBrk="0" hangingPunct="0"/>
            <a:r>
              <a:rPr lang="en-US" sz="2000">
                <a:latin typeface="Comic Sans MS" pitchFamily="66" charset="0"/>
                <a:cs typeface="Times New Roman" pitchFamily="18" charset="0"/>
              </a:rPr>
              <a:t>Parents #2	Type O	 &amp;  Type AB	Child y	    Type O</a:t>
            </a:r>
            <a:endParaRPr lang="en-US" sz="2000">
              <a:latin typeface="Comic Sans MS" pitchFamily="66" charset="0"/>
            </a:endParaRPr>
          </a:p>
          <a:p>
            <a:pPr eaLnBrk="0" hangingPunct="0"/>
            <a:r>
              <a:rPr lang="en-US" sz="2000">
                <a:latin typeface="Comic Sans MS" pitchFamily="66" charset="0"/>
                <a:cs typeface="Times New Roman" pitchFamily="18" charset="0"/>
              </a:rPr>
              <a:t>Parents #3	Type B	 &amp;  Type O	Child z	    Type AB</a:t>
            </a:r>
            <a:endParaRPr lang="en-US" sz="2000">
              <a:latin typeface="Comic Sans MS" pitchFamily="66"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rtlCol="0">
            <a:normAutofit/>
          </a:bodyPr>
          <a:lstStyle/>
          <a:p>
            <a:pPr eaLnBrk="1" fontAlgn="auto" hangingPunct="1">
              <a:spcAft>
                <a:spcPts val="0"/>
              </a:spcAft>
              <a:defRPr/>
            </a:pPr>
            <a:r>
              <a:rPr lang="en-US" b="1" dirty="0" err="1" smtClean="0">
                <a:effectLst>
                  <a:outerShdw blurRad="38100" dist="38100" dir="2700000" algn="tl">
                    <a:srgbClr val="000000">
                      <a:alpha val="43137"/>
                    </a:srgbClr>
                  </a:outerShdw>
                </a:effectLst>
                <a:latin typeface="Comic Sans MS" pitchFamily="66" charset="0"/>
              </a:rPr>
              <a:t>Rh</a:t>
            </a:r>
            <a:r>
              <a:rPr lang="en-US" b="1" dirty="0" smtClean="0">
                <a:effectLst>
                  <a:outerShdw blurRad="38100" dist="38100" dir="2700000" algn="tl">
                    <a:srgbClr val="000000">
                      <a:alpha val="43137"/>
                    </a:srgbClr>
                  </a:outerShdw>
                </a:effectLst>
                <a:latin typeface="Comic Sans MS" pitchFamily="66" charset="0"/>
              </a:rPr>
              <a:t> Inheritance</a:t>
            </a:r>
          </a:p>
        </p:txBody>
      </p:sp>
      <p:graphicFrame>
        <p:nvGraphicFramePr>
          <p:cNvPr id="4" name="Table 3"/>
          <p:cNvGraphicFramePr>
            <a:graphicFrameLocks noGrp="1"/>
          </p:cNvGraphicFramePr>
          <p:nvPr/>
        </p:nvGraphicFramePr>
        <p:xfrm>
          <a:off x="2057400" y="3505200"/>
          <a:ext cx="4762500" cy="2057400"/>
        </p:xfrm>
        <a:graphic>
          <a:graphicData uri="http://schemas.openxmlformats.org/drawingml/2006/table">
            <a:tbl>
              <a:tblPr/>
              <a:tblGrid>
                <a:gridCol w="1587500"/>
                <a:gridCol w="1587500"/>
                <a:gridCol w="1587500"/>
              </a:tblGrid>
              <a:tr h="0">
                <a:tc>
                  <a:txBody>
                    <a:bodyPr/>
                    <a:lstStyle/>
                    <a:p>
                      <a:pPr algn="ctr"/>
                      <a:r>
                        <a:rPr lang="en-US" sz="2400" dirty="0" smtClean="0">
                          <a:latin typeface="Comic Sans MS" pitchFamily="66" charset="0"/>
                        </a:rPr>
                        <a:t>Parent</a:t>
                      </a:r>
                      <a:r>
                        <a:rPr lang="en-US" sz="2400" baseline="0" dirty="0" smtClean="0">
                          <a:latin typeface="Comic Sans MS" pitchFamily="66" charset="0"/>
                        </a:rPr>
                        <a:t> 1</a:t>
                      </a:r>
                      <a:endParaRPr lang="en-US" sz="2400" dirty="0" smtClean="0">
                        <a:latin typeface="Comic Sans MS" pitchFamily="66" charset="0"/>
                      </a:endParaRPr>
                    </a:p>
                    <a:p>
                      <a:pPr algn="ctr"/>
                      <a:r>
                        <a:rPr lang="en-US" sz="2400" dirty="0" err="1" smtClean="0">
                          <a:latin typeface="Comic Sans MS" pitchFamily="66" charset="0"/>
                        </a:rPr>
                        <a:t>Rh</a:t>
                      </a:r>
                      <a:r>
                        <a:rPr lang="en-US" sz="2400" dirty="0" smtClean="0">
                          <a:latin typeface="Comic Sans MS" pitchFamily="66" charset="0"/>
                        </a:rPr>
                        <a:t> allele</a:t>
                      </a:r>
                      <a:endParaRPr lang="en-US" sz="2400" dirty="0">
                        <a:latin typeface="Comic Sans MS" pitchFamily="66" charset="0"/>
                      </a:endParaRPr>
                    </a:p>
                  </a:txBody>
                  <a:tcPr marL="28575" marR="28575" marT="28575" marB="285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en-US" sz="2400" dirty="0" smtClean="0">
                          <a:latin typeface="Comic Sans MS" pitchFamily="66" charset="0"/>
                        </a:rPr>
                        <a:t>Parent 2</a:t>
                      </a:r>
                    </a:p>
                    <a:p>
                      <a:pPr algn="ctr"/>
                      <a:r>
                        <a:rPr lang="en-US" sz="2400" dirty="0" err="1" smtClean="0">
                          <a:latin typeface="Comic Sans MS" pitchFamily="66" charset="0"/>
                        </a:rPr>
                        <a:t>Rh</a:t>
                      </a:r>
                      <a:r>
                        <a:rPr lang="en-US" sz="2400" dirty="0" smtClean="0">
                          <a:latin typeface="Comic Sans MS" pitchFamily="66" charset="0"/>
                        </a:rPr>
                        <a:t> allele</a:t>
                      </a:r>
                      <a:endParaRPr lang="en-US" sz="2400" dirty="0">
                        <a:latin typeface="Comic Sans MS" pitchFamily="66" charset="0"/>
                      </a:endParaRPr>
                    </a:p>
                  </a:txBody>
                  <a:tcPr marL="28575" marR="28575" marT="28575" marB="285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en-US" sz="2400" dirty="0" smtClean="0">
                          <a:latin typeface="Comic Sans MS" pitchFamily="66" charset="0"/>
                        </a:rPr>
                        <a:t>Child’s</a:t>
                      </a:r>
                    </a:p>
                    <a:p>
                      <a:pPr algn="ctr"/>
                      <a:r>
                        <a:rPr lang="en-US" sz="2400" dirty="0" smtClean="0">
                          <a:latin typeface="Comic Sans MS" pitchFamily="66" charset="0"/>
                        </a:rPr>
                        <a:t>phenotype</a:t>
                      </a:r>
                      <a:endParaRPr lang="en-US" sz="2400" dirty="0">
                        <a:latin typeface="Comic Sans MS" pitchFamily="66" charset="0"/>
                      </a:endParaRPr>
                    </a:p>
                  </a:txBody>
                  <a:tcPr marL="28575" marR="28575" marT="28575" marB="285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0">
                <a:tc>
                  <a:txBody>
                    <a:bodyPr/>
                    <a:lstStyle/>
                    <a:p>
                      <a:pPr algn="ctr"/>
                      <a:r>
                        <a:rPr lang="en-US" sz="2400" dirty="0" err="1" smtClean="0">
                          <a:latin typeface="Comic Sans MS" pitchFamily="66" charset="0"/>
                        </a:rPr>
                        <a:t>Rh</a:t>
                      </a:r>
                      <a:r>
                        <a:rPr lang="en-US" sz="2400" dirty="0" smtClean="0">
                          <a:latin typeface="Comic Sans MS" pitchFamily="66" charset="0"/>
                        </a:rPr>
                        <a:t>+</a:t>
                      </a:r>
                      <a:endParaRPr lang="en-US" sz="2400" dirty="0">
                        <a:latin typeface="Comic Sans MS" pitchFamily="66" charset="0"/>
                      </a:endParaRPr>
                    </a:p>
                  </a:txBody>
                  <a:tcPr marL="28575" marR="28575" marT="28575" marB="285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c>
                  <a:txBody>
                    <a:bodyPr/>
                    <a:lstStyle/>
                    <a:p>
                      <a:pPr algn="ctr"/>
                      <a:r>
                        <a:rPr lang="en-US" sz="2400" dirty="0" err="1" smtClean="0">
                          <a:latin typeface="Comic Sans MS" pitchFamily="66" charset="0"/>
                        </a:rPr>
                        <a:t>Rh</a:t>
                      </a:r>
                      <a:r>
                        <a:rPr lang="en-US" sz="2400" dirty="0" smtClean="0">
                          <a:latin typeface="Comic Sans MS" pitchFamily="66" charset="0"/>
                        </a:rPr>
                        <a:t>+</a:t>
                      </a:r>
                      <a:endParaRPr lang="en-US" sz="2400" dirty="0">
                        <a:latin typeface="Comic Sans MS" pitchFamily="66" charset="0"/>
                      </a:endParaRPr>
                    </a:p>
                  </a:txBody>
                  <a:tcPr marL="28575" marR="28575" marT="28575" marB="285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c>
                  <a:txBody>
                    <a:bodyPr/>
                    <a:lstStyle/>
                    <a:p>
                      <a:pPr algn="ctr"/>
                      <a:r>
                        <a:rPr lang="en-US" sz="2400" dirty="0" err="1" smtClean="0">
                          <a:latin typeface="Comic Sans MS" pitchFamily="66" charset="0"/>
                        </a:rPr>
                        <a:t>Rh</a:t>
                      </a:r>
                      <a:r>
                        <a:rPr lang="en-US" sz="2400" dirty="0" smtClean="0">
                          <a:latin typeface="Comic Sans MS" pitchFamily="66" charset="0"/>
                        </a:rPr>
                        <a:t>+</a:t>
                      </a:r>
                      <a:endParaRPr lang="en-US" sz="2400" dirty="0">
                        <a:latin typeface="Comic Sans MS" pitchFamily="66" charset="0"/>
                      </a:endParaRPr>
                    </a:p>
                  </a:txBody>
                  <a:tcPr marL="28575" marR="28575" marT="28575" marB="285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r>
              <a:tr h="0">
                <a:tc>
                  <a:txBody>
                    <a:bodyPr/>
                    <a:lstStyle/>
                    <a:p>
                      <a:pPr algn="ctr"/>
                      <a:r>
                        <a:rPr lang="en-US" sz="2400" dirty="0" err="1">
                          <a:latin typeface="Comic Sans MS" pitchFamily="66" charset="0"/>
                        </a:rPr>
                        <a:t>Rh</a:t>
                      </a:r>
                      <a:r>
                        <a:rPr lang="en-US" sz="2400" dirty="0">
                          <a:latin typeface="Comic Sans MS" pitchFamily="66" charset="0"/>
                        </a:rPr>
                        <a:t>-</a:t>
                      </a:r>
                    </a:p>
                  </a:txBody>
                  <a:tcPr marL="28575" marR="28575" marT="28575" marB="285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c>
                  <a:txBody>
                    <a:bodyPr/>
                    <a:lstStyle/>
                    <a:p>
                      <a:pPr algn="ctr"/>
                      <a:r>
                        <a:rPr lang="en-US" sz="2400" dirty="0" err="1">
                          <a:latin typeface="Comic Sans MS" pitchFamily="66" charset="0"/>
                        </a:rPr>
                        <a:t>Rh</a:t>
                      </a:r>
                      <a:r>
                        <a:rPr lang="en-US" sz="2400" dirty="0">
                          <a:latin typeface="Comic Sans MS" pitchFamily="66" charset="0"/>
                        </a:rPr>
                        <a:t>+</a:t>
                      </a:r>
                    </a:p>
                  </a:txBody>
                  <a:tcPr marL="28575" marR="28575" marT="28575" marB="285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c>
                  <a:txBody>
                    <a:bodyPr/>
                    <a:lstStyle/>
                    <a:p>
                      <a:pPr algn="ctr"/>
                      <a:r>
                        <a:rPr lang="en-US" sz="2400" dirty="0" err="1">
                          <a:latin typeface="Comic Sans MS" pitchFamily="66" charset="0"/>
                        </a:rPr>
                        <a:t>Rh</a:t>
                      </a:r>
                      <a:r>
                        <a:rPr lang="en-US" sz="2400" dirty="0">
                          <a:latin typeface="Comic Sans MS" pitchFamily="66" charset="0"/>
                        </a:rPr>
                        <a:t>+</a:t>
                      </a:r>
                    </a:p>
                  </a:txBody>
                  <a:tcPr marL="28575" marR="28575" marT="28575" marB="285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r>
              <a:tr h="0">
                <a:tc>
                  <a:txBody>
                    <a:bodyPr/>
                    <a:lstStyle/>
                    <a:p>
                      <a:pPr algn="ctr"/>
                      <a:r>
                        <a:rPr lang="en-US" sz="2400">
                          <a:latin typeface="Comic Sans MS" pitchFamily="66" charset="0"/>
                        </a:rPr>
                        <a:t>Rh-</a:t>
                      </a:r>
                    </a:p>
                  </a:txBody>
                  <a:tcPr marL="28575" marR="28575" marT="28575" marB="285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c>
                  <a:txBody>
                    <a:bodyPr/>
                    <a:lstStyle/>
                    <a:p>
                      <a:pPr algn="ctr"/>
                      <a:r>
                        <a:rPr lang="en-US" sz="2400">
                          <a:latin typeface="Comic Sans MS" pitchFamily="66" charset="0"/>
                        </a:rPr>
                        <a:t>Rh-</a:t>
                      </a:r>
                    </a:p>
                  </a:txBody>
                  <a:tcPr marL="28575" marR="28575" marT="28575" marB="285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c>
                  <a:txBody>
                    <a:bodyPr/>
                    <a:lstStyle/>
                    <a:p>
                      <a:pPr algn="ctr"/>
                      <a:r>
                        <a:rPr lang="en-US" sz="2400" dirty="0" err="1">
                          <a:latin typeface="Comic Sans MS" pitchFamily="66" charset="0"/>
                        </a:rPr>
                        <a:t>Rh</a:t>
                      </a:r>
                      <a:r>
                        <a:rPr lang="en-US" sz="2400" dirty="0">
                          <a:latin typeface="Comic Sans MS" pitchFamily="66" charset="0"/>
                        </a:rPr>
                        <a:t>-</a:t>
                      </a:r>
                    </a:p>
                  </a:txBody>
                  <a:tcPr marL="28575" marR="28575" marT="28575" marB="2857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r>
            </a:tbl>
          </a:graphicData>
        </a:graphic>
      </p:graphicFrame>
      <p:graphicFrame>
        <p:nvGraphicFramePr>
          <p:cNvPr id="5" name="Table 4"/>
          <p:cNvGraphicFramePr>
            <a:graphicFrameLocks noGrp="1"/>
          </p:cNvGraphicFramePr>
          <p:nvPr/>
        </p:nvGraphicFramePr>
        <p:xfrm>
          <a:off x="1447800" y="2057400"/>
          <a:ext cx="5791200" cy="1211580"/>
        </p:xfrm>
        <a:graphic>
          <a:graphicData uri="http://schemas.openxmlformats.org/drawingml/2006/table">
            <a:tbl>
              <a:tblPr/>
              <a:tblGrid>
                <a:gridCol w="2209800"/>
                <a:gridCol w="3581400"/>
              </a:tblGrid>
              <a:tr h="0">
                <a:tc>
                  <a:txBody>
                    <a:bodyPr/>
                    <a:lstStyle/>
                    <a:p>
                      <a:pPr algn="ctr"/>
                      <a:r>
                        <a:rPr lang="en-US" sz="2400" dirty="0" err="1">
                          <a:latin typeface="Comic Sans MS" pitchFamily="66" charset="0"/>
                        </a:rPr>
                        <a:t>Rh</a:t>
                      </a:r>
                      <a:r>
                        <a:rPr lang="en-US" sz="2400" dirty="0">
                          <a:latin typeface="Comic Sans MS" pitchFamily="66" charset="0"/>
                        </a:rPr>
                        <a:t> factor </a:t>
                      </a:r>
                    </a:p>
                  </a:txBody>
                  <a:tcPr marL="19050" marR="19050" marT="19050" marB="1905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en-US" sz="2400" dirty="0">
                          <a:latin typeface="Comic Sans MS" pitchFamily="66" charset="0"/>
                        </a:rPr>
                        <a:t>Possible genotypes </a:t>
                      </a:r>
                    </a:p>
                  </a:txBody>
                  <a:tcPr marL="19050" marR="19050" marT="19050" marB="19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0">
                <a:tc>
                  <a:txBody>
                    <a:bodyPr/>
                    <a:lstStyle/>
                    <a:p>
                      <a:pPr algn="ctr"/>
                      <a:r>
                        <a:rPr lang="en-US" sz="2400" dirty="0" err="1">
                          <a:latin typeface="Comic Sans MS" pitchFamily="66" charset="0"/>
                        </a:rPr>
                        <a:t>Rh</a:t>
                      </a:r>
                      <a:r>
                        <a:rPr lang="en-US" sz="2400" baseline="30000" dirty="0">
                          <a:latin typeface="Comic Sans MS" pitchFamily="66" charset="0"/>
                        </a:rPr>
                        <a:t>+</a:t>
                      </a:r>
                      <a:r>
                        <a:rPr lang="en-US" sz="2400" dirty="0">
                          <a:latin typeface="Comic Sans MS" pitchFamily="66" charset="0"/>
                        </a:rPr>
                        <a:t> </a:t>
                      </a:r>
                    </a:p>
                  </a:txBody>
                  <a:tcPr marL="19050" marR="19050" marT="19050" marB="19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c>
                  <a:txBody>
                    <a:bodyPr/>
                    <a:lstStyle/>
                    <a:p>
                      <a:pPr algn="ctr"/>
                      <a:r>
                        <a:rPr lang="en-US" sz="2400" dirty="0" err="1">
                          <a:latin typeface="Comic Sans MS" pitchFamily="66" charset="0"/>
                        </a:rPr>
                        <a:t>Rh</a:t>
                      </a:r>
                      <a:r>
                        <a:rPr lang="en-US" sz="2400" baseline="30000" dirty="0">
                          <a:latin typeface="Comic Sans MS" pitchFamily="66" charset="0"/>
                        </a:rPr>
                        <a:t>+</a:t>
                      </a:r>
                      <a:r>
                        <a:rPr lang="en-US" sz="2400" dirty="0">
                          <a:latin typeface="Comic Sans MS" pitchFamily="66" charset="0"/>
                        </a:rPr>
                        <a:t>/</a:t>
                      </a:r>
                      <a:r>
                        <a:rPr lang="en-US" sz="2400" dirty="0" err="1" smtClean="0">
                          <a:latin typeface="Comic Sans MS" pitchFamily="66" charset="0"/>
                        </a:rPr>
                        <a:t>Rh</a:t>
                      </a:r>
                      <a:r>
                        <a:rPr lang="en-US" sz="2400" baseline="30000" dirty="0" smtClean="0">
                          <a:latin typeface="Comic Sans MS" pitchFamily="66" charset="0"/>
                        </a:rPr>
                        <a:t>+</a:t>
                      </a:r>
                      <a:r>
                        <a:rPr lang="en-US" sz="2400" baseline="0" dirty="0" smtClean="0">
                          <a:latin typeface="Comic Sans MS" pitchFamily="66" charset="0"/>
                        </a:rPr>
                        <a:t>    </a:t>
                      </a:r>
                      <a:r>
                        <a:rPr lang="en-US" sz="2400" baseline="0" dirty="0" smtClean="0">
                          <a:solidFill>
                            <a:srgbClr val="C00000"/>
                          </a:solidFill>
                          <a:latin typeface="Comic Sans MS" pitchFamily="66" charset="0"/>
                        </a:rPr>
                        <a:t>OR</a:t>
                      </a:r>
                      <a:r>
                        <a:rPr lang="en-US" sz="2400" baseline="0" dirty="0" smtClean="0">
                          <a:latin typeface="Comic Sans MS" pitchFamily="66" charset="0"/>
                        </a:rPr>
                        <a:t>   </a:t>
                      </a:r>
                      <a:r>
                        <a:rPr lang="en-US" sz="2400" dirty="0" err="1" smtClean="0">
                          <a:latin typeface="Comic Sans MS" pitchFamily="66" charset="0"/>
                        </a:rPr>
                        <a:t>Rh</a:t>
                      </a:r>
                      <a:r>
                        <a:rPr lang="en-US" sz="2400" baseline="30000" dirty="0">
                          <a:latin typeface="Comic Sans MS" pitchFamily="66" charset="0"/>
                        </a:rPr>
                        <a:t>+</a:t>
                      </a:r>
                      <a:r>
                        <a:rPr lang="en-US" sz="2400" dirty="0">
                          <a:latin typeface="Comic Sans MS" pitchFamily="66" charset="0"/>
                        </a:rPr>
                        <a:t>/</a:t>
                      </a:r>
                      <a:r>
                        <a:rPr lang="en-US" sz="2400" dirty="0" err="1">
                          <a:latin typeface="Comic Sans MS" pitchFamily="66" charset="0"/>
                        </a:rPr>
                        <a:t>Rh</a:t>
                      </a:r>
                      <a:r>
                        <a:rPr lang="en-US" sz="2400" baseline="30000" dirty="0">
                          <a:latin typeface="Comic Sans MS" pitchFamily="66" charset="0"/>
                        </a:rPr>
                        <a:t>-</a:t>
                      </a:r>
                      <a:r>
                        <a:rPr lang="en-US" sz="2400" dirty="0">
                          <a:latin typeface="Comic Sans MS" pitchFamily="66" charset="0"/>
                        </a:rPr>
                        <a:t> </a:t>
                      </a:r>
                    </a:p>
                  </a:txBody>
                  <a:tcPr marL="19050" marR="19050" marT="19050" marB="19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r>
              <a:tr h="0">
                <a:tc>
                  <a:txBody>
                    <a:bodyPr/>
                    <a:lstStyle/>
                    <a:p>
                      <a:pPr algn="ctr"/>
                      <a:r>
                        <a:rPr lang="en-US" sz="2400">
                          <a:latin typeface="Comic Sans MS" pitchFamily="66" charset="0"/>
                        </a:rPr>
                        <a:t>Rh</a:t>
                      </a:r>
                      <a:r>
                        <a:rPr lang="en-US" sz="2400" baseline="30000">
                          <a:latin typeface="Comic Sans MS" pitchFamily="66" charset="0"/>
                        </a:rPr>
                        <a:t>-</a:t>
                      </a:r>
                      <a:r>
                        <a:rPr lang="en-US" sz="2400">
                          <a:latin typeface="Comic Sans MS" pitchFamily="66" charset="0"/>
                        </a:rPr>
                        <a:t> </a:t>
                      </a:r>
                    </a:p>
                  </a:txBody>
                  <a:tcPr marL="19050" marR="19050" marT="19050" marB="19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c>
                  <a:txBody>
                    <a:bodyPr/>
                    <a:lstStyle/>
                    <a:p>
                      <a:pPr algn="ctr"/>
                      <a:r>
                        <a:rPr lang="en-US" sz="2400" dirty="0" err="1">
                          <a:latin typeface="Comic Sans MS" pitchFamily="66" charset="0"/>
                        </a:rPr>
                        <a:t>Rh</a:t>
                      </a:r>
                      <a:r>
                        <a:rPr lang="en-US" sz="2400" baseline="30000" dirty="0">
                          <a:latin typeface="Comic Sans MS" pitchFamily="66" charset="0"/>
                        </a:rPr>
                        <a:t>-</a:t>
                      </a:r>
                      <a:r>
                        <a:rPr lang="en-US" sz="2400" dirty="0">
                          <a:latin typeface="Comic Sans MS" pitchFamily="66" charset="0"/>
                        </a:rPr>
                        <a:t>/</a:t>
                      </a:r>
                      <a:r>
                        <a:rPr lang="en-US" sz="2400" dirty="0" err="1">
                          <a:latin typeface="Comic Sans MS" pitchFamily="66" charset="0"/>
                        </a:rPr>
                        <a:t>Rh</a:t>
                      </a:r>
                      <a:r>
                        <a:rPr lang="en-US" sz="2400" baseline="30000" dirty="0">
                          <a:latin typeface="Comic Sans MS" pitchFamily="66" charset="0"/>
                        </a:rPr>
                        <a:t>-</a:t>
                      </a:r>
                      <a:r>
                        <a:rPr lang="en-US" sz="2400" dirty="0">
                          <a:latin typeface="Comic Sans MS" pitchFamily="66" charset="0"/>
                        </a:rPr>
                        <a:t> </a:t>
                      </a:r>
                    </a:p>
                  </a:txBody>
                  <a:tcPr marL="19050" marR="19050" marT="19050" marB="1905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DF5E6"/>
                    </a:solidFill>
                  </a:tcPr>
                </a:tc>
              </a:tr>
            </a:tbl>
          </a:graphicData>
        </a:graphic>
      </p:graphicFrame>
      <p:sp>
        <p:nvSpPr>
          <p:cNvPr id="8231" name="TextBox 5"/>
          <p:cNvSpPr txBox="1">
            <a:spLocks noChangeArrowheads="1"/>
          </p:cNvSpPr>
          <p:nvPr/>
        </p:nvSpPr>
        <p:spPr bwMode="auto">
          <a:xfrm>
            <a:off x="838200" y="990600"/>
            <a:ext cx="7391400" cy="954088"/>
          </a:xfrm>
          <a:prstGeom prst="rect">
            <a:avLst/>
          </a:prstGeom>
          <a:noFill/>
          <a:ln w="9525">
            <a:noFill/>
            <a:miter lim="800000"/>
            <a:headEnd/>
            <a:tailEnd/>
          </a:ln>
        </p:spPr>
        <p:txBody>
          <a:bodyPr>
            <a:spAutoFit/>
          </a:bodyPr>
          <a:lstStyle/>
          <a:p>
            <a:r>
              <a:rPr lang="en-US" sz="2800">
                <a:latin typeface="Comic Sans MS" pitchFamily="66" charset="0"/>
              </a:rPr>
              <a:t>Rh inheritance is independent of A, B, O blood type.</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839200" cy="563563"/>
          </a:xfrm>
        </p:spPr>
        <p:txBody>
          <a:bodyPr rtlCol="0">
            <a:normAutofit/>
          </a:bodyPr>
          <a:lstStyle/>
          <a:p>
            <a:pPr eaLnBrk="1" fontAlgn="auto" hangingPunct="1">
              <a:spcAft>
                <a:spcPts val="0"/>
              </a:spcAft>
              <a:defRPr/>
            </a:pPr>
            <a:r>
              <a:rPr lang="en-US" sz="2000" b="1" dirty="0" smtClean="0">
                <a:effectLst>
                  <a:outerShdw blurRad="38100" dist="38100" dir="2700000" algn="tl">
                    <a:srgbClr val="000000">
                      <a:alpha val="43137"/>
                    </a:srgbClr>
                  </a:outerShdw>
                </a:effectLst>
                <a:latin typeface="Comic Sans MS" pitchFamily="66" charset="0"/>
              </a:rPr>
              <a:t>ABO and </a:t>
            </a:r>
            <a:r>
              <a:rPr lang="en-US" sz="2000" b="1" dirty="0" err="1" smtClean="0">
                <a:effectLst>
                  <a:outerShdw blurRad="38100" dist="38100" dir="2700000" algn="tl">
                    <a:srgbClr val="000000">
                      <a:alpha val="43137"/>
                    </a:srgbClr>
                  </a:outerShdw>
                </a:effectLst>
                <a:latin typeface="Comic Sans MS" pitchFamily="66" charset="0"/>
              </a:rPr>
              <a:t>Rh</a:t>
            </a:r>
            <a:r>
              <a:rPr lang="en-US" sz="2000" b="1" dirty="0" smtClean="0">
                <a:effectLst>
                  <a:outerShdw blurRad="38100" dist="38100" dir="2700000" algn="tl">
                    <a:srgbClr val="000000">
                      <a:alpha val="43137"/>
                    </a:srgbClr>
                  </a:outerShdw>
                </a:effectLst>
                <a:latin typeface="Comic Sans MS" pitchFamily="66" charset="0"/>
              </a:rPr>
              <a:t> blood type distribution by nation (population averages)</a:t>
            </a:r>
            <a:endParaRPr lang="en-US" sz="2000" b="1" dirty="0">
              <a:effectLst>
                <a:outerShdw blurRad="38100" dist="38100" dir="2700000" algn="tl">
                  <a:srgbClr val="000000">
                    <a:alpha val="43137"/>
                  </a:srgbClr>
                </a:outerShdw>
              </a:effectLst>
              <a:latin typeface="Comic Sans MS" pitchFamily="66" charset="0"/>
            </a:endParaRPr>
          </a:p>
        </p:txBody>
      </p:sp>
      <p:graphicFrame>
        <p:nvGraphicFramePr>
          <p:cNvPr id="4" name="Table 3"/>
          <p:cNvGraphicFramePr>
            <a:graphicFrameLocks noGrp="1"/>
          </p:cNvGraphicFramePr>
          <p:nvPr/>
        </p:nvGraphicFramePr>
        <p:xfrm>
          <a:off x="228600" y="609600"/>
          <a:ext cx="8686799" cy="5696377"/>
        </p:xfrm>
        <a:graphic>
          <a:graphicData uri="http://schemas.openxmlformats.org/drawingml/2006/table">
            <a:tbl>
              <a:tblPr/>
              <a:tblGrid>
                <a:gridCol w="1245311"/>
                <a:gridCol w="930186"/>
                <a:gridCol w="930186"/>
                <a:gridCol w="930186"/>
                <a:gridCol w="930186"/>
                <a:gridCol w="930186"/>
                <a:gridCol w="930186"/>
                <a:gridCol w="930186"/>
                <a:gridCol w="930186"/>
              </a:tblGrid>
              <a:tr h="170885">
                <a:tc>
                  <a:txBody>
                    <a:bodyPr/>
                    <a:lstStyle/>
                    <a:p>
                      <a:pPr algn="l"/>
                      <a:r>
                        <a:rPr lang="en-US" sz="1600" b="1" dirty="0">
                          <a:solidFill>
                            <a:srgbClr val="C00000"/>
                          </a:solidFill>
                        </a:rPr>
                        <a:t>Country  </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1" dirty="0">
                          <a:solidFill>
                            <a:srgbClr val="C00000"/>
                          </a:solidFill>
                        </a:rPr>
                        <a:t>O+  </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1" dirty="0">
                          <a:solidFill>
                            <a:srgbClr val="C00000"/>
                          </a:solidFill>
                        </a:rPr>
                        <a:t>A+  </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1" dirty="0">
                          <a:solidFill>
                            <a:srgbClr val="C00000"/>
                          </a:solidFill>
                        </a:rPr>
                        <a:t>B+  </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1" dirty="0">
                          <a:solidFill>
                            <a:srgbClr val="C00000"/>
                          </a:solidFill>
                        </a:rPr>
                        <a:t>AB+  </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1" dirty="0">
                          <a:solidFill>
                            <a:srgbClr val="C00000"/>
                          </a:solidFill>
                        </a:rPr>
                        <a:t> O−  </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1" dirty="0">
                          <a:solidFill>
                            <a:srgbClr val="C00000"/>
                          </a:solidFill>
                        </a:rPr>
                        <a:t> A−  </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1" dirty="0">
                          <a:solidFill>
                            <a:srgbClr val="C00000"/>
                          </a:solidFill>
                        </a:rPr>
                        <a:t> B−  </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b="1" dirty="0">
                          <a:solidFill>
                            <a:srgbClr val="C00000"/>
                          </a:solidFill>
                        </a:rPr>
                        <a:t>AB−  </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4123">
                <a:tc>
                  <a:txBody>
                    <a:bodyPr/>
                    <a:lstStyle/>
                    <a:p>
                      <a:pPr algn="l"/>
                      <a:r>
                        <a:rPr lang="en-US" sz="1600" dirty="0" smtClean="0">
                          <a:solidFill>
                            <a:schemeClr val="accent2">
                              <a:lumMod val="50000"/>
                            </a:schemeClr>
                          </a:solidFill>
                        </a:rPr>
                        <a:t>Australia</a:t>
                      </a:r>
                      <a:endParaRPr lang="en-US" sz="1600" dirty="0">
                        <a:solidFill>
                          <a:schemeClr val="accent2">
                            <a:lumMod val="50000"/>
                          </a:schemeClr>
                        </a:solidFill>
                      </a:endParaRP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40%</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31%</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8%</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2%</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9%</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7%</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2%</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1%</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0885">
                <a:tc>
                  <a:txBody>
                    <a:bodyPr/>
                    <a:lstStyle/>
                    <a:p>
                      <a:pPr algn="l"/>
                      <a:r>
                        <a:rPr lang="en-US" sz="1600" dirty="0" smtClean="0">
                          <a:solidFill>
                            <a:schemeClr val="accent2">
                              <a:lumMod val="50000"/>
                            </a:schemeClr>
                          </a:solidFill>
                        </a:rPr>
                        <a:t>Austria</a:t>
                      </a:r>
                      <a:endParaRPr lang="en-US" sz="1600" dirty="0">
                        <a:solidFill>
                          <a:schemeClr val="accent2">
                            <a:lumMod val="50000"/>
                          </a:schemeClr>
                        </a:solidFill>
                      </a:endParaRP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30%</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33%</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12%</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6%</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7%</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8%</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3%</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1%</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4123">
                <a:tc>
                  <a:txBody>
                    <a:bodyPr/>
                    <a:lstStyle/>
                    <a:p>
                      <a:pPr algn="l"/>
                      <a:r>
                        <a:rPr lang="en-US" sz="1600" dirty="0" smtClean="0">
                          <a:solidFill>
                            <a:schemeClr val="accent2">
                              <a:lumMod val="50000"/>
                            </a:schemeClr>
                          </a:solidFill>
                        </a:rPr>
                        <a:t>Belgium</a:t>
                      </a:r>
                      <a:endParaRPr lang="en-US" sz="1600" dirty="0">
                        <a:solidFill>
                          <a:schemeClr val="accent2">
                            <a:lumMod val="50000"/>
                          </a:schemeClr>
                        </a:solidFill>
                      </a:endParaRP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38.1%</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34%</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8.5%</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4.1%</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7%</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6%</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1.5%</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0.8%</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0885">
                <a:tc>
                  <a:txBody>
                    <a:bodyPr/>
                    <a:lstStyle/>
                    <a:p>
                      <a:pPr algn="l"/>
                      <a:r>
                        <a:rPr lang="en-US" sz="1600" dirty="0" smtClean="0">
                          <a:solidFill>
                            <a:schemeClr val="accent2">
                              <a:lumMod val="50000"/>
                            </a:schemeClr>
                          </a:solidFill>
                        </a:rPr>
                        <a:t>Canada</a:t>
                      </a:r>
                      <a:endParaRPr lang="en-US" sz="1600" dirty="0">
                        <a:solidFill>
                          <a:schemeClr val="accent2">
                            <a:lumMod val="50000"/>
                          </a:schemeClr>
                        </a:solidFill>
                      </a:endParaRP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39%</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36%</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7.6%</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2.5%</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7%</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6%</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1.4%</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0.5%</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4123">
                <a:tc>
                  <a:txBody>
                    <a:bodyPr/>
                    <a:lstStyle/>
                    <a:p>
                      <a:pPr algn="l"/>
                      <a:r>
                        <a:rPr lang="en-US" sz="1600" dirty="0" smtClean="0">
                          <a:solidFill>
                            <a:schemeClr val="accent2">
                              <a:lumMod val="50000"/>
                            </a:schemeClr>
                          </a:solidFill>
                        </a:rPr>
                        <a:t>Denmark</a:t>
                      </a:r>
                      <a:endParaRPr lang="en-US" sz="1600" dirty="0">
                        <a:solidFill>
                          <a:schemeClr val="accent2">
                            <a:lumMod val="50000"/>
                          </a:schemeClr>
                        </a:solidFill>
                      </a:endParaRP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35%</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37%</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8%</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4%</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6%</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7%</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2%</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1%</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0885">
                <a:tc>
                  <a:txBody>
                    <a:bodyPr/>
                    <a:lstStyle/>
                    <a:p>
                      <a:pPr algn="l"/>
                      <a:r>
                        <a:rPr lang="en-US" sz="1600" dirty="0" smtClean="0">
                          <a:solidFill>
                            <a:schemeClr val="accent2">
                              <a:lumMod val="50000"/>
                            </a:schemeClr>
                          </a:solidFill>
                        </a:rPr>
                        <a:t>Finland</a:t>
                      </a:r>
                      <a:endParaRPr lang="en-US" sz="1600" dirty="0">
                        <a:solidFill>
                          <a:schemeClr val="accent2">
                            <a:lumMod val="50000"/>
                          </a:schemeClr>
                        </a:solidFill>
                      </a:endParaRP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27%</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38%</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15%</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7%</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4%</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6%</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2%</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1%</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0885">
                <a:tc>
                  <a:txBody>
                    <a:bodyPr/>
                    <a:lstStyle/>
                    <a:p>
                      <a:pPr algn="l"/>
                      <a:r>
                        <a:rPr lang="en-US" sz="1600" dirty="0" smtClean="0">
                          <a:solidFill>
                            <a:schemeClr val="accent2">
                              <a:lumMod val="50000"/>
                            </a:schemeClr>
                          </a:solidFill>
                        </a:rPr>
                        <a:t>France</a:t>
                      </a:r>
                      <a:endParaRPr lang="en-US" sz="1600" dirty="0">
                        <a:solidFill>
                          <a:schemeClr val="accent2">
                            <a:lumMod val="50000"/>
                          </a:schemeClr>
                        </a:solidFill>
                      </a:endParaRP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36%</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37%</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9%</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3%</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6%</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7%</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1%</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1%</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4123">
                <a:tc>
                  <a:txBody>
                    <a:bodyPr/>
                    <a:lstStyle/>
                    <a:p>
                      <a:pPr algn="l"/>
                      <a:r>
                        <a:rPr lang="en-US" sz="1600" dirty="0" smtClean="0">
                          <a:solidFill>
                            <a:schemeClr val="accent2">
                              <a:lumMod val="50000"/>
                            </a:schemeClr>
                          </a:solidFill>
                        </a:rPr>
                        <a:t>Germany</a:t>
                      </a:r>
                      <a:endParaRPr lang="en-US" sz="1600" dirty="0">
                        <a:solidFill>
                          <a:schemeClr val="accent2">
                            <a:lumMod val="50000"/>
                          </a:schemeClr>
                        </a:solidFill>
                      </a:endParaRP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35%</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37%</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9%</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4%</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6%</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6%</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2%</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1%</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7359">
                <a:tc>
                  <a:txBody>
                    <a:bodyPr/>
                    <a:lstStyle/>
                    <a:p>
                      <a:pPr algn="l"/>
                      <a:r>
                        <a:rPr lang="en-US" sz="1600" dirty="0">
                          <a:solidFill>
                            <a:schemeClr val="accent2">
                              <a:lumMod val="50000"/>
                            </a:schemeClr>
                          </a:solidFill>
                        </a:rPr>
                        <a:t>Hong Kong, </a:t>
                      </a:r>
                      <a:r>
                        <a:rPr lang="en-US" sz="1600" dirty="0" smtClean="0">
                          <a:solidFill>
                            <a:schemeClr val="accent2">
                              <a:lumMod val="50000"/>
                            </a:schemeClr>
                          </a:solidFill>
                        </a:rPr>
                        <a:t>China</a:t>
                      </a:r>
                      <a:endParaRPr lang="en-US" sz="1600" dirty="0">
                        <a:solidFill>
                          <a:schemeClr val="accent2">
                            <a:lumMod val="50000"/>
                          </a:schemeClr>
                        </a:solidFill>
                      </a:endParaRP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40%</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26%</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27%</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7%</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&lt;0.3%</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&lt;0.3%</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&lt;0.3%</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&lt;0.3%</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0885">
                <a:tc>
                  <a:txBody>
                    <a:bodyPr/>
                    <a:lstStyle/>
                    <a:p>
                      <a:pPr algn="l"/>
                      <a:r>
                        <a:rPr lang="en-US" sz="1600" dirty="0" smtClean="0">
                          <a:solidFill>
                            <a:schemeClr val="accent2">
                              <a:lumMod val="50000"/>
                            </a:schemeClr>
                          </a:solidFill>
                        </a:rPr>
                        <a:t>Ireland</a:t>
                      </a:r>
                      <a:endParaRPr lang="en-US" sz="1600" dirty="0">
                        <a:solidFill>
                          <a:schemeClr val="accent2">
                            <a:lumMod val="50000"/>
                          </a:schemeClr>
                        </a:solidFill>
                      </a:endParaRP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47%</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26%</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9%</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2%</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8%</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5%</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2%</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1%</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90595">
                <a:tc>
                  <a:txBody>
                    <a:bodyPr/>
                    <a:lstStyle/>
                    <a:p>
                      <a:pPr algn="l"/>
                      <a:r>
                        <a:rPr lang="en-US" sz="1600" dirty="0" smtClean="0">
                          <a:solidFill>
                            <a:schemeClr val="accent2">
                              <a:lumMod val="50000"/>
                            </a:schemeClr>
                          </a:solidFill>
                        </a:rPr>
                        <a:t>South</a:t>
                      </a:r>
                      <a:r>
                        <a:rPr lang="en-US" sz="1600" baseline="0" dirty="0" smtClean="0">
                          <a:solidFill>
                            <a:schemeClr val="accent2">
                              <a:lumMod val="50000"/>
                            </a:schemeClr>
                          </a:solidFill>
                        </a:rPr>
                        <a:t> </a:t>
                      </a:r>
                      <a:r>
                        <a:rPr lang="en-US" sz="1600" dirty="0" smtClean="0">
                          <a:solidFill>
                            <a:schemeClr val="accent2">
                              <a:lumMod val="50000"/>
                            </a:schemeClr>
                          </a:solidFill>
                        </a:rPr>
                        <a:t>Korea</a:t>
                      </a:r>
                      <a:endParaRPr lang="en-US" sz="1600" dirty="0">
                        <a:solidFill>
                          <a:schemeClr val="accent2">
                            <a:lumMod val="50000"/>
                          </a:schemeClr>
                        </a:solidFill>
                      </a:endParaRP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35.2%</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28.1%</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26.1%</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11.3%</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0.1%</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0.1%</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0.1%</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0.05%</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4123">
                <a:tc>
                  <a:txBody>
                    <a:bodyPr/>
                    <a:lstStyle/>
                    <a:p>
                      <a:pPr algn="l"/>
                      <a:r>
                        <a:rPr lang="en-US" sz="1600" dirty="0" smtClean="0">
                          <a:solidFill>
                            <a:schemeClr val="accent2">
                              <a:lumMod val="50000"/>
                            </a:schemeClr>
                          </a:solidFill>
                        </a:rPr>
                        <a:t>Netherlands</a:t>
                      </a:r>
                      <a:endParaRPr lang="en-US" sz="1600" dirty="0">
                        <a:solidFill>
                          <a:schemeClr val="accent2">
                            <a:lumMod val="50000"/>
                          </a:schemeClr>
                        </a:solidFill>
                      </a:endParaRP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39.5%</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35%</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6.7%</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2.5%</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7.5%</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7%</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1.3%</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0.5%</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244123">
                <a:tc>
                  <a:txBody>
                    <a:bodyPr/>
                    <a:lstStyle/>
                    <a:p>
                      <a:pPr algn="l"/>
                      <a:r>
                        <a:rPr lang="en-US" sz="1600" dirty="0">
                          <a:solidFill>
                            <a:schemeClr val="accent2">
                              <a:lumMod val="50000"/>
                            </a:schemeClr>
                          </a:solidFill>
                        </a:rPr>
                        <a:t>New </a:t>
                      </a:r>
                      <a:r>
                        <a:rPr lang="en-US" sz="1600" dirty="0" smtClean="0">
                          <a:solidFill>
                            <a:schemeClr val="accent2">
                              <a:lumMod val="50000"/>
                            </a:schemeClr>
                          </a:solidFill>
                        </a:rPr>
                        <a:t>Zealand</a:t>
                      </a:r>
                      <a:endParaRPr lang="en-US" sz="1600" dirty="0">
                        <a:solidFill>
                          <a:schemeClr val="accent2">
                            <a:lumMod val="50000"/>
                          </a:schemeClr>
                        </a:solidFill>
                      </a:endParaRP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38%</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32%</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9%</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3%</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9%</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6%</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2%</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1%</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0885">
                <a:tc>
                  <a:txBody>
                    <a:bodyPr/>
                    <a:lstStyle/>
                    <a:p>
                      <a:pPr algn="l"/>
                      <a:r>
                        <a:rPr lang="en-US" sz="1600" dirty="0" smtClean="0">
                          <a:solidFill>
                            <a:schemeClr val="accent2">
                              <a:lumMod val="50000"/>
                            </a:schemeClr>
                          </a:solidFill>
                        </a:rPr>
                        <a:t>Norway</a:t>
                      </a:r>
                      <a:endParaRPr lang="en-US" sz="1600" dirty="0">
                        <a:solidFill>
                          <a:schemeClr val="accent2">
                            <a:lumMod val="50000"/>
                          </a:schemeClr>
                        </a:solidFill>
                      </a:endParaRP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34%</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42.5%</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6.8%</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3.4%</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6%</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7.5%</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1.2%</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0.6%</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0885">
                <a:tc>
                  <a:txBody>
                    <a:bodyPr/>
                    <a:lstStyle/>
                    <a:p>
                      <a:pPr algn="l"/>
                      <a:r>
                        <a:rPr lang="en-US" sz="1600" dirty="0" smtClean="0">
                          <a:solidFill>
                            <a:schemeClr val="accent2">
                              <a:lumMod val="50000"/>
                            </a:schemeClr>
                          </a:solidFill>
                        </a:rPr>
                        <a:t>Poland</a:t>
                      </a:r>
                      <a:endParaRPr lang="en-US" sz="1600" dirty="0">
                        <a:solidFill>
                          <a:schemeClr val="accent2">
                            <a:lumMod val="50000"/>
                          </a:schemeClr>
                        </a:solidFill>
                      </a:endParaRP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31%</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32%</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15%</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7%</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6%</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6%</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2%</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1%</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0885">
                <a:tc>
                  <a:txBody>
                    <a:bodyPr/>
                    <a:lstStyle/>
                    <a:p>
                      <a:pPr algn="l"/>
                      <a:r>
                        <a:rPr lang="en-US" sz="1600" dirty="0" smtClean="0">
                          <a:solidFill>
                            <a:schemeClr val="accent2">
                              <a:lumMod val="50000"/>
                            </a:schemeClr>
                          </a:solidFill>
                        </a:rPr>
                        <a:t>Sweden</a:t>
                      </a:r>
                      <a:endParaRPr lang="en-US" sz="1600" dirty="0">
                        <a:solidFill>
                          <a:schemeClr val="accent2">
                            <a:lumMod val="50000"/>
                          </a:schemeClr>
                        </a:solidFill>
                      </a:endParaRP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32%</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37%</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10%</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5%</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6%</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7%</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2%</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1%</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0885">
                <a:tc>
                  <a:txBody>
                    <a:bodyPr/>
                    <a:lstStyle/>
                    <a:p>
                      <a:pPr algn="l"/>
                      <a:r>
                        <a:rPr lang="en-US" sz="1600" dirty="0" smtClean="0">
                          <a:solidFill>
                            <a:schemeClr val="accent2">
                              <a:lumMod val="50000"/>
                            </a:schemeClr>
                          </a:solidFill>
                        </a:rPr>
                        <a:t>Turkey</a:t>
                      </a:r>
                      <a:endParaRPr lang="en-US" sz="1600" dirty="0">
                        <a:solidFill>
                          <a:schemeClr val="accent2">
                            <a:lumMod val="50000"/>
                          </a:schemeClr>
                        </a:solidFill>
                      </a:endParaRP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29.8%</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37.8%</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14.2%</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7.2%</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3.9%</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4.7%</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1.6%</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0.8%</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0885">
                <a:tc>
                  <a:txBody>
                    <a:bodyPr/>
                    <a:lstStyle/>
                    <a:p>
                      <a:pPr algn="l"/>
                      <a:r>
                        <a:rPr lang="en-US" sz="1600" dirty="0" smtClean="0">
                          <a:solidFill>
                            <a:schemeClr val="accent2">
                              <a:lumMod val="50000"/>
                            </a:schemeClr>
                          </a:solidFill>
                        </a:rPr>
                        <a:t>UK</a:t>
                      </a:r>
                      <a:endParaRPr lang="en-US" sz="1600" dirty="0">
                        <a:solidFill>
                          <a:schemeClr val="accent2">
                            <a:lumMod val="50000"/>
                          </a:schemeClr>
                        </a:solidFill>
                      </a:endParaRP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37%</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35%</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8%</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3%</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7%</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7%</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2%</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1%</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0885">
                <a:tc>
                  <a:txBody>
                    <a:bodyPr/>
                    <a:lstStyle/>
                    <a:p>
                      <a:pPr algn="l"/>
                      <a:r>
                        <a:rPr lang="en-US" sz="1600" dirty="0" smtClean="0">
                          <a:solidFill>
                            <a:schemeClr val="accent2">
                              <a:lumMod val="50000"/>
                            </a:schemeClr>
                          </a:solidFill>
                        </a:rPr>
                        <a:t>USA</a:t>
                      </a:r>
                      <a:endParaRPr lang="en-US" sz="1600" dirty="0">
                        <a:solidFill>
                          <a:schemeClr val="accent2">
                            <a:lumMod val="50000"/>
                          </a:schemeClr>
                        </a:solidFill>
                      </a:endParaRP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37.4%</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a:t>35.7%</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8.5%</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3.4%</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6.6%</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6.3%</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1.5%</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600" dirty="0"/>
                        <a:t>0.6%</a:t>
                      </a:r>
                    </a:p>
                  </a:txBody>
                  <a:tcPr marL="22578" marR="22578" marT="11289" marB="11289"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rtlCol="0">
            <a:normAutofit/>
          </a:bodyPr>
          <a:lstStyle/>
          <a:p>
            <a:pPr eaLnBrk="1" fontAlgn="auto" hangingPunct="1">
              <a:spcAft>
                <a:spcPts val="0"/>
              </a:spcAft>
              <a:defRPr/>
            </a:pPr>
            <a:r>
              <a:rPr lang="en-US" b="1" dirty="0" smtClean="0">
                <a:effectLst>
                  <a:outerShdw blurRad="38100" dist="38100" dir="2700000" algn="tl">
                    <a:srgbClr val="000000">
                      <a:alpha val="43137"/>
                    </a:srgbClr>
                  </a:outerShdw>
                </a:effectLst>
                <a:latin typeface="Comic Sans MS" pitchFamily="66" charset="0"/>
              </a:rPr>
              <a:t>Blood Type Problem </a:t>
            </a:r>
          </a:p>
        </p:txBody>
      </p:sp>
      <p:sp>
        <p:nvSpPr>
          <p:cNvPr id="10243" name="TextBox 3"/>
          <p:cNvSpPr txBox="1">
            <a:spLocks noChangeArrowheads="1"/>
          </p:cNvSpPr>
          <p:nvPr/>
        </p:nvSpPr>
        <p:spPr bwMode="auto">
          <a:xfrm>
            <a:off x="609600" y="1066800"/>
            <a:ext cx="7543800" cy="1384300"/>
          </a:xfrm>
          <a:prstGeom prst="rect">
            <a:avLst/>
          </a:prstGeom>
          <a:noFill/>
          <a:ln w="9525">
            <a:noFill/>
            <a:miter lim="800000"/>
            <a:headEnd/>
            <a:tailEnd/>
          </a:ln>
        </p:spPr>
        <p:txBody>
          <a:bodyPr>
            <a:spAutoFit/>
          </a:bodyPr>
          <a:lstStyle/>
          <a:p>
            <a:r>
              <a:rPr lang="en-US" sz="2800">
                <a:latin typeface="Comic Sans MS" pitchFamily="66" charset="0"/>
              </a:rPr>
              <a:t>A man whose alleles for blood type are A/O and Rh+/Rh- marries a woman whose alleles are B/O and Rh+/Rh-. </a:t>
            </a:r>
          </a:p>
        </p:txBody>
      </p:sp>
      <p:sp>
        <p:nvSpPr>
          <p:cNvPr id="5" name="TextBox 4"/>
          <p:cNvSpPr txBox="1">
            <a:spLocks noChangeArrowheads="1"/>
          </p:cNvSpPr>
          <p:nvPr/>
        </p:nvSpPr>
        <p:spPr bwMode="auto">
          <a:xfrm>
            <a:off x="1371600" y="2743200"/>
            <a:ext cx="6858000" cy="3540125"/>
          </a:xfrm>
          <a:prstGeom prst="rect">
            <a:avLst/>
          </a:prstGeom>
          <a:noFill/>
          <a:ln w="9525">
            <a:noFill/>
            <a:miter lim="800000"/>
            <a:headEnd/>
            <a:tailEnd/>
          </a:ln>
        </p:spPr>
        <p:txBody>
          <a:bodyPr>
            <a:spAutoFit/>
          </a:bodyPr>
          <a:lstStyle/>
          <a:p>
            <a:pPr marL="514350" indent="-514350">
              <a:buFontTx/>
              <a:buAutoNum type="alphaLcParenR"/>
            </a:pPr>
            <a:r>
              <a:rPr lang="en-US" sz="2800">
                <a:latin typeface="Comic Sans MS" pitchFamily="66" charset="0"/>
              </a:rPr>
              <a:t>What are the phenotypes of the parents with respect to blood type?</a:t>
            </a:r>
          </a:p>
          <a:p>
            <a:pPr marL="514350" indent="-514350">
              <a:buFontTx/>
              <a:buAutoNum type="alphaLcParenR"/>
            </a:pPr>
            <a:r>
              <a:rPr lang="en-US" sz="2800">
                <a:latin typeface="Comic Sans MS" pitchFamily="66" charset="0"/>
              </a:rPr>
              <a:t>What are the possible genotypes for their offspring with respect to blood type?</a:t>
            </a:r>
          </a:p>
          <a:p>
            <a:pPr marL="514350" indent="-514350">
              <a:buFontTx/>
              <a:buAutoNum type="alphaLcParenR"/>
            </a:pPr>
            <a:r>
              <a:rPr lang="en-US" sz="2800">
                <a:latin typeface="Comic Sans MS" pitchFamily="66" charset="0"/>
              </a:rPr>
              <a:t>What are the possible phenotypes for their offspring with respect to blood type?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blinds(horizontal)">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blinds(horizontal)">
                                      <p:cBhvr>
                                        <p:cTn id="17"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155</TotalTime>
  <Words>1700</Words>
  <Application>Microsoft Office PowerPoint</Application>
  <PresentationFormat>Екран (4:3)</PresentationFormat>
  <Paragraphs>635</Paragraphs>
  <Slides>12</Slides>
  <Notes>12</Notes>
  <HiddenSlides>0</HiddenSlides>
  <MMClips>0</MMClips>
  <ScaleCrop>false</ScaleCrop>
  <HeadingPairs>
    <vt:vector size="4" baseType="variant">
      <vt:variant>
        <vt:lpstr>Тема</vt:lpstr>
      </vt:variant>
      <vt:variant>
        <vt:i4>1</vt:i4>
      </vt:variant>
      <vt:variant>
        <vt:lpstr>Заголовки слайдів</vt:lpstr>
      </vt:variant>
      <vt:variant>
        <vt:i4>12</vt:i4>
      </vt:variant>
    </vt:vector>
  </HeadingPairs>
  <TitlesOfParts>
    <vt:vector size="13" baseType="lpstr">
      <vt:lpstr>Office Theme</vt:lpstr>
      <vt:lpstr>Blood-Type Genetics</vt:lpstr>
      <vt:lpstr>Blood Cell Antigens</vt:lpstr>
      <vt:lpstr>Codominance</vt:lpstr>
      <vt:lpstr>Bloodtype antigens and antibodies</vt:lpstr>
      <vt:lpstr>A, B, O Inheritance</vt:lpstr>
      <vt:lpstr>Blood Type Problem</vt:lpstr>
      <vt:lpstr>Rh Inheritance</vt:lpstr>
      <vt:lpstr>ABO and Rh blood type distribution by nation (population averages)</vt:lpstr>
      <vt:lpstr>Blood Type Problem </vt:lpstr>
      <vt:lpstr>What are the phenotypes of the parents with respect to blood type? </vt:lpstr>
      <vt:lpstr>What are the possible genotypes for their offspring with respect to blood type?</vt:lpstr>
      <vt:lpstr>What are the possible phenotypes for their offspring with respect to blood type?</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BloodGenetics</dc:title>
  <dc:creator>Andy</dc:creator>
  <cp:lastModifiedBy>RomaK</cp:lastModifiedBy>
  <cp:revision>50</cp:revision>
  <dcterms:created xsi:type="dcterms:W3CDTF">2008-09-20T20:51:00Z</dcterms:created>
  <dcterms:modified xsi:type="dcterms:W3CDTF">2015-09-03T12:07:11Z</dcterms:modified>
</cp:coreProperties>
</file>