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8" r:id="rId3"/>
    <p:sldId id="261" r:id="rId4"/>
    <p:sldId id="263" r:id="rId5"/>
    <p:sldId id="264" r:id="rId6"/>
    <p:sldId id="265" r:id="rId7"/>
    <p:sldId id="259" r:id="rId8"/>
    <p:sldId id="257" r:id="rId9"/>
    <p:sldId id="262" r:id="rId10"/>
    <p:sldId id="26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D7E5F0-5203-46CE-B24F-D5C6D1079392}" type="datetimeFigureOut">
              <a:rPr lang="uk-UA" smtClean="0"/>
              <a:t>03.09.2015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B042E1-71A7-4A2C-A71C-FEAAA6FD37ED}" type="slidenum">
              <a:rPr lang="uk-UA" smtClean="0"/>
              <a:t>‹№›</a:t>
            </a:fld>
            <a:endParaRPr lang="uk-UA"/>
          </a:p>
        </p:txBody>
      </p:sp>
    </p:spTree>
    <p:extLst>
      <p:ext uri="{BB962C8B-B14F-4D97-AF65-F5344CB8AC3E}">
        <p14:creationId xmlns:p14="http://schemas.microsoft.com/office/powerpoint/2010/main" val="2740644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r>
              <a:rPr lang="en-US" smtClean="0"/>
              <a:t>www.lab-initio.com</a:t>
            </a:r>
          </a:p>
          <a:p>
            <a:endParaRPr lang="uk-UA"/>
          </a:p>
        </p:txBody>
      </p:sp>
    </p:spTree>
    <p:extLst>
      <p:ext uri="{BB962C8B-B14F-4D97-AF65-F5344CB8AC3E}">
        <p14:creationId xmlns:p14="http://schemas.microsoft.com/office/powerpoint/2010/main" val="1707387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Case Study: </a:t>
            </a:r>
            <a:br>
              <a:rPr lang="en-US" smtClean="0"/>
            </a:br>
            <a:r>
              <a:rPr lang="en-US" smtClean="0"/>
              <a:t>PCBs</a:t>
            </a:r>
          </a:p>
          <a:p>
            <a:r>
              <a:rPr lang="en-US" smtClean="0"/>
              <a:t>PCBs, or polychlorinated biphenyls, are a group of man-made chemicals.</a:t>
            </a:r>
          </a:p>
          <a:p>
            <a:r>
              <a:rPr lang="en-US" smtClean="0"/>
              <a:t>Introduced in 1929 and widely used in electrical transformers, cosmetics, varnishes, inks, carbonless copy paper, pesticides and for general weatherproofing and fire-resistant coatings to wood and plastic. </a:t>
            </a:r>
          </a:p>
          <a:p>
            <a:r>
              <a:rPr lang="en-US" smtClean="0"/>
              <a:t>The federal government banned the production of PCBs in 1976</a:t>
            </a:r>
          </a:p>
          <a:p>
            <a:r>
              <a:rPr lang="en-US" smtClean="0"/>
              <a:t>PCBs can effect the immune system, fertility, child development and possibly increase the risk of certain cancers</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Case Study: </a:t>
            </a:r>
            <a:br>
              <a:rPr lang="en-US" smtClean="0"/>
            </a:br>
            <a:r>
              <a:rPr lang="en-US" smtClean="0"/>
              <a:t>PCBs</a:t>
            </a:r>
          </a:p>
          <a:p>
            <a:r>
              <a:rPr lang="en-US" smtClean="0"/>
              <a:t>PCBs, or polychlorinated biphenyls, are a group of man-made chemicals.</a:t>
            </a:r>
          </a:p>
          <a:p>
            <a:r>
              <a:rPr lang="en-US" smtClean="0"/>
              <a:t>Introduced in 1929 and widely used in electrical transformers, cosmetics, varnishes, inks, carbonless copy paper, pesticides and for general weatherproofing and fire-resistant coatings to wood and plastic. </a:t>
            </a:r>
          </a:p>
          <a:p>
            <a:r>
              <a:rPr lang="en-US" smtClean="0"/>
              <a:t>The federal government banned the production of PCBs in 1976</a:t>
            </a:r>
          </a:p>
          <a:p>
            <a:r>
              <a:rPr lang="en-US" smtClean="0"/>
              <a:t>PCBs can effect the immune system, fertility, child development and possibly increase the risk of certain cancers</a:t>
            </a:r>
          </a:p>
          <a:p>
            <a:endParaRPr lang="en-US" smtClean="0"/>
          </a:p>
          <a:p>
            <a:endParaRPr lang="en-US" smtClean="0"/>
          </a:p>
          <a:p>
            <a:endParaRPr lang="uk-UA"/>
          </a:p>
        </p:txBody>
      </p:sp>
    </p:spTree>
    <p:extLst>
      <p:ext uri="{BB962C8B-B14F-4D97-AF65-F5344CB8AC3E}">
        <p14:creationId xmlns:p14="http://schemas.microsoft.com/office/powerpoint/2010/main" val="1336467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Definitions</a:t>
            </a:r>
          </a:p>
          <a:p>
            <a:r>
              <a:rPr lang="en-US" smtClean="0"/>
              <a:t>Bioaccumulation is the process by which substances not readily broken down or excreted can build up and be stored in living tissue (usually in fatty tissue.)</a:t>
            </a:r>
          </a:p>
          <a:p>
            <a:r>
              <a:rPr lang="en-US" smtClean="0"/>
              <a:t>Biomagnification,  also known as bioamplification, is the process by which substances become more concentrated in the bodies of consumers as one moves up the food chain (trophic levels).</a:t>
            </a:r>
          </a:p>
          <a:p>
            <a:endParaRPr lang="uk-UA"/>
          </a:p>
        </p:txBody>
      </p:sp>
      <p:sp>
        <p:nvSpPr>
          <p:cNvPr id="4" name="Місце для номера слайда 3"/>
          <p:cNvSpPr>
            <a:spLocks noGrp="1"/>
          </p:cNvSpPr>
          <p:nvPr>
            <p:ph type="sldNum" sz="quarter" idx="10"/>
          </p:nvPr>
        </p:nvSpPr>
        <p:spPr/>
        <p:txBody>
          <a:bodyPr/>
          <a:lstStyle/>
          <a:p>
            <a:r>
              <a:rPr lang="en-US" smtClean="0"/>
              <a:t>Definitions</a:t>
            </a:r>
          </a:p>
          <a:p>
            <a:r>
              <a:rPr lang="en-US" smtClean="0"/>
              <a:t>Bioaccumulation is the process by which substances not readily broken down or excreted can build up and be stored in living tissue (usually in fatty tissue.)</a:t>
            </a:r>
          </a:p>
          <a:p>
            <a:r>
              <a:rPr lang="en-US" smtClean="0"/>
              <a:t>Biomagnification,  also known as bioamplification, is the process by which substances become more concentrated in the bodies of consumers as one moves up the food chain (trophic levels).</a:t>
            </a:r>
          </a:p>
          <a:p>
            <a:endParaRPr lang="uk-UA"/>
          </a:p>
        </p:txBody>
      </p:sp>
    </p:spTree>
    <p:extLst>
      <p:ext uri="{BB962C8B-B14F-4D97-AF65-F5344CB8AC3E}">
        <p14:creationId xmlns:p14="http://schemas.microsoft.com/office/powerpoint/2010/main" val="1879793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FACTORS AFFECTING BIOACCUMULATION</a:t>
            </a:r>
          </a:p>
          <a:p>
            <a:r>
              <a:rPr lang="en-US" smtClean="0"/>
              <a:t>Some chemicals bind to specific sites in the body, particularly in fat tissue, prolonging their stay</a:t>
            </a:r>
          </a:p>
          <a:p>
            <a:endParaRPr lang="en-US" smtClean="0"/>
          </a:p>
          <a:p>
            <a:r>
              <a:rPr lang="en-US" smtClean="0"/>
              <a:t>http://extoxnet.orst.edu/tibs/bioaccum.htm</a:t>
            </a:r>
          </a:p>
          <a:p>
            <a:endParaRPr lang="uk-UA"/>
          </a:p>
        </p:txBody>
      </p:sp>
      <p:sp>
        <p:nvSpPr>
          <p:cNvPr id="4" name="Місце для номера слайда 3"/>
          <p:cNvSpPr>
            <a:spLocks noGrp="1"/>
          </p:cNvSpPr>
          <p:nvPr>
            <p:ph type="sldNum" sz="quarter" idx="10"/>
          </p:nvPr>
        </p:nvSpPr>
        <p:spPr/>
        <p:txBody>
          <a:bodyPr/>
          <a:lstStyle/>
          <a:p>
            <a:r>
              <a:rPr lang="en-US" smtClean="0"/>
              <a:t>FACTORS AFFECTING BIOACCUMULATION</a:t>
            </a:r>
          </a:p>
          <a:p>
            <a:r>
              <a:rPr lang="en-US" smtClean="0"/>
              <a:t>Some chemicals bind to specific sites in the body, particularly in fat tissue, prolonging their stay</a:t>
            </a:r>
          </a:p>
          <a:p>
            <a:endParaRPr lang="en-US" smtClean="0"/>
          </a:p>
          <a:p>
            <a:r>
              <a:rPr lang="en-US" smtClean="0"/>
              <a:t>http://extoxnet.orst.edu/tibs/bioaccum.htm</a:t>
            </a:r>
          </a:p>
          <a:p>
            <a:endParaRPr lang="uk-UA"/>
          </a:p>
        </p:txBody>
      </p:sp>
    </p:spTree>
    <p:extLst>
      <p:ext uri="{BB962C8B-B14F-4D97-AF65-F5344CB8AC3E}">
        <p14:creationId xmlns:p14="http://schemas.microsoft.com/office/powerpoint/2010/main" val="3318459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FACTORS AFFECTING BIOACCUMULATION</a:t>
            </a:r>
          </a:p>
          <a:p>
            <a:r>
              <a:rPr lang="en-US" smtClean="0"/>
              <a:t>Chemicals that are immediately eliminated do not bioaccumulate.</a:t>
            </a:r>
          </a:p>
          <a:p>
            <a:endParaRPr lang="en-US" smtClean="0"/>
          </a:p>
          <a:p>
            <a:r>
              <a:rPr lang="en-US" smtClean="0"/>
              <a:t>http://extoxnet.orst.edu/tibs/bioaccum.htm</a:t>
            </a:r>
          </a:p>
          <a:p>
            <a:endParaRPr lang="uk-UA"/>
          </a:p>
        </p:txBody>
      </p:sp>
      <p:sp>
        <p:nvSpPr>
          <p:cNvPr id="4" name="Місце для номера слайда 3"/>
          <p:cNvSpPr>
            <a:spLocks noGrp="1"/>
          </p:cNvSpPr>
          <p:nvPr>
            <p:ph type="sldNum" sz="quarter" idx="10"/>
          </p:nvPr>
        </p:nvSpPr>
        <p:spPr/>
        <p:txBody>
          <a:bodyPr/>
          <a:lstStyle/>
          <a:p>
            <a:r>
              <a:rPr lang="en-US" smtClean="0"/>
              <a:t>FACTORS AFFECTING BIOACCUMULATION</a:t>
            </a:r>
          </a:p>
          <a:p>
            <a:r>
              <a:rPr lang="en-US" smtClean="0"/>
              <a:t>Chemicals that are immediately eliminated do not bioaccumulate.</a:t>
            </a:r>
          </a:p>
          <a:p>
            <a:endParaRPr lang="en-US" smtClean="0"/>
          </a:p>
          <a:p>
            <a:r>
              <a:rPr lang="en-US" smtClean="0"/>
              <a:t>http://extoxnet.orst.edu/tibs/bioaccum.htm</a:t>
            </a:r>
          </a:p>
          <a:p>
            <a:endParaRPr lang="uk-UA"/>
          </a:p>
        </p:txBody>
      </p:sp>
    </p:spTree>
    <p:extLst>
      <p:ext uri="{BB962C8B-B14F-4D97-AF65-F5344CB8AC3E}">
        <p14:creationId xmlns:p14="http://schemas.microsoft.com/office/powerpoint/2010/main" val="129072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FACTORS AFFECTING BIOACCUMULATION</a:t>
            </a:r>
          </a:p>
          <a:p>
            <a:r>
              <a:rPr lang="en-US" smtClean="0"/>
              <a:t>Duration of exposure is also a factor in bioaccumulation. Most exposures to chemicals in the environment vary continually in concentration and duration, sometimes including periods of no exposure.</a:t>
            </a:r>
          </a:p>
          <a:p>
            <a:endParaRPr lang="en-US" smtClean="0"/>
          </a:p>
          <a:p>
            <a:r>
              <a:rPr lang="en-US" smtClean="0"/>
              <a:t>http://extoxnet.orst.edu/tibs/bioaccum.htm</a:t>
            </a:r>
          </a:p>
          <a:p>
            <a:endParaRPr lang="uk-UA"/>
          </a:p>
        </p:txBody>
      </p:sp>
      <p:sp>
        <p:nvSpPr>
          <p:cNvPr id="4" name="Місце для номера слайда 3"/>
          <p:cNvSpPr>
            <a:spLocks noGrp="1"/>
          </p:cNvSpPr>
          <p:nvPr>
            <p:ph type="sldNum" sz="quarter" idx="10"/>
          </p:nvPr>
        </p:nvSpPr>
        <p:spPr/>
        <p:txBody>
          <a:bodyPr/>
          <a:lstStyle/>
          <a:p>
            <a:r>
              <a:rPr lang="en-US" smtClean="0"/>
              <a:t>FACTORS AFFECTING BIOACCUMULATION</a:t>
            </a:r>
          </a:p>
          <a:p>
            <a:r>
              <a:rPr lang="en-US" smtClean="0"/>
              <a:t>Duration of exposure is also a factor in bioaccumulation. Most exposures to chemicals in the environment vary continually in concentration and duration, sometimes including periods of no exposure.</a:t>
            </a:r>
          </a:p>
          <a:p>
            <a:endParaRPr lang="en-US" smtClean="0"/>
          </a:p>
          <a:p>
            <a:r>
              <a:rPr lang="en-US" smtClean="0"/>
              <a:t>http://extoxnet.orst.edu/tibs/bioaccum.htm</a:t>
            </a:r>
          </a:p>
          <a:p>
            <a:endParaRPr lang="uk-UA"/>
          </a:p>
        </p:txBody>
      </p:sp>
    </p:spTree>
    <p:extLst>
      <p:ext uri="{BB962C8B-B14F-4D97-AF65-F5344CB8AC3E}">
        <p14:creationId xmlns:p14="http://schemas.microsoft.com/office/powerpoint/2010/main" val="1770919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FACTORS AFFECTING BIOACCUMULATION</a:t>
            </a:r>
          </a:p>
          <a:p>
            <a:r>
              <a:rPr lang="en-US" smtClean="0"/>
              <a:t>Bioaccumulation varies between individual organisms as well as between species. Large, fat, long-lived individuals or species with low rates of metabolism or excretion of a chemical will bioaccumulate more than small, thin, short-lived organisms. </a:t>
            </a:r>
          </a:p>
          <a:p>
            <a:r>
              <a:rPr lang="en-US" smtClean="0"/>
              <a:t>Thus, an old lake trout may bioaccumulate much more than a young bluegill in the same lake.</a:t>
            </a:r>
          </a:p>
          <a:p>
            <a:endParaRPr lang="en-US" smtClean="0"/>
          </a:p>
          <a:p>
            <a:r>
              <a:rPr lang="en-US" smtClean="0"/>
              <a:t>http://extoxnet.orst.edu/tibs/bioaccum.htm</a:t>
            </a:r>
          </a:p>
          <a:p>
            <a:endParaRPr lang="uk-UA"/>
          </a:p>
        </p:txBody>
      </p:sp>
      <p:sp>
        <p:nvSpPr>
          <p:cNvPr id="4" name="Місце для номера слайда 3"/>
          <p:cNvSpPr>
            <a:spLocks noGrp="1"/>
          </p:cNvSpPr>
          <p:nvPr>
            <p:ph type="sldNum" sz="quarter" idx="10"/>
          </p:nvPr>
        </p:nvSpPr>
        <p:spPr/>
        <p:txBody>
          <a:bodyPr/>
          <a:lstStyle/>
          <a:p>
            <a:r>
              <a:rPr lang="en-US" smtClean="0"/>
              <a:t>FACTORS AFFECTING BIOACCUMULATION</a:t>
            </a:r>
          </a:p>
          <a:p>
            <a:r>
              <a:rPr lang="en-US" smtClean="0"/>
              <a:t>Bioaccumulation varies between individual organisms as well as between species. Large, fat, long-lived individuals or species with low rates of metabolism or excretion of a chemical will bioaccumulate more than small, thin, short-lived organisms. </a:t>
            </a:r>
          </a:p>
          <a:p>
            <a:r>
              <a:rPr lang="en-US" smtClean="0"/>
              <a:t>Thus, an old lake trout may bioaccumulate much more than a young bluegill in the same lake.</a:t>
            </a:r>
          </a:p>
          <a:p>
            <a:endParaRPr lang="en-US" smtClean="0"/>
          </a:p>
          <a:p>
            <a:r>
              <a:rPr lang="en-US" smtClean="0"/>
              <a:t>http://extoxnet.orst.edu/tibs/bioaccum.htm</a:t>
            </a:r>
          </a:p>
          <a:p>
            <a:endParaRPr lang="uk-UA"/>
          </a:p>
        </p:txBody>
      </p:sp>
    </p:spTree>
    <p:extLst>
      <p:ext uri="{BB962C8B-B14F-4D97-AF65-F5344CB8AC3E}">
        <p14:creationId xmlns:p14="http://schemas.microsoft.com/office/powerpoint/2010/main" val="3675982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Case Study:</a:t>
            </a:r>
            <a:br>
              <a:rPr lang="en-US" smtClean="0"/>
            </a:br>
            <a:r>
              <a:rPr lang="en-US" smtClean="0"/>
              <a:t>DDT</a:t>
            </a:r>
          </a:p>
          <a:p>
            <a:r>
              <a:rPr lang="en-US" smtClean="0"/>
              <a:t>DDT is a pesticide that was widely used until being banned in the U.S. in 1972</a:t>
            </a:r>
          </a:p>
          <a:p>
            <a:r>
              <a:rPr lang="en-US" smtClean="0"/>
              <a:t>DDT accumulates in living tissue, particularly in fat tissue</a:t>
            </a:r>
          </a:p>
          <a:p>
            <a:r>
              <a:rPr lang="en-US" smtClean="0"/>
              <a:t>High concentrations in some bird species caused failure of eggs by thinning the shells</a:t>
            </a:r>
          </a:p>
          <a:p>
            <a:endParaRPr lang="uk-UA"/>
          </a:p>
        </p:txBody>
      </p:sp>
      <p:sp>
        <p:nvSpPr>
          <p:cNvPr id="4" name="Місце для номера слайда 3"/>
          <p:cNvSpPr>
            <a:spLocks noGrp="1"/>
          </p:cNvSpPr>
          <p:nvPr>
            <p:ph type="sldNum" sz="quarter" idx="10"/>
          </p:nvPr>
        </p:nvSpPr>
        <p:spPr/>
        <p:txBody>
          <a:bodyPr/>
          <a:lstStyle/>
          <a:p>
            <a:r>
              <a:rPr lang="en-US" smtClean="0"/>
              <a:t>Case Study:</a:t>
            </a:r>
            <a:br>
              <a:rPr lang="en-US" smtClean="0"/>
            </a:br>
            <a:r>
              <a:rPr lang="en-US" smtClean="0"/>
              <a:t>DDT</a:t>
            </a:r>
          </a:p>
          <a:p>
            <a:r>
              <a:rPr lang="en-US" smtClean="0"/>
              <a:t>DDT is a pesticide that was widely used until being banned in the U.S. in 1972</a:t>
            </a:r>
          </a:p>
          <a:p>
            <a:r>
              <a:rPr lang="en-US" smtClean="0"/>
              <a:t>DDT accumulates in living tissue, particularly in fat tissue</a:t>
            </a:r>
          </a:p>
          <a:p>
            <a:r>
              <a:rPr lang="en-US" smtClean="0"/>
              <a:t>High concentrations in some bird species caused failure of eggs by thinning the shells</a:t>
            </a:r>
          </a:p>
          <a:p>
            <a:endParaRPr lang="uk-UA"/>
          </a:p>
        </p:txBody>
      </p:sp>
    </p:spTree>
    <p:extLst>
      <p:ext uri="{BB962C8B-B14F-4D97-AF65-F5344CB8AC3E}">
        <p14:creationId xmlns:p14="http://schemas.microsoft.com/office/powerpoint/2010/main" val="1839397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U.S. Department of the Interior, U.S. Geological Survey, Center for Coastal Geology</a:t>
            </a:r>
            <a:br>
              <a:rPr lang="en-US" smtClean="0"/>
            </a:br>
            <a:r>
              <a:rPr lang="en-US" smtClean="0"/>
              <a:t>This page is: http://sofia.usgs.gov/sfrsf/rooms/mercury/achilles_heel/cause.html</a:t>
            </a:r>
          </a:p>
          <a:p>
            <a:r>
              <a:rPr lang="en-US" smtClean="0"/>
              <a:t>Case Study:</a:t>
            </a:r>
            <a:br>
              <a:rPr lang="en-US" smtClean="0"/>
            </a:br>
            <a:r>
              <a:rPr lang="en-US" smtClean="0"/>
              <a:t>Methyl Mercury</a:t>
            </a:r>
          </a:p>
          <a:p>
            <a:endParaRPr lang="uk-UA"/>
          </a:p>
        </p:txBody>
      </p:sp>
      <p:sp>
        <p:nvSpPr>
          <p:cNvPr id="4" name="Місце для номера слайда 3"/>
          <p:cNvSpPr>
            <a:spLocks noGrp="1"/>
          </p:cNvSpPr>
          <p:nvPr>
            <p:ph type="sldNum" sz="quarter" idx="10"/>
          </p:nvPr>
        </p:nvSpPr>
        <p:spPr/>
        <p:txBody>
          <a:bodyPr/>
          <a:lstStyle/>
          <a:p>
            <a:r>
              <a:rPr lang="en-US" smtClean="0"/>
              <a:t>U.S. Department of the Interior, U.S. Geological Survey, Center for Coastal Geology</a:t>
            </a:r>
            <a:br>
              <a:rPr lang="en-US" smtClean="0"/>
            </a:br>
            <a:r>
              <a:rPr lang="en-US" smtClean="0"/>
              <a:t>This page is: http://sofia.usgs.gov/sfrsf/rooms/mercury/achilles_heel/cause.html</a:t>
            </a:r>
          </a:p>
          <a:p>
            <a:r>
              <a:rPr lang="en-US" smtClean="0"/>
              <a:t>Case Study:</a:t>
            </a:r>
            <a:br>
              <a:rPr lang="en-US" smtClean="0"/>
            </a:br>
            <a:r>
              <a:rPr lang="en-US" smtClean="0"/>
              <a:t>Methyl Mercury</a:t>
            </a:r>
          </a:p>
          <a:p>
            <a:endParaRPr lang="uk-UA"/>
          </a:p>
        </p:txBody>
      </p:sp>
    </p:spTree>
    <p:extLst>
      <p:ext uri="{BB962C8B-B14F-4D97-AF65-F5344CB8AC3E}">
        <p14:creationId xmlns:p14="http://schemas.microsoft.com/office/powerpoint/2010/main" val="1715618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Mercury Health Effects</a:t>
            </a:r>
          </a:p>
          <a:p>
            <a:endParaRPr lang="uk-UA"/>
          </a:p>
        </p:txBody>
      </p:sp>
      <p:sp>
        <p:nvSpPr>
          <p:cNvPr id="4" name="Місце для номера слайда 3"/>
          <p:cNvSpPr>
            <a:spLocks noGrp="1"/>
          </p:cNvSpPr>
          <p:nvPr>
            <p:ph type="sldNum" sz="quarter" idx="10"/>
          </p:nvPr>
        </p:nvSpPr>
        <p:spPr/>
        <p:txBody>
          <a:bodyPr/>
          <a:lstStyle/>
          <a:p>
            <a:r>
              <a:rPr lang="en-US" smtClean="0"/>
              <a:t>Mercury Health Effects</a:t>
            </a:r>
          </a:p>
          <a:p>
            <a:endParaRPr lang="uk-UA"/>
          </a:p>
        </p:txBody>
      </p:sp>
    </p:spTree>
    <p:extLst>
      <p:ext uri="{BB962C8B-B14F-4D97-AF65-F5344CB8AC3E}">
        <p14:creationId xmlns:p14="http://schemas.microsoft.com/office/powerpoint/2010/main" val="682532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71D7AB-BFED-4505-B764-8D502D1F3B95}"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71D7AB-BFED-4505-B764-8D502D1F3B95}"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71D7AB-BFED-4505-B764-8D502D1F3B95}"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71D7AB-BFED-4505-B764-8D502D1F3B95}"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71D7AB-BFED-4505-B764-8D502D1F3B95}"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71D7AB-BFED-4505-B764-8D502D1F3B95}" type="datetimeFigureOut">
              <a:rPr lang="en-US" smtClean="0"/>
              <a:pPr/>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71D7AB-BFED-4505-B764-8D502D1F3B95}" type="datetimeFigureOut">
              <a:rPr lang="en-US" smtClean="0"/>
              <a:pPr/>
              <a:t>9/3/2015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71D7AB-BFED-4505-B764-8D502D1F3B95}" type="datetimeFigureOut">
              <a:rPr lang="en-US" smtClean="0"/>
              <a:pPr/>
              <a:t>9/3/2015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71D7AB-BFED-4505-B764-8D502D1F3B95}" type="datetimeFigureOut">
              <a:rPr lang="en-US" smtClean="0"/>
              <a:pPr/>
              <a:t>9/3/2015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71D7AB-BFED-4505-B764-8D502D1F3B95}" type="datetimeFigureOut">
              <a:rPr lang="en-US" smtClean="0"/>
              <a:pPr/>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71D7AB-BFED-4505-B764-8D502D1F3B95}" type="datetimeFigureOut">
              <a:rPr lang="en-US" smtClean="0"/>
              <a:pPr/>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B4C4EE-55C4-4E75-B753-FC2A6840BF6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71D7AB-BFED-4505-B764-8D502D1F3B95}" type="datetimeFigureOut">
              <a:rPr lang="en-US" smtClean="0"/>
              <a:pPr/>
              <a:t>9/3/2015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B4C4EE-55C4-4E75-B753-FC2A6840BF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lab-initio.com/screen_res/nz171.jpg"/>
          <p:cNvPicPr>
            <a:picLocks noChangeAspect="1" noChangeArrowheads="1"/>
          </p:cNvPicPr>
          <p:nvPr/>
        </p:nvPicPr>
        <p:blipFill>
          <a:blip r:embed="rId3" cstate="print"/>
          <a:srcRect/>
          <a:stretch>
            <a:fillRect/>
          </a:stretch>
        </p:blipFill>
        <p:spPr bwMode="auto">
          <a:xfrm>
            <a:off x="0" y="152400"/>
            <a:ext cx="9123096" cy="6324600"/>
          </a:xfrm>
          <a:prstGeom prst="rect">
            <a:avLst/>
          </a:prstGeom>
          <a:noFill/>
        </p:spPr>
      </p:pic>
      <p:sp>
        <p:nvSpPr>
          <p:cNvPr id="5" name="TextBox 4"/>
          <p:cNvSpPr txBox="1"/>
          <p:nvPr/>
        </p:nvSpPr>
        <p:spPr>
          <a:xfrm>
            <a:off x="5562600" y="6488668"/>
            <a:ext cx="2019655" cy="369332"/>
          </a:xfrm>
          <a:prstGeom prst="rect">
            <a:avLst/>
          </a:prstGeom>
          <a:noFill/>
        </p:spPr>
        <p:txBody>
          <a:bodyPr wrap="none" rtlCol="0">
            <a:spAutoFit/>
          </a:bodyPr>
          <a:lstStyle/>
          <a:p>
            <a:r>
              <a:rPr lang="en-US" dirty="0" smtClean="0"/>
              <a:t>www.lab-initio.com</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3276600" cy="1143000"/>
          </a:xfrm>
        </p:spPr>
        <p:txBody>
          <a:bodyPr>
            <a:normAutofit fontScale="90000"/>
          </a:bodyPr>
          <a:lstStyle/>
          <a:p>
            <a:r>
              <a:rPr lang="en-US" b="1" dirty="0" smtClean="0">
                <a:effectLst>
                  <a:outerShdw blurRad="38100" dist="38100" dir="2700000" algn="tl">
                    <a:srgbClr val="000000">
                      <a:alpha val="43137"/>
                    </a:srgbClr>
                  </a:outerShdw>
                </a:effectLst>
                <a:latin typeface="Comic Sans MS" pitchFamily="66" charset="0"/>
              </a:rPr>
              <a:t>Case Study: </a:t>
            </a:r>
            <a:br>
              <a:rPr lang="en-US" b="1" dirty="0" smtClean="0">
                <a:effectLst>
                  <a:outerShdw blurRad="38100" dist="38100" dir="2700000" algn="tl">
                    <a:srgbClr val="000000">
                      <a:alpha val="43137"/>
                    </a:srgbClr>
                  </a:outerShdw>
                </a:effectLst>
                <a:latin typeface="Comic Sans MS" pitchFamily="66" charset="0"/>
              </a:rPr>
            </a:br>
            <a:r>
              <a:rPr lang="en-US" b="1" dirty="0" smtClean="0">
                <a:effectLst>
                  <a:outerShdw blurRad="38100" dist="38100" dir="2700000" algn="tl">
                    <a:srgbClr val="000000">
                      <a:alpha val="43137"/>
                    </a:srgbClr>
                  </a:outerShdw>
                </a:effectLst>
                <a:latin typeface="Comic Sans MS" pitchFamily="66" charset="0"/>
              </a:rPr>
              <a:t>PCBs</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4038600" y="457200"/>
            <a:ext cx="4800600" cy="62484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a:solidFill>
              <a:schemeClr val="tx1"/>
            </a:solidFill>
          </a:ln>
          <a:effectLst>
            <a:outerShdw blurRad="50800" dist="63500" dir="2700000" algn="tl" rotWithShape="0">
              <a:prstClr val="black">
                <a:alpha val="40000"/>
              </a:prstClr>
            </a:outerShdw>
          </a:effectLst>
        </p:spPr>
        <p:txBody>
          <a:bodyPr>
            <a:normAutofit fontScale="77500" lnSpcReduction="20000"/>
          </a:bodyPr>
          <a:lstStyle/>
          <a:p>
            <a:r>
              <a:rPr lang="en-US" dirty="0" smtClean="0">
                <a:latin typeface="Comic Sans MS" pitchFamily="66" charset="0"/>
              </a:rPr>
              <a:t>PCBs, or polychlorinated biphenyls, are a group of man-made chemicals.</a:t>
            </a:r>
          </a:p>
          <a:p>
            <a:r>
              <a:rPr lang="en-US" dirty="0">
                <a:latin typeface="Comic Sans MS" pitchFamily="66" charset="0"/>
              </a:rPr>
              <a:t>I</a:t>
            </a:r>
            <a:r>
              <a:rPr lang="en-US" dirty="0" smtClean="0">
                <a:latin typeface="Comic Sans MS" pitchFamily="66" charset="0"/>
              </a:rPr>
              <a:t>ntroduced in 1929 and widely used in electrical transformers, cosmetics, varnishes, inks, carbonless copy paper, pesticides and for general weatherproofing and fire-resistant coatings to wood and plastic</a:t>
            </a:r>
            <a:r>
              <a:rPr lang="en-US" dirty="0" smtClean="0"/>
              <a:t>.</a:t>
            </a:r>
            <a:r>
              <a:rPr lang="en-US" dirty="0" smtClean="0">
                <a:latin typeface="Comic Sans MS" pitchFamily="66" charset="0"/>
              </a:rPr>
              <a:t> </a:t>
            </a:r>
          </a:p>
          <a:p>
            <a:r>
              <a:rPr lang="en-US" dirty="0" smtClean="0">
                <a:latin typeface="Comic Sans MS" pitchFamily="66" charset="0"/>
              </a:rPr>
              <a:t>The federal government banned the production of PCBs in 1976</a:t>
            </a:r>
          </a:p>
          <a:p>
            <a:r>
              <a:rPr lang="en-US" dirty="0" smtClean="0">
                <a:latin typeface="Comic Sans MS" pitchFamily="66" charset="0"/>
              </a:rPr>
              <a:t>PCBs can effect the immune system, fertility, child development and possibly increase the risk of certain cancers</a:t>
            </a:r>
          </a:p>
          <a:p>
            <a:endParaRPr lang="en-US" dirty="0" smtClean="0"/>
          </a:p>
          <a:p>
            <a:endParaRPr lang="en-US" dirty="0"/>
          </a:p>
        </p:txBody>
      </p:sp>
      <p:pic>
        <p:nvPicPr>
          <p:cNvPr id="17410" name="Picture 2" descr="http://dnr.wi.gov/org/water/wm/foxriver/images/bioaccumulation.png"/>
          <p:cNvPicPr>
            <a:picLocks noChangeAspect="1" noChangeArrowheads="1"/>
          </p:cNvPicPr>
          <p:nvPr/>
        </p:nvPicPr>
        <p:blipFill>
          <a:blip r:embed="rId3" cstate="print"/>
          <a:srcRect/>
          <a:stretch>
            <a:fillRect/>
          </a:stretch>
        </p:blipFill>
        <p:spPr bwMode="auto">
          <a:xfrm>
            <a:off x="304800" y="1981200"/>
            <a:ext cx="3562350" cy="47053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latin typeface="Comic Sans MS" pitchFamily="66" charset="0"/>
              </a:rPr>
              <a:t>Definitions</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457200" y="1219200"/>
            <a:ext cx="8229600" cy="4648200"/>
          </a:xfrm>
          <a:solidFill>
            <a:schemeClr val="accent3">
              <a:lumMod val="20000"/>
              <a:lumOff val="80000"/>
            </a:schemeClr>
          </a:solidFill>
          <a:ln w="25400">
            <a:solidFill>
              <a:schemeClr val="tx1"/>
            </a:solidFill>
          </a:ln>
          <a:effectLst>
            <a:outerShdw blurRad="50800" dist="38100" dir="2700000" algn="tl" rotWithShape="0">
              <a:prstClr val="black">
                <a:alpha val="40000"/>
              </a:prstClr>
            </a:outerShdw>
          </a:effectLst>
        </p:spPr>
        <p:txBody>
          <a:bodyPr>
            <a:normAutofit lnSpcReduction="10000"/>
          </a:bodyPr>
          <a:lstStyle/>
          <a:p>
            <a:r>
              <a:rPr lang="en-US" b="1" dirty="0" smtClean="0">
                <a:solidFill>
                  <a:srgbClr val="C00000"/>
                </a:solidFill>
                <a:effectLst>
                  <a:outerShdw blurRad="38100" dist="38100" dir="2700000" algn="tl">
                    <a:srgbClr val="000000">
                      <a:alpha val="43137"/>
                    </a:srgbClr>
                  </a:outerShdw>
                </a:effectLst>
                <a:latin typeface="Comic Sans MS" pitchFamily="66" charset="0"/>
              </a:rPr>
              <a:t>Bioaccumulation </a:t>
            </a:r>
            <a:r>
              <a:rPr lang="en-US" dirty="0" smtClean="0">
                <a:latin typeface="Comic Sans MS" pitchFamily="66" charset="0"/>
              </a:rPr>
              <a:t>is</a:t>
            </a:r>
            <a:r>
              <a:rPr lang="en-US" b="1" dirty="0" smtClean="0">
                <a:solidFill>
                  <a:srgbClr val="C00000"/>
                </a:solidFill>
                <a:effectLst>
                  <a:outerShdw blurRad="38100" dist="38100" dir="2700000" algn="tl">
                    <a:srgbClr val="000000">
                      <a:alpha val="43137"/>
                    </a:srgbClr>
                  </a:outerShdw>
                </a:effectLst>
                <a:latin typeface="Comic Sans MS" pitchFamily="66" charset="0"/>
              </a:rPr>
              <a:t> </a:t>
            </a:r>
            <a:r>
              <a:rPr lang="en-US" dirty="0" smtClean="0">
                <a:latin typeface="Comic Sans MS" pitchFamily="66" charset="0"/>
              </a:rPr>
              <a:t>the process by which substances not readily broken </a:t>
            </a:r>
            <a:r>
              <a:rPr lang="en-US" dirty="0">
                <a:latin typeface="Comic Sans MS" pitchFamily="66" charset="0"/>
              </a:rPr>
              <a:t>down or excreted </a:t>
            </a:r>
            <a:r>
              <a:rPr lang="en-US" dirty="0" smtClean="0">
                <a:latin typeface="Comic Sans MS" pitchFamily="66" charset="0"/>
              </a:rPr>
              <a:t>can </a:t>
            </a:r>
            <a:r>
              <a:rPr lang="en-US" dirty="0">
                <a:latin typeface="Comic Sans MS" pitchFamily="66" charset="0"/>
              </a:rPr>
              <a:t>build up </a:t>
            </a:r>
            <a:r>
              <a:rPr lang="en-US" dirty="0" smtClean="0">
                <a:latin typeface="Comic Sans MS" pitchFamily="66" charset="0"/>
              </a:rPr>
              <a:t>and be stored in living tissue (usually in fatty </a:t>
            </a:r>
            <a:r>
              <a:rPr lang="en-US" dirty="0">
                <a:latin typeface="Comic Sans MS" pitchFamily="66" charset="0"/>
              </a:rPr>
              <a:t>tissue</a:t>
            </a:r>
            <a:r>
              <a:rPr lang="en-US" dirty="0" smtClean="0">
                <a:latin typeface="Comic Sans MS" pitchFamily="66" charset="0"/>
              </a:rPr>
              <a:t>.)</a:t>
            </a:r>
            <a:endParaRPr lang="en-US" dirty="0" smtClean="0">
              <a:solidFill>
                <a:srgbClr val="C00000"/>
              </a:solidFill>
              <a:effectLst>
                <a:outerShdw blurRad="38100" dist="38100" dir="2700000" algn="tl">
                  <a:srgbClr val="000000">
                    <a:alpha val="43137"/>
                  </a:srgbClr>
                </a:outerShdw>
              </a:effectLst>
              <a:latin typeface="Comic Sans MS" pitchFamily="66" charset="0"/>
            </a:endParaRPr>
          </a:p>
          <a:p>
            <a:r>
              <a:rPr lang="en-US" b="1" dirty="0" err="1" smtClean="0">
                <a:solidFill>
                  <a:srgbClr val="C00000"/>
                </a:solidFill>
                <a:effectLst>
                  <a:outerShdw blurRad="38100" dist="38100" dir="2700000" algn="tl">
                    <a:srgbClr val="000000">
                      <a:alpha val="43137"/>
                    </a:srgbClr>
                  </a:outerShdw>
                </a:effectLst>
                <a:latin typeface="Comic Sans MS" pitchFamily="66" charset="0"/>
              </a:rPr>
              <a:t>Biomagnification</a:t>
            </a:r>
            <a:r>
              <a:rPr lang="en-US" dirty="0" smtClean="0">
                <a:solidFill>
                  <a:srgbClr val="C00000"/>
                </a:solidFill>
                <a:effectLst>
                  <a:outerShdw blurRad="38100" dist="38100" dir="2700000" algn="tl">
                    <a:srgbClr val="000000">
                      <a:alpha val="43137"/>
                    </a:srgbClr>
                  </a:outerShdw>
                </a:effectLst>
                <a:latin typeface="Comic Sans MS" pitchFamily="66" charset="0"/>
              </a:rPr>
              <a:t>, </a:t>
            </a:r>
            <a:r>
              <a:rPr lang="en-US" dirty="0" smtClean="0">
                <a:latin typeface="Comic Sans MS" pitchFamily="66" charset="0"/>
              </a:rPr>
              <a:t> also known as </a:t>
            </a:r>
            <a:r>
              <a:rPr lang="en-US" b="1" dirty="0" err="1" smtClean="0">
                <a:solidFill>
                  <a:srgbClr val="C00000"/>
                </a:solidFill>
                <a:effectLst>
                  <a:outerShdw blurRad="38100" dist="38100" dir="2700000" algn="tl">
                    <a:srgbClr val="000000">
                      <a:alpha val="43137"/>
                    </a:srgbClr>
                  </a:outerShdw>
                </a:effectLst>
                <a:latin typeface="Comic Sans MS" pitchFamily="66" charset="0"/>
              </a:rPr>
              <a:t>bioamplification</a:t>
            </a:r>
            <a:r>
              <a:rPr lang="en-US" dirty="0" smtClean="0">
                <a:latin typeface="Comic Sans MS" pitchFamily="66" charset="0"/>
              </a:rPr>
              <a:t>, is the process by which substances become more concentrated in the bodies of consumers as one moves up the food chain (</a:t>
            </a:r>
            <a:r>
              <a:rPr lang="en-US" dirty="0" err="1" smtClean="0">
                <a:latin typeface="Comic Sans MS" pitchFamily="66" charset="0"/>
              </a:rPr>
              <a:t>trophic</a:t>
            </a:r>
            <a:r>
              <a:rPr lang="en-US" dirty="0" smtClean="0">
                <a:latin typeface="Comic Sans MS" pitchFamily="66" charset="0"/>
              </a:rPr>
              <a:t> levels).</a:t>
            </a:r>
            <a:endParaRPr lang="en-US"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417638"/>
          </a:xfrm>
        </p:spPr>
        <p:txBody>
          <a:bodyPr>
            <a:normAutofit/>
          </a:bodyPr>
          <a:lstStyle/>
          <a:p>
            <a:r>
              <a:rPr lang="en-US" sz="3600" b="1" dirty="0" smtClean="0">
                <a:solidFill>
                  <a:schemeClr val="accent2">
                    <a:lumMod val="75000"/>
                  </a:schemeClr>
                </a:solidFill>
                <a:effectLst>
                  <a:outerShdw blurRad="38100" dist="38100" dir="2700000" algn="tl">
                    <a:srgbClr val="000000">
                      <a:alpha val="43137"/>
                    </a:srgbClr>
                  </a:outerShdw>
                </a:effectLst>
                <a:latin typeface="Comic Sans MS" pitchFamily="66" charset="0"/>
              </a:rPr>
              <a:t>FACTORS AFFECTING BIOACCUMULATION</a:t>
            </a:r>
            <a:endParaRPr lang="en-US" sz="3600"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1"/>
            <a:ext cx="8229600" cy="2590800"/>
          </a:xfrm>
          <a:solidFill>
            <a:schemeClr val="accent3">
              <a:lumMod val="20000"/>
              <a:lumOff val="80000"/>
            </a:schemeClr>
          </a:solidFill>
          <a:effectLst>
            <a:outerShdw blurRad="50800" dist="63500" dir="2700000" algn="tl" rotWithShape="0">
              <a:prstClr val="black">
                <a:alpha val="40000"/>
              </a:prstClr>
            </a:outerShdw>
          </a:effectLst>
        </p:spPr>
        <p:txBody>
          <a:bodyPr>
            <a:normAutofit/>
          </a:bodyPr>
          <a:lstStyle/>
          <a:p>
            <a:pPr marL="514350" indent="-514350">
              <a:buFont typeface="+mj-lt"/>
              <a:buAutoNum type="arabicPeriod"/>
            </a:pPr>
            <a:r>
              <a:rPr lang="en-US" dirty="0" smtClean="0">
                <a:latin typeface="Comic Sans MS" pitchFamily="66" charset="0"/>
              </a:rPr>
              <a:t>Some chemicals bind to specific sites in the body, particularly in fat tissue, prolonging their stay</a:t>
            </a:r>
          </a:p>
          <a:p>
            <a:pPr>
              <a:buNone/>
            </a:pPr>
            <a:endParaRPr lang="en-US" dirty="0"/>
          </a:p>
        </p:txBody>
      </p:sp>
      <p:sp>
        <p:nvSpPr>
          <p:cNvPr id="4" name="TextBox 3"/>
          <p:cNvSpPr txBox="1"/>
          <p:nvPr/>
        </p:nvSpPr>
        <p:spPr>
          <a:xfrm>
            <a:off x="4572000" y="6324600"/>
            <a:ext cx="4335226" cy="369332"/>
          </a:xfrm>
          <a:prstGeom prst="rect">
            <a:avLst/>
          </a:prstGeom>
          <a:noFill/>
        </p:spPr>
        <p:txBody>
          <a:bodyPr wrap="none" rtlCol="0">
            <a:spAutoFit/>
          </a:bodyPr>
          <a:lstStyle/>
          <a:p>
            <a:r>
              <a:rPr lang="en-US" dirty="0" smtClean="0"/>
              <a:t>http://extoxnet.orst.edu/tibs/bioaccum.htm</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417638"/>
          </a:xfrm>
        </p:spPr>
        <p:txBody>
          <a:bodyPr>
            <a:normAutofit/>
          </a:bodyPr>
          <a:lstStyle/>
          <a:p>
            <a:r>
              <a:rPr lang="en-US" sz="3600" b="1" dirty="0" smtClean="0">
                <a:solidFill>
                  <a:schemeClr val="accent2">
                    <a:lumMod val="75000"/>
                  </a:schemeClr>
                </a:solidFill>
                <a:effectLst>
                  <a:outerShdw blurRad="38100" dist="38100" dir="2700000" algn="tl">
                    <a:srgbClr val="000000">
                      <a:alpha val="43137"/>
                    </a:srgbClr>
                  </a:outerShdw>
                </a:effectLst>
                <a:latin typeface="Comic Sans MS" pitchFamily="66" charset="0"/>
              </a:rPr>
              <a:t>FACTORS AFFECTING BIOACCUMULATION</a:t>
            </a:r>
            <a:endParaRPr lang="en-US" sz="3600"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1"/>
            <a:ext cx="8229600" cy="1905000"/>
          </a:xfrm>
          <a:solidFill>
            <a:schemeClr val="accent3">
              <a:lumMod val="20000"/>
              <a:lumOff val="80000"/>
            </a:schemeClr>
          </a:solidFill>
          <a:effectLst>
            <a:outerShdw blurRad="50800" dist="63500" dir="2700000" algn="tl" rotWithShape="0">
              <a:prstClr val="black">
                <a:alpha val="40000"/>
              </a:prstClr>
            </a:outerShdw>
          </a:effectLst>
        </p:spPr>
        <p:txBody>
          <a:bodyPr>
            <a:normAutofit/>
          </a:bodyPr>
          <a:lstStyle/>
          <a:p>
            <a:pPr marL="514350" indent="-514350">
              <a:buFont typeface="+mj-lt"/>
              <a:buAutoNum type="arabicPeriod" startAt="2"/>
            </a:pPr>
            <a:r>
              <a:rPr lang="en-US" dirty="0" smtClean="0">
                <a:latin typeface="Comic Sans MS" pitchFamily="66" charset="0"/>
              </a:rPr>
              <a:t>Chemicals that are immediately eliminated do not </a:t>
            </a:r>
            <a:r>
              <a:rPr lang="en-US" dirty="0" err="1" smtClean="0">
                <a:latin typeface="Comic Sans MS" pitchFamily="66" charset="0"/>
              </a:rPr>
              <a:t>bioaccumulate</a:t>
            </a:r>
            <a:r>
              <a:rPr lang="en-US" dirty="0" smtClean="0">
                <a:latin typeface="Comic Sans MS" pitchFamily="66" charset="0"/>
              </a:rPr>
              <a:t>.</a:t>
            </a:r>
          </a:p>
          <a:p>
            <a:pPr>
              <a:buNone/>
            </a:pPr>
            <a:endParaRPr lang="en-US" dirty="0"/>
          </a:p>
        </p:txBody>
      </p:sp>
      <p:sp>
        <p:nvSpPr>
          <p:cNvPr id="4" name="TextBox 3"/>
          <p:cNvSpPr txBox="1"/>
          <p:nvPr/>
        </p:nvSpPr>
        <p:spPr>
          <a:xfrm>
            <a:off x="4572000" y="6324600"/>
            <a:ext cx="4335226" cy="369332"/>
          </a:xfrm>
          <a:prstGeom prst="rect">
            <a:avLst/>
          </a:prstGeom>
          <a:noFill/>
        </p:spPr>
        <p:txBody>
          <a:bodyPr wrap="none" rtlCol="0">
            <a:spAutoFit/>
          </a:bodyPr>
          <a:lstStyle/>
          <a:p>
            <a:r>
              <a:rPr lang="en-US" dirty="0" smtClean="0"/>
              <a:t>http://extoxnet.orst.edu/tibs/bioaccum.htm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417638"/>
          </a:xfrm>
        </p:spPr>
        <p:txBody>
          <a:bodyPr>
            <a:normAutofit/>
          </a:bodyPr>
          <a:lstStyle/>
          <a:p>
            <a:r>
              <a:rPr lang="en-US" sz="3600" b="1" dirty="0" smtClean="0">
                <a:solidFill>
                  <a:schemeClr val="accent2">
                    <a:lumMod val="75000"/>
                  </a:schemeClr>
                </a:solidFill>
                <a:effectLst>
                  <a:outerShdw blurRad="38100" dist="38100" dir="2700000" algn="tl">
                    <a:srgbClr val="000000">
                      <a:alpha val="43137"/>
                    </a:srgbClr>
                  </a:outerShdw>
                </a:effectLst>
                <a:latin typeface="Comic Sans MS" pitchFamily="66" charset="0"/>
              </a:rPr>
              <a:t>FACTORS AFFECTING BIOACCUMULATION</a:t>
            </a:r>
            <a:endParaRPr lang="en-US" sz="3600"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1"/>
            <a:ext cx="8229600" cy="3352800"/>
          </a:xfrm>
          <a:solidFill>
            <a:schemeClr val="accent3">
              <a:lumMod val="20000"/>
              <a:lumOff val="80000"/>
            </a:schemeClr>
          </a:solidFill>
          <a:effectLst>
            <a:outerShdw blurRad="50800" dist="63500" dir="2700000" algn="tl" rotWithShape="0">
              <a:prstClr val="black">
                <a:alpha val="40000"/>
              </a:prstClr>
            </a:outerShdw>
          </a:effectLst>
        </p:spPr>
        <p:txBody>
          <a:bodyPr>
            <a:normAutofit/>
          </a:bodyPr>
          <a:lstStyle/>
          <a:p>
            <a:pPr marL="514350" indent="-514350">
              <a:buFont typeface="+mj-lt"/>
              <a:buAutoNum type="arabicPeriod" startAt="3"/>
            </a:pPr>
            <a:r>
              <a:rPr lang="en-US" dirty="0" smtClean="0">
                <a:latin typeface="Comic Sans MS" pitchFamily="66" charset="0"/>
              </a:rPr>
              <a:t>Duration of exposure is also a factor in bioaccumulation. Most exposures to chemicals in the environment vary continually in concentration and duration, sometimes including periods of no exposure.</a:t>
            </a:r>
          </a:p>
          <a:p>
            <a:pPr>
              <a:buNone/>
            </a:pPr>
            <a:endParaRPr lang="en-US" dirty="0"/>
          </a:p>
        </p:txBody>
      </p:sp>
      <p:sp>
        <p:nvSpPr>
          <p:cNvPr id="4" name="TextBox 3"/>
          <p:cNvSpPr txBox="1"/>
          <p:nvPr/>
        </p:nvSpPr>
        <p:spPr>
          <a:xfrm>
            <a:off x="4572000" y="6324600"/>
            <a:ext cx="4335226" cy="369332"/>
          </a:xfrm>
          <a:prstGeom prst="rect">
            <a:avLst/>
          </a:prstGeom>
          <a:noFill/>
        </p:spPr>
        <p:txBody>
          <a:bodyPr wrap="none" rtlCol="0">
            <a:spAutoFit/>
          </a:bodyPr>
          <a:lstStyle/>
          <a:p>
            <a:r>
              <a:rPr lang="en-US" dirty="0" smtClean="0"/>
              <a:t>http://extoxnet.orst.edu/tibs/bioaccum.htm</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417638"/>
          </a:xfrm>
        </p:spPr>
        <p:txBody>
          <a:bodyPr>
            <a:normAutofit/>
          </a:bodyPr>
          <a:lstStyle/>
          <a:p>
            <a:r>
              <a:rPr lang="en-US" sz="3600" b="1" dirty="0" smtClean="0">
                <a:solidFill>
                  <a:schemeClr val="accent2">
                    <a:lumMod val="75000"/>
                  </a:schemeClr>
                </a:solidFill>
                <a:effectLst>
                  <a:outerShdw blurRad="38100" dist="38100" dir="2700000" algn="tl">
                    <a:srgbClr val="000000">
                      <a:alpha val="43137"/>
                    </a:srgbClr>
                  </a:outerShdw>
                </a:effectLst>
                <a:latin typeface="Comic Sans MS" pitchFamily="66" charset="0"/>
              </a:rPr>
              <a:t>FACTORS AFFECTING BIOACCUMULATION</a:t>
            </a:r>
            <a:endParaRPr lang="en-US" sz="3600"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8229600" cy="4525963"/>
          </a:xfrm>
          <a:solidFill>
            <a:schemeClr val="accent3">
              <a:lumMod val="20000"/>
              <a:lumOff val="80000"/>
            </a:schemeClr>
          </a:solidFill>
          <a:effectLst>
            <a:outerShdw blurRad="50800" dist="63500" dir="2700000" algn="tl" rotWithShape="0">
              <a:prstClr val="black">
                <a:alpha val="40000"/>
              </a:prstClr>
            </a:outerShdw>
          </a:effectLst>
        </p:spPr>
        <p:txBody>
          <a:bodyPr>
            <a:normAutofit fontScale="92500" lnSpcReduction="10000"/>
          </a:bodyPr>
          <a:lstStyle/>
          <a:p>
            <a:pPr marL="514350" indent="-514350">
              <a:buFont typeface="+mj-lt"/>
              <a:buAutoNum type="arabicPeriod" startAt="4"/>
            </a:pPr>
            <a:r>
              <a:rPr lang="en-US" dirty="0" smtClean="0">
                <a:latin typeface="Comic Sans MS" pitchFamily="66" charset="0"/>
              </a:rPr>
              <a:t>Bioaccumulation varies between individual organisms as well as between species. Large, fat, long-lived individuals or species with low rates of metabolism or excretion of a chemical will </a:t>
            </a:r>
            <a:r>
              <a:rPr lang="en-US" dirty="0" err="1" smtClean="0">
                <a:latin typeface="Comic Sans MS" pitchFamily="66" charset="0"/>
              </a:rPr>
              <a:t>bioaccumulate</a:t>
            </a:r>
            <a:r>
              <a:rPr lang="en-US" dirty="0" smtClean="0">
                <a:latin typeface="Comic Sans MS" pitchFamily="66" charset="0"/>
              </a:rPr>
              <a:t> more than small, thin, short-lived organisms. </a:t>
            </a:r>
          </a:p>
          <a:p>
            <a:pPr lvl="1"/>
            <a:r>
              <a:rPr lang="en-US" sz="3100" dirty="0" smtClean="0">
                <a:latin typeface="Comic Sans MS" pitchFamily="66" charset="0"/>
              </a:rPr>
              <a:t>Thus, an old lake trout may </a:t>
            </a:r>
            <a:r>
              <a:rPr lang="en-US" sz="3100" dirty="0" err="1" smtClean="0">
                <a:latin typeface="Comic Sans MS" pitchFamily="66" charset="0"/>
              </a:rPr>
              <a:t>bioaccumulate</a:t>
            </a:r>
            <a:r>
              <a:rPr lang="en-US" sz="3100" dirty="0" smtClean="0">
                <a:latin typeface="Comic Sans MS" pitchFamily="66" charset="0"/>
              </a:rPr>
              <a:t> much more than a young bluegill in the same lake.</a:t>
            </a:r>
          </a:p>
          <a:p>
            <a:pPr>
              <a:buNone/>
            </a:pPr>
            <a:endParaRPr lang="en-US" dirty="0"/>
          </a:p>
        </p:txBody>
      </p:sp>
      <p:sp>
        <p:nvSpPr>
          <p:cNvPr id="4" name="TextBox 3"/>
          <p:cNvSpPr txBox="1"/>
          <p:nvPr/>
        </p:nvSpPr>
        <p:spPr>
          <a:xfrm>
            <a:off x="4572000" y="6324600"/>
            <a:ext cx="4335226" cy="369332"/>
          </a:xfrm>
          <a:prstGeom prst="rect">
            <a:avLst/>
          </a:prstGeom>
          <a:noFill/>
        </p:spPr>
        <p:txBody>
          <a:bodyPr wrap="none" rtlCol="0">
            <a:spAutoFit/>
          </a:bodyPr>
          <a:lstStyle/>
          <a:p>
            <a:r>
              <a:rPr lang="en-US" dirty="0" smtClean="0"/>
              <a:t>http://extoxnet.orst.edu/tibs/bioaccum.htm</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53000" y="304800"/>
            <a:ext cx="4191000" cy="1143000"/>
          </a:xfrm>
        </p:spPr>
        <p:txBody>
          <a:bodyPr>
            <a:normAutofit fontScale="90000"/>
          </a:bodyPr>
          <a:lstStyle/>
          <a:p>
            <a:r>
              <a:rPr lang="en-US" b="1" dirty="0" smtClean="0">
                <a:effectLst>
                  <a:outerShdw blurRad="38100" dist="38100" dir="2700000" algn="tl">
                    <a:srgbClr val="000000">
                      <a:alpha val="43137"/>
                    </a:srgbClr>
                  </a:outerShdw>
                </a:effectLst>
                <a:latin typeface="Comic Sans MS" pitchFamily="66" charset="0"/>
              </a:rPr>
              <a:t>Case Study:</a:t>
            </a:r>
            <a:br>
              <a:rPr lang="en-US" b="1" dirty="0" smtClean="0">
                <a:effectLst>
                  <a:outerShdw blurRad="38100" dist="38100" dir="2700000" algn="tl">
                    <a:srgbClr val="000000">
                      <a:alpha val="43137"/>
                    </a:srgbClr>
                  </a:outerShdw>
                </a:effectLst>
                <a:latin typeface="Comic Sans MS" pitchFamily="66" charset="0"/>
              </a:rPr>
            </a:br>
            <a:r>
              <a:rPr lang="en-US" b="1" dirty="0" smtClean="0">
                <a:effectLst>
                  <a:outerShdw blurRad="38100" dist="38100" dir="2700000" algn="tl">
                    <a:srgbClr val="000000">
                      <a:alpha val="43137"/>
                    </a:srgbClr>
                  </a:outerShdw>
                </a:effectLst>
                <a:latin typeface="Comic Sans MS" pitchFamily="66" charset="0"/>
              </a:rPr>
              <a:t>DDT</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304800" y="533400"/>
            <a:ext cx="4724400" cy="5105400"/>
          </a:xfrm>
          <a:solidFill>
            <a:schemeClr val="accent3">
              <a:lumMod val="20000"/>
              <a:lumOff val="80000"/>
            </a:schemeClr>
          </a:solidFill>
          <a:ln w="25400">
            <a:solidFill>
              <a:schemeClr val="tx1"/>
            </a:solidFill>
          </a:ln>
          <a:effectLst>
            <a:outerShdw blurRad="50800" dist="63500" dir="2700000" algn="tl" rotWithShape="0">
              <a:prstClr val="black">
                <a:alpha val="40000"/>
              </a:prstClr>
            </a:outerShdw>
          </a:effectLst>
        </p:spPr>
        <p:txBody>
          <a:bodyPr>
            <a:normAutofit/>
          </a:bodyPr>
          <a:lstStyle/>
          <a:p>
            <a:r>
              <a:rPr lang="en-US" sz="2800" dirty="0" smtClean="0">
                <a:solidFill>
                  <a:srgbClr val="C00000"/>
                </a:solidFill>
                <a:effectLst>
                  <a:outerShdw blurRad="38100" dist="38100" dir="2700000" algn="tl">
                    <a:srgbClr val="000000">
                      <a:alpha val="43137"/>
                    </a:srgbClr>
                  </a:outerShdw>
                </a:effectLst>
                <a:latin typeface="Comic Sans MS" pitchFamily="66" charset="0"/>
              </a:rPr>
              <a:t>DDT</a:t>
            </a:r>
            <a:r>
              <a:rPr lang="en-US" sz="2800" dirty="0" smtClean="0">
                <a:latin typeface="Comic Sans MS" pitchFamily="66" charset="0"/>
              </a:rPr>
              <a:t> is a pesticide that was widely used until being banned in the U.S. in 1972</a:t>
            </a:r>
          </a:p>
          <a:p>
            <a:r>
              <a:rPr lang="en-US" sz="2800" dirty="0" smtClean="0">
                <a:solidFill>
                  <a:srgbClr val="C00000"/>
                </a:solidFill>
                <a:effectLst>
                  <a:outerShdw blurRad="38100" dist="38100" dir="2700000" algn="tl">
                    <a:srgbClr val="000000">
                      <a:alpha val="43137"/>
                    </a:srgbClr>
                  </a:outerShdw>
                </a:effectLst>
                <a:latin typeface="Comic Sans MS" pitchFamily="66" charset="0"/>
              </a:rPr>
              <a:t>DDT</a:t>
            </a:r>
            <a:r>
              <a:rPr lang="en-US" sz="2800" dirty="0" smtClean="0">
                <a:latin typeface="Comic Sans MS" pitchFamily="66" charset="0"/>
              </a:rPr>
              <a:t> accumulates in living tissue, particularly in fat tissue</a:t>
            </a:r>
          </a:p>
          <a:p>
            <a:r>
              <a:rPr lang="en-US" sz="2800" dirty="0" smtClean="0">
                <a:latin typeface="Comic Sans MS" pitchFamily="66" charset="0"/>
              </a:rPr>
              <a:t>High concentrations in some bird species caused failure of eggs by thinning the shells</a:t>
            </a:r>
            <a:endParaRPr lang="en-US" sz="2800" dirty="0">
              <a:latin typeface="Comic Sans MS" pitchFamily="66" charset="0"/>
            </a:endParaRPr>
          </a:p>
        </p:txBody>
      </p:sp>
      <p:pic>
        <p:nvPicPr>
          <p:cNvPr id="15362" name="Picture 2" descr="http://users.rcn.com/jkimball.ma.ultranet/BiologyPages/D/DDT_chain.gif"/>
          <p:cNvPicPr>
            <a:picLocks noChangeAspect="1" noChangeArrowheads="1"/>
          </p:cNvPicPr>
          <p:nvPr/>
        </p:nvPicPr>
        <p:blipFill>
          <a:blip r:embed="rId3" cstate="print"/>
          <a:srcRect/>
          <a:stretch>
            <a:fillRect/>
          </a:stretch>
        </p:blipFill>
        <p:spPr bwMode="auto">
          <a:xfrm>
            <a:off x="5257800" y="1600200"/>
            <a:ext cx="3581400" cy="39967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 y="1371600"/>
          <a:ext cx="5791200" cy="4436184"/>
        </p:xfrm>
        <a:graphic>
          <a:graphicData uri="http://schemas.openxmlformats.org/drawingml/2006/table">
            <a:tbl>
              <a:tblPr>
                <a:effectLst>
                  <a:outerShdw blurRad="50800" dist="63500" dir="2700000" algn="tl" rotWithShape="0">
                    <a:prstClr val="black">
                      <a:alpha val="40000"/>
                    </a:prstClr>
                  </a:outerShdw>
                </a:effectLst>
              </a:tblPr>
              <a:tblGrid>
                <a:gridCol w="5791200"/>
              </a:tblGrid>
              <a:tr h="227255">
                <a:tc>
                  <a:txBody>
                    <a:bodyPr/>
                    <a:lstStyle/>
                    <a:p>
                      <a:endParaRPr lang="en-US" sz="1600" dirty="0"/>
                    </a:p>
                  </a:txBody>
                  <a:tcPr marL="0" marR="0" marT="0" marB="0">
                    <a:lnL>
                      <a:noFill/>
                    </a:lnL>
                    <a:lnR>
                      <a:noFill/>
                    </a:lnR>
                    <a:lnT>
                      <a:noFill/>
                    </a:lnT>
                    <a:lnB>
                      <a:noFill/>
                    </a:lnB>
                  </a:tcPr>
                </a:tc>
              </a:tr>
              <a:tr h="542013">
                <a:tc>
                  <a:txBody>
                    <a:bodyPr/>
                    <a:lstStyle/>
                    <a:p>
                      <a:pPr algn="ctr"/>
                      <a:r>
                        <a:rPr lang="en-US" sz="2400" b="1" dirty="0"/>
                        <a:t>What makes </a:t>
                      </a:r>
                      <a:r>
                        <a:rPr lang="en-US" sz="2400" b="1" dirty="0" err="1"/>
                        <a:t>methylmercury</a:t>
                      </a:r>
                      <a:r>
                        <a:rPr lang="en-US" sz="2400" b="1" dirty="0"/>
                        <a:t> so dangerous?</a:t>
                      </a:r>
                      <a:endParaRPr lang="en-US" sz="2400" dirty="0"/>
                    </a:p>
                  </a:txBody>
                  <a:tcPr marL="6006" marR="6006" marT="6006" marB="6006" anchor="ctr">
                    <a:lnL>
                      <a:noFill/>
                    </a:lnL>
                    <a:lnR>
                      <a:noFill/>
                    </a:lnR>
                    <a:lnT>
                      <a:noFill/>
                    </a:lnT>
                    <a:lnB>
                      <a:noFill/>
                    </a:lnB>
                    <a:solidFill>
                      <a:srgbClr val="CCCC99"/>
                    </a:solidFill>
                  </a:tcPr>
                </a:tc>
              </a:tr>
              <a:tr h="3650331">
                <a:tc>
                  <a:txBody>
                    <a:bodyPr/>
                    <a:lstStyle/>
                    <a:p>
                      <a:pPr algn="l"/>
                      <a:r>
                        <a:rPr lang="en-US" sz="2000" b="1" dirty="0" err="1" smtClean="0"/>
                        <a:t>Methylmercury</a:t>
                      </a:r>
                      <a:r>
                        <a:rPr lang="en-US" sz="2000" dirty="0" smtClean="0"/>
                        <a:t> </a:t>
                      </a:r>
                      <a:r>
                        <a:rPr lang="en-US" sz="2000" dirty="0"/>
                        <a:t>is rapidly taken up but only slowly eliminated from the body by fish and other aquatic organisms, so each step up in the food chain (bio)magnifies the concentration from the step below.</a:t>
                      </a:r>
                      <a:br>
                        <a:rPr lang="en-US" sz="2000" dirty="0"/>
                      </a:br>
                      <a:endParaRPr lang="en-US" sz="2000" dirty="0" smtClean="0"/>
                    </a:p>
                    <a:p>
                      <a:pPr algn="l"/>
                      <a:r>
                        <a:rPr lang="en-US" sz="2000" b="1" dirty="0" smtClean="0"/>
                        <a:t>Bioaccumulation </a:t>
                      </a:r>
                      <a:r>
                        <a:rPr lang="en-US" sz="2000" b="1" dirty="0"/>
                        <a:t>factors</a:t>
                      </a:r>
                      <a:r>
                        <a:rPr lang="en-US" sz="2000" dirty="0"/>
                        <a:t> (BAF's) of up to </a:t>
                      </a:r>
                      <a:r>
                        <a:rPr lang="en-US" sz="2000" b="1" dirty="0"/>
                        <a:t>10 million in largemouth bass</a:t>
                      </a:r>
                      <a:r>
                        <a:rPr lang="en-US" sz="2000" dirty="0"/>
                        <a:t> have been reported for the Everglades.</a:t>
                      </a:r>
                      <a:br>
                        <a:rPr lang="en-US" sz="2000" dirty="0"/>
                      </a:br>
                      <a:r>
                        <a:rPr lang="en-US" sz="2000" dirty="0"/>
                        <a:t/>
                      </a:r>
                      <a:br>
                        <a:rPr lang="en-US" sz="2000" dirty="0"/>
                      </a:br>
                      <a:r>
                        <a:rPr lang="en-US" sz="2000" dirty="0" smtClean="0">
                          <a:latin typeface="+mj-lt"/>
                        </a:rPr>
                        <a:t>Fish-eating </a:t>
                      </a:r>
                      <a:r>
                        <a:rPr lang="en-US" sz="2000" dirty="0">
                          <a:latin typeface="+mj-lt"/>
                        </a:rPr>
                        <a:t>birds, otters, alligators, raccoons and panthers can have even higher bioaccumulation factors. </a:t>
                      </a:r>
                      <a:r>
                        <a:rPr lang="en-US" sz="1800" dirty="0"/>
                        <a:t/>
                      </a:r>
                      <a:br>
                        <a:rPr lang="en-US" sz="1800" dirty="0"/>
                      </a:br>
                      <a:endParaRPr lang="en-US" sz="1800" dirty="0">
                        <a:latin typeface="+mj-lt"/>
                      </a:endParaRPr>
                    </a:p>
                  </a:txBody>
                  <a:tcPr marL="6006" marR="6006" marT="6006" marB="6006" anchor="ctr">
                    <a:lnL>
                      <a:noFill/>
                    </a:lnL>
                    <a:lnR>
                      <a:noFill/>
                    </a:lnR>
                    <a:lnT>
                      <a:noFill/>
                    </a:lnT>
                    <a:lnB>
                      <a:noFill/>
                    </a:lnB>
                    <a:solidFill>
                      <a:srgbClr val="FFFFCC"/>
                    </a:solidFill>
                  </a:tcPr>
                </a:tc>
              </a:tr>
            </a:tbl>
          </a:graphicData>
        </a:graphic>
      </p:graphicFrame>
      <p:pic>
        <p:nvPicPr>
          <p:cNvPr id="1025" name="Picture 1" descr="Biomagnification"/>
          <p:cNvPicPr>
            <a:picLocks noChangeAspect="1" noChangeArrowheads="1"/>
          </p:cNvPicPr>
          <p:nvPr/>
        </p:nvPicPr>
        <p:blipFill>
          <a:blip r:embed="rId3" cstate="print"/>
          <a:srcRect/>
          <a:stretch>
            <a:fillRect/>
          </a:stretch>
        </p:blipFill>
        <p:spPr bwMode="auto">
          <a:xfrm>
            <a:off x="6019800" y="457200"/>
            <a:ext cx="2971800" cy="5560142"/>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381000" y="6248400"/>
            <a:ext cx="4915128" cy="430887"/>
          </a:xfrm>
          <a:prstGeom prst="rect">
            <a:avLst/>
          </a:prstGeom>
          <a:noFill/>
        </p:spPr>
        <p:txBody>
          <a:bodyPr wrap="square" rtlCol="0">
            <a:spAutoFit/>
          </a:bodyPr>
          <a:lstStyle/>
          <a:p>
            <a:r>
              <a:rPr lang="en-US" sz="1100" dirty="0" smtClean="0"/>
              <a:t>U.S. Department of the Interior, U.S. Geological Survey, Center for Coastal Geology</a:t>
            </a:r>
            <a:br>
              <a:rPr lang="en-US" sz="1100" dirty="0" smtClean="0"/>
            </a:br>
            <a:r>
              <a:rPr lang="en-US" sz="1100" dirty="0" smtClean="0"/>
              <a:t>This page is: http://sofia.usgs.gov/sfrsf/rooms/mercury/achilles_heel/cause.html</a:t>
            </a:r>
            <a:endParaRPr lang="en-US" dirty="0"/>
          </a:p>
        </p:txBody>
      </p:sp>
      <p:sp>
        <p:nvSpPr>
          <p:cNvPr id="5" name="Title 4"/>
          <p:cNvSpPr>
            <a:spLocks noGrp="1"/>
          </p:cNvSpPr>
          <p:nvPr>
            <p:ph type="title"/>
          </p:nvPr>
        </p:nvSpPr>
        <p:spPr>
          <a:xfrm>
            <a:off x="457200" y="274638"/>
            <a:ext cx="5257800" cy="1143000"/>
          </a:xfrm>
        </p:spPr>
        <p:txBody>
          <a:bodyPr>
            <a:normAutofit fontScale="90000"/>
          </a:bodyPr>
          <a:lstStyle/>
          <a:p>
            <a:r>
              <a:rPr lang="en-US" b="1" dirty="0" smtClean="0">
                <a:effectLst>
                  <a:outerShdw blurRad="38100" dist="38100" dir="2700000" algn="tl">
                    <a:srgbClr val="000000">
                      <a:alpha val="43137"/>
                    </a:srgbClr>
                  </a:outerShdw>
                </a:effectLst>
                <a:latin typeface="Comic Sans MS" pitchFamily="66" charset="0"/>
              </a:rPr>
              <a:t>Case Study:</a:t>
            </a:r>
            <a:br>
              <a:rPr lang="en-US" b="1" dirty="0" smtClean="0">
                <a:effectLst>
                  <a:outerShdw blurRad="38100" dist="38100" dir="2700000" algn="tl">
                    <a:srgbClr val="000000">
                      <a:alpha val="43137"/>
                    </a:srgbClr>
                  </a:outerShdw>
                </a:effectLst>
                <a:latin typeface="Comic Sans MS" pitchFamily="66" charset="0"/>
              </a:rPr>
            </a:br>
            <a:r>
              <a:rPr lang="en-US" b="1" dirty="0" smtClean="0">
                <a:effectLst>
                  <a:outerShdw blurRad="38100" dist="38100" dir="2700000" algn="tl">
                    <a:srgbClr val="000000">
                      <a:alpha val="43137"/>
                    </a:srgbClr>
                  </a:outerShdw>
                </a:effectLst>
                <a:latin typeface="Comic Sans MS" pitchFamily="66" charset="0"/>
              </a:rPr>
              <a:t>Methyl Mercury</a:t>
            </a:r>
            <a:endParaRPr lang="en-US" b="1" dirty="0">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Mercury Health Effects</a:t>
            </a:r>
            <a:endParaRPr lang="en-US" dirty="0"/>
          </a:p>
        </p:txBody>
      </p:sp>
      <p:pic>
        <p:nvPicPr>
          <p:cNvPr id="1026" name="Picture 2" descr="http://www.clf.org/uploadedImages/Mercury%20health.bmp"/>
          <p:cNvPicPr>
            <a:picLocks noChangeAspect="1" noChangeArrowheads="1"/>
          </p:cNvPicPr>
          <p:nvPr/>
        </p:nvPicPr>
        <p:blipFill>
          <a:blip r:embed="rId3" cstate="print"/>
          <a:srcRect/>
          <a:stretch>
            <a:fillRect/>
          </a:stretch>
        </p:blipFill>
        <p:spPr bwMode="auto">
          <a:xfrm>
            <a:off x="1600200" y="-1"/>
            <a:ext cx="6248400" cy="6882295"/>
          </a:xfrm>
          <a:prstGeom prst="rect">
            <a:avLst/>
          </a:prstGeom>
          <a:noFill/>
        </p:spPr>
      </p:pic>
      <p:pic>
        <p:nvPicPr>
          <p:cNvPr id="4" name="Picture 2" descr="http://www.clf.org/uploadedImages/Mercury%20health.bmp"/>
          <p:cNvPicPr>
            <a:picLocks noChangeAspect="1" noChangeArrowheads="1"/>
          </p:cNvPicPr>
          <p:nvPr/>
        </p:nvPicPr>
        <p:blipFill>
          <a:blip r:embed="rId3" cstate="print"/>
          <a:srcRect/>
          <a:stretch>
            <a:fillRect/>
          </a:stretch>
        </p:blipFill>
        <p:spPr bwMode="auto">
          <a:xfrm>
            <a:off x="1600200" y="0"/>
            <a:ext cx="6248400" cy="688229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844</Words>
  <Application>Microsoft Office PowerPoint</Application>
  <PresentationFormat>Екран (4:3)</PresentationFormat>
  <Paragraphs>99</Paragraphs>
  <Slides>10</Slides>
  <Notes>10</Notes>
  <HiddenSlides>0</HiddenSlides>
  <MMClips>0</MMClips>
  <ScaleCrop>false</ScaleCrop>
  <HeadingPairs>
    <vt:vector size="4" baseType="variant">
      <vt:variant>
        <vt:lpstr>Тема</vt:lpstr>
      </vt:variant>
      <vt:variant>
        <vt:i4>1</vt:i4>
      </vt:variant>
      <vt:variant>
        <vt:lpstr>Заголовки слайдів</vt:lpstr>
      </vt:variant>
      <vt:variant>
        <vt:i4>10</vt:i4>
      </vt:variant>
    </vt:vector>
  </HeadingPairs>
  <TitlesOfParts>
    <vt:vector size="11" baseType="lpstr">
      <vt:lpstr>Office Theme</vt:lpstr>
      <vt:lpstr>Презентація PowerPoint</vt:lpstr>
      <vt:lpstr>Definitions</vt:lpstr>
      <vt:lpstr>FACTORS AFFECTING BIOACCUMULATION</vt:lpstr>
      <vt:lpstr>FACTORS AFFECTING BIOACCUMULATION</vt:lpstr>
      <vt:lpstr>FACTORS AFFECTING BIOACCUMULATION</vt:lpstr>
      <vt:lpstr>FACTORS AFFECTING BIOACCUMULATION</vt:lpstr>
      <vt:lpstr>Case Study: DDT</vt:lpstr>
      <vt:lpstr>Case Study: Methyl Mercury</vt:lpstr>
      <vt:lpstr>Mercury Health Effects</vt:lpstr>
      <vt:lpstr>Case Study:  PCBs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Biomagnification</dc:title>
  <dc:creator>Andy</dc:creator>
  <cp:lastModifiedBy>RomaK</cp:lastModifiedBy>
  <cp:revision>40</cp:revision>
  <dcterms:created xsi:type="dcterms:W3CDTF">2009-02-27T01:37:43Z</dcterms:created>
  <dcterms:modified xsi:type="dcterms:W3CDTF">2015-09-03T12:05:56Z</dcterms:modified>
</cp:coreProperties>
</file>