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6" r:id="rId3"/>
    <p:sldId id="277" r:id="rId4"/>
    <p:sldId id="27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37652-E824-42CE-9E15-CE3C40C7B901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4B66C-5A85-4FF5-A71F-1C519911E627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9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Biochemistry</a:t>
            </a:r>
          </a:p>
          <a:p>
            <a:r>
              <a:rPr lang="en-US" smtClean="0"/>
              <a:t>Lysozyme – </a:t>
            </a:r>
          </a:p>
          <a:p>
            <a:r>
              <a:rPr lang="en-US" smtClean="0"/>
              <a:t>a protein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Biochemistry</a:t>
            </a:r>
          </a:p>
          <a:p>
            <a:r>
              <a:rPr lang="en-US" smtClean="0"/>
              <a:t>Lysozyme – </a:t>
            </a:r>
          </a:p>
          <a:p>
            <a:r>
              <a:rPr lang="en-US" smtClean="0"/>
              <a:t>a protein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Glycogen, another polymer of glucose, is a polysaccharide used by animals to store energy.</a:t>
            </a:r>
          </a:p>
          <a:p>
            <a:r>
              <a:rPr lang="en-US" smtClean="0"/>
              <a:t>Both starch and glycogen are polymers of glucose.</a:t>
            </a:r>
          </a:p>
          <a:p>
            <a:r>
              <a:rPr lang="en-US" smtClean="0"/>
              <a:t>Starch is a long, straight chain of glucose units, whereas glycogen is a branched chain of glucose units. 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Glycogen, another polymer of glucose, is a polysaccharide used by animals to store energy.</a:t>
            </a:r>
          </a:p>
          <a:p>
            <a:r>
              <a:rPr lang="en-US" smtClean="0"/>
              <a:t>Both starch and glycogen are polymers of glucose.</a:t>
            </a:r>
          </a:p>
          <a:p>
            <a:r>
              <a:rPr lang="en-US" smtClean="0"/>
              <a:t>Starch is a long, straight chain of glucose units, whereas glycogen is a branched chain of glucose units. 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Structure of Glycogen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Structure of Glycogen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polymers of amino acids. </a:t>
            </a:r>
          </a:p>
          <a:p>
            <a:r>
              <a:rPr lang="en-US" smtClean="0"/>
              <a:t>Amino acids all have the general structure:</a:t>
            </a:r>
          </a:p>
          <a:p>
            <a:r>
              <a:rPr lang="en-US" smtClean="0"/>
              <a:t>The R in the diagram represents a functional group that varies depending on the specific amino acid in question.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polymers of amino acids. </a:t>
            </a:r>
          </a:p>
          <a:p>
            <a:r>
              <a:rPr lang="en-US" smtClean="0"/>
              <a:t>Amino acids all have the general structure:</a:t>
            </a:r>
          </a:p>
          <a:p>
            <a:r>
              <a:rPr lang="en-US" smtClean="0"/>
              <a:t>The R in the diagram represents a functional group that varies depending on the specific amino acid in question.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Twenty amino acids in human metabolism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Twenty amino acids in human metabolism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 When 2 amino acids bond together, water is released as the carboxyl end of one amino acid bonds to the amine end of the adjacent one forming a peptide bond, as illustrated at the left.</a:t>
            </a:r>
          </a:p>
          <a:p>
            <a:r>
              <a:rPr lang="en-US" smtClean="0"/>
              <a:t>Because water is lost, the process is called:	</a:t>
            </a:r>
          </a:p>
          <a:p>
            <a:r>
              <a:rPr lang="en-US" smtClean="0"/>
              <a:t> Condensation synthesis, or…</a:t>
            </a:r>
          </a:p>
          <a:p>
            <a:r>
              <a:rPr lang="en-US" smtClean="0"/>
              <a:t> Condensation polymerization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 When 2 amino acids bond together, water is released as the carboxyl end of one amino acid bonds to the amine end of the adjacent one forming a peptide bond, as illustrated at the left.</a:t>
            </a:r>
          </a:p>
          <a:p>
            <a:r>
              <a:rPr lang="en-US" smtClean="0"/>
              <a:t>Because water is lost, the process is called:	</a:t>
            </a:r>
          </a:p>
          <a:p>
            <a:r>
              <a:rPr lang="en-US" smtClean="0"/>
              <a:t> Condensation synthesis, or…</a:t>
            </a:r>
          </a:p>
          <a:p>
            <a:r>
              <a:rPr lang="en-US" smtClean="0"/>
              <a:t> Condensation polymerization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When many amino acids bond together to create long chains, the structure is called a protein (it is also called a polypeptide because it contains many peptide bonds).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When many amino acids bond together to create long chains, the structure is called a protein (it is also called a polypeptide because it contains many peptide bonds).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large molecules that may consist of hundreds, or even thousands of amino acids.</a:t>
            </a:r>
          </a:p>
          <a:p>
            <a:r>
              <a:rPr lang="en-US" smtClean="0"/>
              <a:t>Proteins are important in cell structure, as enzymes, which speed up reactions in the body, and as antibodies which fight infection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large molecules that may consist of hundreds, or even thousands of amino acids.</a:t>
            </a:r>
          </a:p>
          <a:p>
            <a:r>
              <a:rPr lang="en-US" smtClean="0"/>
              <a:t>Proteins are important in cell structure, as enzymes, which speed up reactions in the body, and as antibodies which fight infection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Insulin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Insulin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 sub-group of compounds known as lipids that are found in the body and have the general property of being hydrophobic (meaning they are insoluble in water). </a:t>
            </a:r>
          </a:p>
          <a:p>
            <a:r>
              <a:rPr lang="en-US" smtClean="0"/>
              <a:t>   Other lipids include waxes, and steroids, such as cholesterol.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 sub-group of compounds known as lipids that are found in the body and have the general property of being hydrophobic (meaning they are insoluble in water). </a:t>
            </a:r>
          </a:p>
          <a:p>
            <a:r>
              <a:rPr lang="en-US" smtClean="0"/>
              <a:t>   Other lipids include waxes, and steroids, such as cholesterol.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also known as triglycerides, molecules made from the combination of one molecule of glycerol with three fatty acids.</a:t>
            </a:r>
          </a:p>
          <a:p>
            <a:r>
              <a:rPr lang="en-US" smtClean="0"/>
              <a:t>Glycerol</a:t>
            </a:r>
          </a:p>
          <a:p>
            <a:r>
              <a:rPr lang="en-US" smtClean="0"/>
              <a:t>Fatty</a:t>
            </a:r>
          </a:p>
          <a:p>
            <a:r>
              <a:rPr lang="en-US" smtClean="0"/>
              <a:t>acids</a:t>
            </a:r>
          </a:p>
          <a:p>
            <a:r>
              <a:rPr lang="en-US" smtClean="0"/>
              <a:t>Triglyceride</a:t>
            </a:r>
          </a:p>
          <a:p>
            <a:r>
              <a:rPr lang="en-US" smtClean="0"/>
              <a:t>“R” is a long chain of carbon and hydrogen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also known as triglycerides, molecules made from the combination of one molecule of glycerol with three fatty acids.</a:t>
            </a:r>
          </a:p>
          <a:p>
            <a:r>
              <a:rPr lang="en-US" smtClean="0"/>
              <a:t>Glycerol</a:t>
            </a:r>
          </a:p>
          <a:p>
            <a:r>
              <a:rPr lang="en-US" smtClean="0"/>
              <a:t>Fatty</a:t>
            </a:r>
          </a:p>
          <a:p>
            <a:r>
              <a:rPr lang="en-US" smtClean="0"/>
              <a:t>acids</a:t>
            </a:r>
          </a:p>
          <a:p>
            <a:r>
              <a:rPr lang="en-US" smtClean="0"/>
              <a:t>Triglyceride</a:t>
            </a:r>
          </a:p>
          <a:p>
            <a:r>
              <a:rPr lang="en-US" smtClean="0"/>
              <a:t>“R” is a long chain of carbon and hydrogen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Chemical Bonds</a:t>
            </a:r>
          </a:p>
          <a:p>
            <a:r>
              <a:rPr lang="en-US" smtClean="0"/>
              <a:t>Covalent bonds form between atoms of nonmetals by sharing of electrons</a:t>
            </a:r>
          </a:p>
          <a:p>
            <a:r>
              <a:rPr lang="en-US" smtClean="0"/>
              <a:t>	- Molecules bond covalenty</a:t>
            </a:r>
          </a:p>
          <a:p>
            <a:r>
              <a:rPr lang="en-US" smtClean="0"/>
              <a:t>Ionic bonds form between oppositely charged ions after the transfer of electrons</a:t>
            </a:r>
          </a:p>
          <a:p>
            <a:r>
              <a:rPr lang="en-US" smtClean="0"/>
              <a:t>	- Salts bond ionically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Chemical Bonds</a:t>
            </a:r>
          </a:p>
          <a:p>
            <a:r>
              <a:rPr lang="en-US" smtClean="0"/>
              <a:t>Covalent bonds form between atoms of nonmetals by sharing of electrons</a:t>
            </a:r>
          </a:p>
          <a:p>
            <a:r>
              <a:rPr lang="en-US" smtClean="0"/>
              <a:t>	- Molecules bond covalenty</a:t>
            </a:r>
          </a:p>
          <a:p>
            <a:r>
              <a:rPr lang="en-US" smtClean="0"/>
              <a:t>Ionic bonds form between oppositely charged ions after the transfer of electrons</a:t>
            </a:r>
          </a:p>
          <a:p>
            <a:r>
              <a:rPr lang="en-US" smtClean="0"/>
              <a:t>	- Salts bond ionically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Fats</a:t>
            </a:r>
          </a:p>
          <a:p>
            <a:endParaRPr lang="en-US" smtClean="0"/>
          </a:p>
          <a:p>
            <a:r>
              <a:rPr lang="en-US" smtClean="0"/>
              <a:t> Fats are concentrated forms of energy storage</a:t>
            </a:r>
          </a:p>
          <a:p>
            <a:r>
              <a:rPr lang="en-US" smtClean="0"/>
              <a:t> 9 calories per gram</a:t>
            </a:r>
          </a:p>
          <a:p>
            <a:r>
              <a:rPr lang="en-US" smtClean="0"/>
              <a:t> Fats are components of cell membranes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Fats</a:t>
            </a:r>
          </a:p>
          <a:p>
            <a:endParaRPr lang="en-US" smtClean="0"/>
          </a:p>
          <a:p>
            <a:r>
              <a:rPr lang="en-US" smtClean="0"/>
              <a:t> Fats are concentrated forms of energy storage</a:t>
            </a:r>
          </a:p>
          <a:p>
            <a:r>
              <a:rPr lang="en-US" smtClean="0"/>
              <a:t> 9 calories per gram</a:t>
            </a:r>
          </a:p>
          <a:p>
            <a:r>
              <a:rPr lang="en-US" smtClean="0"/>
              <a:t> Fats are components of cell membranes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Organic Molecules</a:t>
            </a:r>
          </a:p>
          <a:p>
            <a:r>
              <a:rPr lang="en-US" smtClean="0"/>
              <a:t>Organic molecules are molecules composed of carbon and hydrogen, and often containing other elements such as phosphorus, sulfur, oxygen and nitrogen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Organic Molecules</a:t>
            </a:r>
          </a:p>
          <a:p>
            <a:r>
              <a:rPr lang="en-US" smtClean="0"/>
              <a:t>Organic molecules are molecules composed of carbon and hydrogen, and often containing other elements such as phosphorus, sulfur, oxygen and nitrogen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Elements of Life</a:t>
            </a:r>
          </a:p>
          <a:p>
            <a:r>
              <a:rPr lang="en-US" smtClean="0"/>
              <a:t>Carbon </a:t>
            </a:r>
          </a:p>
          <a:p>
            <a:r>
              <a:rPr lang="en-US" smtClean="0"/>
              <a:t>Hydrogen</a:t>
            </a:r>
          </a:p>
          <a:p>
            <a:r>
              <a:rPr lang="en-US" smtClean="0"/>
              <a:t>Phosphorus</a:t>
            </a:r>
          </a:p>
          <a:p>
            <a:r>
              <a:rPr lang="en-US" smtClean="0"/>
              <a:t>Sulfur</a:t>
            </a:r>
          </a:p>
          <a:p>
            <a:r>
              <a:rPr lang="en-US" smtClean="0"/>
              <a:t>Oxygen</a:t>
            </a:r>
          </a:p>
          <a:p>
            <a:r>
              <a:rPr lang="en-US" smtClean="0"/>
              <a:t>Nitrogen</a:t>
            </a:r>
          </a:p>
          <a:p>
            <a:r>
              <a:rPr lang="en-US" smtClean="0"/>
              <a:t>Six elements make up 96% of your mass!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Elements of Life</a:t>
            </a:r>
          </a:p>
          <a:p>
            <a:r>
              <a:rPr lang="en-US" smtClean="0"/>
              <a:t>Carbon </a:t>
            </a:r>
          </a:p>
          <a:p>
            <a:r>
              <a:rPr lang="en-US" smtClean="0"/>
              <a:t>Hydrogen</a:t>
            </a:r>
          </a:p>
          <a:p>
            <a:r>
              <a:rPr lang="en-US" smtClean="0"/>
              <a:t>Phosphorus</a:t>
            </a:r>
          </a:p>
          <a:p>
            <a:r>
              <a:rPr lang="en-US" smtClean="0"/>
              <a:t>Sulfur</a:t>
            </a:r>
          </a:p>
          <a:p>
            <a:r>
              <a:rPr lang="en-US" smtClean="0"/>
              <a:t>Oxygen</a:t>
            </a:r>
          </a:p>
          <a:p>
            <a:r>
              <a:rPr lang="en-US" smtClean="0"/>
              <a:t>Nitrogen</a:t>
            </a:r>
          </a:p>
          <a:p>
            <a:r>
              <a:rPr lang="en-US" smtClean="0"/>
              <a:t>Six elements make up 96% of your mass!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Carbohydrates</a:t>
            </a:r>
          </a:p>
          <a:p>
            <a:r>
              <a:rPr lang="en-US" smtClean="0"/>
              <a:t>   There are two types of carbohydrates:</a:t>
            </a:r>
          </a:p>
          <a:p>
            <a:r>
              <a:rPr lang="en-US" smtClean="0"/>
              <a:t>  The simple sugars</a:t>
            </a:r>
          </a:p>
          <a:p>
            <a:r>
              <a:rPr lang="en-US" smtClean="0"/>
              <a:t> Glucose, sucrose, fructose (and many others)</a:t>
            </a:r>
          </a:p>
          <a:p>
            <a:r>
              <a:rPr lang="en-US" smtClean="0"/>
              <a:t>  The complex carbohydrates.</a:t>
            </a:r>
          </a:p>
          <a:p>
            <a:r>
              <a:rPr lang="en-US" smtClean="0"/>
              <a:t> Carbohydrates that are made of long chains of sugars</a:t>
            </a:r>
          </a:p>
          <a:p>
            <a:r>
              <a:rPr lang="en-US" smtClean="0"/>
              <a:t> Starches, cellulose, glycogen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Carbohydrates</a:t>
            </a:r>
          </a:p>
          <a:p>
            <a:r>
              <a:rPr lang="en-US" smtClean="0"/>
              <a:t>   There are two types of carbohydrates:</a:t>
            </a:r>
          </a:p>
          <a:p>
            <a:r>
              <a:rPr lang="en-US" smtClean="0"/>
              <a:t>  The simple sugars</a:t>
            </a:r>
          </a:p>
          <a:p>
            <a:r>
              <a:rPr lang="en-US" smtClean="0"/>
              <a:t> Glucose, sucrose, fructose (and many others)</a:t>
            </a:r>
          </a:p>
          <a:p>
            <a:r>
              <a:rPr lang="en-US" smtClean="0"/>
              <a:t>  The complex carbohydrates.</a:t>
            </a:r>
          </a:p>
          <a:p>
            <a:r>
              <a:rPr lang="en-US" smtClean="0"/>
              <a:t> Carbohydrates that are made of long chains of sugars</a:t>
            </a:r>
          </a:p>
          <a:p>
            <a:r>
              <a:rPr lang="en-US" smtClean="0"/>
              <a:t> Starches, cellulose, glycogen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All carbohydrates are made up of units of sugar (also called saccharide units). </a:t>
            </a:r>
          </a:p>
          <a:p>
            <a:r>
              <a:rPr lang="en-US" smtClean="0"/>
              <a:t> Carbohydrates that contain only one sugar unit are called monosaccharides.</a:t>
            </a:r>
          </a:p>
          <a:p>
            <a:r>
              <a:rPr lang="en-US" smtClean="0"/>
              <a:t>Glucose</a:t>
            </a:r>
          </a:p>
          <a:p>
            <a:r>
              <a:rPr lang="en-US" smtClean="0"/>
              <a:t>Fructose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All carbohydrates are made up of units of sugar (also called saccharide units). </a:t>
            </a:r>
          </a:p>
          <a:p>
            <a:r>
              <a:rPr lang="en-US" smtClean="0"/>
              <a:t> Carbohydrates that contain only one sugar unit are called monosaccharides.</a:t>
            </a:r>
          </a:p>
          <a:p>
            <a:r>
              <a:rPr lang="en-US" smtClean="0"/>
              <a:t>Glucose</a:t>
            </a:r>
          </a:p>
          <a:p>
            <a:r>
              <a:rPr lang="en-US" smtClean="0"/>
              <a:t>Fructose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 Disaccharides have two sugar units bonded together. </a:t>
            </a:r>
          </a:p>
          <a:p>
            <a:r>
              <a:rPr lang="en-US" smtClean="0"/>
              <a:t> For example, common table sugar is sucrose (below), a disaccharide that consists of a glucose unit bonded to a fructose unit. 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 Disaccharides have two sugar units bonded together. </a:t>
            </a:r>
          </a:p>
          <a:p>
            <a:r>
              <a:rPr lang="en-US" smtClean="0"/>
              <a:t> For example, common table sugar is sucrose (below), a disaccharide that consists of a glucose unit bonded to a fructose unit. 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Complex carbohydrates are polymers of the simple sugars.  </a:t>
            </a:r>
          </a:p>
          <a:p>
            <a:r>
              <a:rPr lang="en-US" smtClean="0"/>
              <a:t> In other words, the complex carbohydrates are long chains of simple sugar units bonded together.</a:t>
            </a:r>
          </a:p>
          <a:p>
            <a:r>
              <a:rPr lang="en-US" smtClean="0"/>
              <a:t> For this reason the complex carbohydrates are often referred to as polysaccharides. 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Complex carbohydrates are polymers of the simple sugars.  </a:t>
            </a:r>
          </a:p>
          <a:p>
            <a:r>
              <a:rPr lang="en-US" smtClean="0"/>
              <a:t> In other words, the complex carbohydrates are long chains of simple sugar units bonded together.</a:t>
            </a:r>
          </a:p>
          <a:p>
            <a:r>
              <a:rPr lang="en-US" smtClean="0"/>
              <a:t> For this reason the complex carbohydrates are often referred to as polysaccharides. 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  Starch (below) is a polymer of the monosaccharide glucose (n is the number of repeating glucose units and ranges in the 1,000's). </a:t>
            </a:r>
          </a:p>
          <a:p>
            <a:r>
              <a:rPr lang="en-US" smtClean="0"/>
              <a:t>Starches and cellulose are complex carbohydrates used by plants for energy storage and structural integrity.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  Starch (below) is a polymer of the monosaccharide glucose (n is the number of repeating glucose units and ranges in the 1,000's). </a:t>
            </a:r>
          </a:p>
          <a:p>
            <a:r>
              <a:rPr lang="en-US" smtClean="0"/>
              <a:t>Starches and cellulose are complex carbohydrates used by plants for energy storage and structural integrity.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AE9C9-1D46-42F9-B756-3F6B118E083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FCC76-C307-4369-A31C-AEA22971701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0CCC2-9C69-47CA-AA4C-366A1B643C5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BAC89-B39F-4F64-B37F-0E5BFC98364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5D8EC-F264-41AC-A933-848BEBAE002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3D715-0965-4B5B-8332-D945EDCBEA5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36C42-4349-46F8-ABF2-BD76DF21E64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17418-E5DB-4B24-85AA-5E968092427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F2AAD-EBCE-4BCB-B932-C0AF0C9AD3F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38F68-8E1D-48E9-8A26-DC5E7C4F778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B52E0-6411-4977-B643-9D9FA63F123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1CB68-7915-4348-8725-48469D0B12C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12EBA-5AE1-41E9-8332-55B75609502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CB9FDFC-0287-4FCD-8165-00D3CE6F9EE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0"/>
            <a:ext cx="5181600" cy="993775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Biochemistry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934200" y="3716338"/>
            <a:ext cx="22098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Lysozyme – </a:t>
            </a:r>
          </a:p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protein</a:t>
            </a:r>
          </a:p>
        </p:txBody>
      </p:sp>
      <p:pic>
        <p:nvPicPr>
          <p:cNvPr id="2052" name="Picture 6" descr="lysozy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0"/>
            <a:ext cx="66294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Complex Carbohydrates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86868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sz="2800" smtClean="0">
                <a:latin typeface="Comic Sans MS" pitchFamily="66" charset="0"/>
              </a:rPr>
              <a:t>Glycogen, another polymer of glucose, is a polysaccharide used by animals to store energy.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z="2800" smtClean="0">
                <a:latin typeface="Comic Sans MS" pitchFamily="66" charset="0"/>
              </a:rPr>
              <a:t>Both starch and glycogen are polymers of glucose.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z="2800" smtClean="0">
                <a:latin typeface="Comic Sans MS" pitchFamily="66" charset="0"/>
              </a:rPr>
              <a:t>Starch is a long, straight chain of glucose units, whereas glycogen is a branched chain of glucose units.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of Glycogen</a:t>
            </a:r>
          </a:p>
        </p:txBody>
      </p:sp>
      <p:pic>
        <p:nvPicPr>
          <p:cNvPr id="12291" name="Picture 4" descr="glycoge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5181600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o"/>
            </a:pPr>
            <a:r>
              <a:rPr lang="en-US" sz="2800" smtClean="0">
                <a:latin typeface="Comic Sans MS" pitchFamily="66" charset="0"/>
              </a:rPr>
              <a:t>Proteins are </a:t>
            </a:r>
            <a:r>
              <a:rPr lang="en-US" sz="2800" i="1" u="sng" smtClean="0">
                <a:solidFill>
                  <a:srgbClr val="C00000"/>
                </a:solidFill>
                <a:latin typeface="Comic Sans MS" pitchFamily="66" charset="0"/>
              </a:rPr>
              <a:t>polymers</a:t>
            </a:r>
            <a:r>
              <a:rPr lang="en-US" sz="2800" smtClean="0">
                <a:latin typeface="Comic Sans MS" pitchFamily="66" charset="0"/>
              </a:rPr>
              <a:t> of amino acids. </a:t>
            </a:r>
          </a:p>
          <a:p>
            <a:pPr eaLnBrk="1" hangingPunct="1">
              <a:lnSpc>
                <a:spcPct val="80000"/>
              </a:lnSpc>
              <a:buFontTx/>
              <a:buChar char="o"/>
            </a:pPr>
            <a:r>
              <a:rPr lang="en-US" sz="2800" smtClean="0">
                <a:latin typeface="Comic Sans MS" pitchFamily="66" charset="0"/>
              </a:rPr>
              <a:t>Amino acids all have the general structure:</a:t>
            </a:r>
          </a:p>
          <a:p>
            <a:pPr eaLnBrk="1" hangingPunct="1">
              <a:lnSpc>
                <a:spcPct val="80000"/>
              </a:lnSpc>
              <a:buFontTx/>
              <a:buChar char="o"/>
            </a:pPr>
            <a:r>
              <a:rPr lang="en-US" sz="2800" smtClean="0">
                <a:latin typeface="Comic Sans MS" pitchFamily="66" charset="0"/>
              </a:rPr>
              <a:t>The R in the diagram represents a functional group that varies depending on the specific amino acid in question.</a:t>
            </a:r>
            <a:r>
              <a:rPr lang="en-US" sz="2800" smtClean="0"/>
              <a:t> </a:t>
            </a:r>
          </a:p>
        </p:txBody>
      </p:sp>
      <p:pic>
        <p:nvPicPr>
          <p:cNvPr id="17412" name="Picture 4" descr="aminoacid - General Structure of an Amino Acid&#10;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1600200"/>
            <a:ext cx="3276600" cy="2554288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19800" y="685800"/>
            <a:ext cx="2895600" cy="23622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Twenty amino acids in human metabolism</a:t>
            </a:r>
          </a:p>
        </p:txBody>
      </p:sp>
      <p:pic>
        <p:nvPicPr>
          <p:cNvPr id="14339" name="Picture 4" descr="Aminoacid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6026150" cy="6858000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2819400" cy="10207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76800" y="1143000"/>
            <a:ext cx="4267200" cy="3276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>
                <a:solidFill>
                  <a:schemeClr val="bg1"/>
                </a:solidFill>
                <a:latin typeface="Comic Sans MS" pitchFamily="66" charset="0"/>
              </a:rPr>
              <a:t>    </a:t>
            </a:r>
            <a:r>
              <a:rPr lang="en-US" sz="2400" smtClean="0">
                <a:latin typeface="Comic Sans MS" pitchFamily="66" charset="0"/>
              </a:rPr>
              <a:t>When 2 amino acids bond together, water is released as the carboxyl end of one amino acid bonds to the amine end of the adjacent one forming a peptide bond, as illustrated at the left.</a:t>
            </a:r>
          </a:p>
        </p:txBody>
      </p:sp>
      <p:pic>
        <p:nvPicPr>
          <p:cNvPr id="15364" name="Picture 5" descr="peptide bond - A Peptide Bond&#10;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219200"/>
            <a:ext cx="4800600" cy="2851150"/>
          </a:xfrm>
          <a:solidFill>
            <a:schemeClr val="bg1"/>
          </a:solidFill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46125" y="4471988"/>
            <a:ext cx="7864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1"/>
                </a:solidFill>
              </a:rPr>
              <a:t>Because water is lost, the process is called:	</a:t>
            </a:r>
          </a:p>
          <a:p>
            <a:pPr>
              <a:buFont typeface="Wingdings" pitchFamily="2" charset="2"/>
              <a:buChar char="q"/>
            </a:pPr>
            <a:r>
              <a:rPr lang="en-US" sz="2400" b="0">
                <a:solidFill>
                  <a:schemeClr val="tx1"/>
                </a:solidFill>
              </a:rPr>
              <a:t> Condensation synthesis, or…</a:t>
            </a:r>
          </a:p>
          <a:p>
            <a:pPr>
              <a:buFont typeface="Wingdings" pitchFamily="2" charset="2"/>
              <a:buChar char="q"/>
            </a:pPr>
            <a:r>
              <a:rPr lang="en-US" sz="2400" b="0">
                <a:solidFill>
                  <a:schemeClr val="tx1"/>
                </a:solidFill>
              </a:rPr>
              <a:t> Condensation polymerization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6670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343400"/>
            <a:ext cx="81534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chemeClr val="bg1"/>
                </a:solidFill>
                <a:latin typeface="Comic Sans MS" pitchFamily="66" charset="0"/>
              </a:rPr>
              <a:t>   </a:t>
            </a:r>
            <a:r>
              <a:rPr lang="en-US" sz="2400" smtClean="0">
                <a:latin typeface="Comic Sans MS" pitchFamily="66" charset="0"/>
              </a:rPr>
              <a:t>When many amino acids bond together to create long chains, the structure is called a protein (it is also called a </a:t>
            </a:r>
            <a:r>
              <a:rPr lang="en-US" sz="2400" i="1" u="sng" smtClean="0">
                <a:latin typeface="Comic Sans MS" pitchFamily="66" charset="0"/>
              </a:rPr>
              <a:t>polypeptide</a:t>
            </a:r>
            <a:r>
              <a:rPr lang="en-US" sz="2400" smtClean="0">
                <a:latin typeface="Comic Sans MS" pitchFamily="66" charset="0"/>
              </a:rPr>
              <a:t> because it contains many peptide bonds).</a:t>
            </a:r>
            <a:r>
              <a:rPr lang="en-US" sz="2800" smtClean="0"/>
              <a:t> </a:t>
            </a:r>
          </a:p>
        </p:txBody>
      </p:sp>
      <p:pic>
        <p:nvPicPr>
          <p:cNvPr id="23557" name="Picture 5" descr="polypeptid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990600"/>
            <a:ext cx="7315200" cy="322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0480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3733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Proteins</a:t>
            </a:r>
            <a:r>
              <a:rPr lang="en-US" smtClean="0">
                <a:latin typeface="Comic Sans MS" pitchFamily="66" charset="0"/>
              </a:rPr>
              <a:t> are large molecules that may </a:t>
            </a: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consist</a:t>
            </a:r>
            <a:r>
              <a:rPr lang="en-US" smtClean="0">
                <a:latin typeface="Comic Sans MS" pitchFamily="66" charset="0"/>
              </a:rPr>
              <a:t> of hundreds, or even thousands </a:t>
            </a:r>
            <a:r>
              <a:rPr lang="en-US" smtClean="0">
                <a:solidFill>
                  <a:srgbClr val="C00000"/>
                </a:solidFill>
                <a:latin typeface="Comic Sans MS" pitchFamily="66" charset="0"/>
              </a:rPr>
              <a:t>of amino acids</a:t>
            </a:r>
            <a:r>
              <a:rPr lang="en-US" smtClean="0">
                <a:latin typeface="Comic Sans MS" pitchFamily="66" charset="0"/>
              </a:rPr>
              <a:t>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Comic Sans MS" pitchFamily="66" charset="0"/>
              </a:rPr>
              <a:t>Proteins are important in cell structure, as enzymes, which speed up reactions in the body, and as antibodies which fight infection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5" name="Picture 4" descr="insuli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72288"/>
          </a:xfrm>
          <a:noFill/>
        </p:spPr>
      </p:pic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381000" y="533400"/>
            <a:ext cx="1627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Insulin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2057400" cy="10207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229600" cy="2667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latin typeface="Comic Sans MS" pitchFamily="66" charset="0"/>
              </a:rPr>
              <a:t>   Fats are a sub-group of compounds known as </a:t>
            </a:r>
            <a:r>
              <a:rPr lang="en-US" i="1" u="sng" smtClean="0">
                <a:latin typeface="Comic Sans MS" pitchFamily="66" charset="0"/>
              </a:rPr>
              <a:t>lipids</a:t>
            </a:r>
            <a:r>
              <a:rPr lang="en-US" smtClean="0">
                <a:latin typeface="Comic Sans MS" pitchFamily="66" charset="0"/>
              </a:rPr>
              <a:t> that are found in the body and have the general property of being hydrophobic (meaning they are insoluble in water).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38100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0">
                <a:solidFill>
                  <a:schemeClr val="tx1"/>
                </a:solidFill>
              </a:rPr>
              <a:t>   Other lipids include </a:t>
            </a:r>
            <a:r>
              <a:rPr lang="en-US" sz="3200" b="0" i="1" u="sng">
                <a:solidFill>
                  <a:schemeClr val="tx1"/>
                </a:solidFill>
              </a:rPr>
              <a:t>waxes,</a:t>
            </a:r>
            <a:r>
              <a:rPr lang="en-US" sz="3200" b="0">
                <a:solidFill>
                  <a:schemeClr val="tx1"/>
                </a:solidFill>
              </a:rPr>
              <a:t> and </a:t>
            </a:r>
            <a:r>
              <a:rPr lang="en-US" sz="3200" b="0" i="1" u="sng">
                <a:solidFill>
                  <a:schemeClr val="tx1"/>
                </a:solidFill>
              </a:rPr>
              <a:t>steroids</a:t>
            </a:r>
            <a:r>
              <a:rPr lang="en-US" sz="3200" b="0">
                <a:solidFill>
                  <a:schemeClr val="tx1"/>
                </a:solidFill>
              </a:rPr>
              <a:t>, such as cholesterol.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5908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762000"/>
            <a:ext cx="8305800" cy="152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>
                <a:latin typeface="Comic Sans MS" pitchFamily="66" charset="0"/>
              </a:rPr>
              <a:t>   Fats are also known as </a:t>
            </a:r>
            <a:r>
              <a:rPr lang="en-US" sz="2800" smtClean="0">
                <a:solidFill>
                  <a:srgbClr val="C00000"/>
                </a:solidFill>
                <a:latin typeface="Comic Sans MS" pitchFamily="66" charset="0"/>
              </a:rPr>
              <a:t>triglycerides</a:t>
            </a:r>
            <a:r>
              <a:rPr lang="en-US" sz="2800" smtClean="0">
                <a:latin typeface="Comic Sans MS" pitchFamily="66" charset="0"/>
              </a:rPr>
              <a:t>, molecules made from the combination of one molecule of </a:t>
            </a:r>
            <a:r>
              <a:rPr lang="en-US" sz="2800" smtClean="0">
                <a:solidFill>
                  <a:srgbClr val="C00000"/>
                </a:solidFill>
                <a:latin typeface="Comic Sans MS" pitchFamily="66" charset="0"/>
              </a:rPr>
              <a:t>glycerol</a:t>
            </a:r>
            <a:r>
              <a:rPr lang="en-US" sz="2800" smtClean="0">
                <a:latin typeface="Comic Sans MS" pitchFamily="66" charset="0"/>
              </a:rPr>
              <a:t> with </a:t>
            </a:r>
            <a:r>
              <a:rPr lang="en-US" sz="2800" smtClean="0">
                <a:solidFill>
                  <a:srgbClr val="C00000"/>
                </a:solidFill>
                <a:latin typeface="Comic Sans MS" pitchFamily="66" charset="0"/>
              </a:rPr>
              <a:t>three fatty acids</a:t>
            </a:r>
            <a:r>
              <a:rPr lang="en-US" sz="2800" smtClean="0">
                <a:latin typeface="Comic Sans MS" pitchFamily="66" charset="0"/>
              </a:rPr>
              <a:t>.</a:t>
            </a:r>
          </a:p>
        </p:txBody>
      </p:sp>
      <p:pic>
        <p:nvPicPr>
          <p:cNvPr id="29703" name="Picture 7" descr="fat molecule - &#10;&#10;&#10;Glycerol&#10;&#10;3 Fatty Acids&#10;(where R represents a long C-C-C chain)&#10;&#10;Fat (triglyceride)(where R, R\' &amp; R\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209800"/>
            <a:ext cx="6324600" cy="3016250"/>
          </a:xfrm>
          <a:noFill/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81000" y="5257800"/>
            <a:ext cx="175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2060"/>
                </a:solidFill>
              </a:rPr>
              <a:t>Glycerol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V="1">
            <a:off x="1219200" y="48768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3505200" y="48006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 flipV="1">
            <a:off x="5943600" y="48006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895600" y="5257800"/>
            <a:ext cx="12652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2060"/>
                </a:solidFill>
              </a:rPr>
              <a:t>Fatty</a:t>
            </a:r>
          </a:p>
          <a:p>
            <a:r>
              <a:rPr lang="en-US" sz="3200">
                <a:solidFill>
                  <a:srgbClr val="002060"/>
                </a:solidFill>
              </a:rPr>
              <a:t>acids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648200" y="53340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2060"/>
                </a:solidFill>
              </a:rPr>
              <a:t>Triglyceride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7375525" y="2514600"/>
            <a:ext cx="17684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0">
                <a:solidFill>
                  <a:schemeClr val="tx1"/>
                </a:solidFill>
              </a:rPr>
              <a:t>“R” is a long chain of carbon and hydrogen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7" grpId="0" animBg="1"/>
      <p:bldP spid="29708" grpId="0" animBg="1"/>
      <p:bldP spid="29709" grpId="0" animBg="1"/>
      <p:bldP spid="29711" grpId="0"/>
      <p:bldP spid="29712" grpId="0"/>
      <p:bldP spid="297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Chemical Bonds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84582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 u="sng" dirty="0">
                <a:solidFill>
                  <a:schemeClr val="tx1"/>
                </a:solidFill>
              </a:rPr>
              <a:t>Covalent bonds</a:t>
            </a:r>
            <a:r>
              <a:rPr lang="en-US" dirty="0">
                <a:solidFill>
                  <a:schemeClr val="tx1"/>
                </a:solidFill>
              </a:rPr>
              <a:t> form between atoms of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nonmetals</a:t>
            </a:r>
            <a:r>
              <a:rPr lang="en-US" dirty="0">
                <a:solidFill>
                  <a:schemeClr val="tx1"/>
                </a:solidFill>
              </a:rPr>
              <a:t> by </a:t>
            </a:r>
            <a:r>
              <a:rPr lang="en-US" dirty="0">
                <a:solidFill>
                  <a:srgbClr val="C00000"/>
                </a:solidFill>
              </a:rPr>
              <a:t>sharing</a:t>
            </a:r>
            <a:r>
              <a:rPr lang="en-US" dirty="0">
                <a:solidFill>
                  <a:schemeClr val="tx1"/>
                </a:solidFill>
              </a:rPr>
              <a:t> of electrons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	- </a:t>
            </a:r>
            <a:r>
              <a:rPr lang="en-US" i="1" dirty="0">
                <a:solidFill>
                  <a:srgbClr val="C00000"/>
                </a:solidFill>
              </a:rPr>
              <a:t>Molecules</a:t>
            </a:r>
            <a:r>
              <a:rPr lang="en-US" i="1" dirty="0">
                <a:solidFill>
                  <a:schemeClr val="tx1"/>
                </a:solidFill>
              </a:rPr>
              <a:t> bond </a:t>
            </a:r>
            <a:r>
              <a:rPr lang="en-US" i="1" dirty="0" err="1">
                <a:solidFill>
                  <a:srgbClr val="C00000"/>
                </a:solidFill>
              </a:rPr>
              <a:t>covalenty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228600" y="3810000"/>
            <a:ext cx="8534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u="sng">
                <a:solidFill>
                  <a:schemeClr val="tx1"/>
                </a:solidFill>
              </a:rPr>
              <a:t>Ionic bonds</a:t>
            </a:r>
            <a:r>
              <a:rPr lang="en-US">
                <a:solidFill>
                  <a:schemeClr val="tx1"/>
                </a:solidFill>
              </a:rPr>
              <a:t> form between oppositely charged ions after the </a:t>
            </a:r>
            <a:r>
              <a:rPr lang="en-US">
                <a:solidFill>
                  <a:srgbClr val="C00000"/>
                </a:solidFill>
              </a:rPr>
              <a:t>transfer</a:t>
            </a:r>
            <a:r>
              <a:rPr lang="en-US">
                <a:solidFill>
                  <a:schemeClr val="tx1"/>
                </a:solidFill>
              </a:rPr>
              <a:t> of electrons</a:t>
            </a:r>
          </a:p>
          <a:p>
            <a:r>
              <a:rPr lang="en-US">
                <a:solidFill>
                  <a:schemeClr val="tx1"/>
                </a:solidFill>
              </a:rPr>
              <a:t>	- </a:t>
            </a:r>
            <a:r>
              <a:rPr lang="en-US" i="1">
                <a:solidFill>
                  <a:srgbClr val="C00000"/>
                </a:solidFill>
              </a:rPr>
              <a:t>Salts</a:t>
            </a:r>
            <a:r>
              <a:rPr lang="en-US" i="1">
                <a:solidFill>
                  <a:schemeClr val="tx1"/>
                </a:solidFill>
              </a:rPr>
              <a:t> bond </a:t>
            </a:r>
            <a:r>
              <a:rPr lang="en-US" i="1">
                <a:solidFill>
                  <a:srgbClr val="C00000"/>
                </a:solidFill>
              </a:rPr>
              <a:t>ionically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514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3962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smtClean="0">
              <a:latin typeface="Comic Sans MS" pitchFamily="66" charset="0"/>
            </a:endParaRPr>
          </a:p>
          <a:p>
            <a:pPr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800" smtClean="0"/>
              <a:t> </a:t>
            </a:r>
            <a:r>
              <a:rPr lang="en-US" sz="3600" smtClean="0">
                <a:latin typeface="Comic Sans MS" pitchFamily="66" charset="0"/>
              </a:rPr>
              <a:t>Fats are concentrated forms of energy storage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3600" smtClean="0">
                <a:latin typeface="Comic Sans MS" pitchFamily="66" charset="0"/>
              </a:rPr>
              <a:t> 9 calories per gram</a:t>
            </a:r>
          </a:p>
          <a:p>
            <a:pPr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3600" smtClean="0">
                <a:latin typeface="Comic Sans MS" pitchFamily="66" charset="0"/>
              </a:rPr>
              <a:t> Fats are components of cell membranes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Organic Molecules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457200" y="1524000"/>
            <a:ext cx="7848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Organic molecules are molecules composed of </a:t>
            </a:r>
            <a:r>
              <a:rPr lang="en-US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hydrogen</a:t>
            </a:r>
            <a:r>
              <a:rPr lang="en-US" dirty="0">
                <a:solidFill>
                  <a:schemeClr val="tx1"/>
                </a:solidFill>
              </a:rPr>
              <a:t>, and often containing other elements such as </a:t>
            </a:r>
            <a:r>
              <a:rPr lang="en-US" dirty="0">
                <a:solidFill>
                  <a:srgbClr val="C00000"/>
                </a:solidFill>
              </a:rPr>
              <a:t>phosphorus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rgbClr val="C00000"/>
                </a:solidFill>
              </a:rPr>
              <a:t>sulfur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rgbClr val="C00000"/>
                </a:solidFill>
              </a:rPr>
              <a:t>oxygen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>
                <a:solidFill>
                  <a:srgbClr val="C00000"/>
                </a:solidFill>
              </a:rPr>
              <a:t>nitrogen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Elements of Life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457200" y="1524000"/>
            <a:ext cx="2819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>
                <a:solidFill>
                  <a:schemeClr val="tx1"/>
                </a:solidFill>
              </a:rPr>
              <a:t>arbon</a:t>
            </a:r>
            <a:r>
              <a:rPr lang="en-US"/>
              <a:t> </a:t>
            </a:r>
          </a:p>
          <a:p>
            <a:r>
              <a:rPr lang="en-US">
                <a:solidFill>
                  <a:srgbClr val="FF0000"/>
                </a:solidFill>
              </a:rPr>
              <a:t>H</a:t>
            </a:r>
            <a:r>
              <a:rPr lang="en-US">
                <a:solidFill>
                  <a:schemeClr val="tx1"/>
                </a:solidFill>
              </a:rPr>
              <a:t>ydrogen</a:t>
            </a:r>
          </a:p>
          <a:p>
            <a:r>
              <a:rPr lang="en-US">
                <a:solidFill>
                  <a:srgbClr val="FF0000"/>
                </a:solidFill>
              </a:rPr>
              <a:t>P</a:t>
            </a:r>
            <a:r>
              <a:rPr lang="en-US">
                <a:solidFill>
                  <a:schemeClr val="tx1"/>
                </a:solidFill>
              </a:rPr>
              <a:t>hosphorus</a:t>
            </a:r>
          </a:p>
          <a:p>
            <a:r>
              <a:rPr lang="en-US">
                <a:solidFill>
                  <a:srgbClr val="FF0000"/>
                </a:solidFill>
              </a:rPr>
              <a:t>S</a:t>
            </a:r>
            <a:r>
              <a:rPr lang="en-US">
                <a:solidFill>
                  <a:schemeClr val="tx1"/>
                </a:solidFill>
              </a:rPr>
              <a:t>ulfur</a:t>
            </a:r>
          </a:p>
          <a:p>
            <a:r>
              <a:rPr lang="en-US">
                <a:solidFill>
                  <a:srgbClr val="FF0000"/>
                </a:solidFill>
              </a:rPr>
              <a:t>O</a:t>
            </a:r>
            <a:r>
              <a:rPr lang="en-US">
                <a:solidFill>
                  <a:schemeClr val="tx1"/>
                </a:solidFill>
              </a:rPr>
              <a:t>xygen</a:t>
            </a:r>
          </a:p>
          <a:p>
            <a:r>
              <a:rPr lang="en-US">
                <a:solidFill>
                  <a:srgbClr val="FF0000"/>
                </a:solidFill>
              </a:rPr>
              <a:t>N</a:t>
            </a:r>
            <a:r>
              <a:rPr lang="en-US">
                <a:solidFill>
                  <a:schemeClr val="tx1"/>
                </a:solidFill>
              </a:rPr>
              <a:t>itrogen</a:t>
            </a:r>
          </a:p>
        </p:txBody>
      </p:sp>
      <p:sp>
        <p:nvSpPr>
          <p:cNvPr id="5124" name="Right Brace 6"/>
          <p:cNvSpPr>
            <a:spLocks/>
          </p:cNvSpPr>
          <p:nvPr/>
        </p:nvSpPr>
        <p:spPr bwMode="auto">
          <a:xfrm>
            <a:off x="3276600" y="1676400"/>
            <a:ext cx="990600" cy="3276600"/>
          </a:xfrm>
          <a:prstGeom prst="rightBrace">
            <a:avLst>
              <a:gd name="adj1" fmla="val 102385"/>
              <a:gd name="adj2" fmla="val 50000"/>
            </a:avLst>
          </a:prstGeom>
          <a:solidFill>
            <a:schemeClr val="bg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4419600" y="2438400"/>
            <a:ext cx="3733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Six elements make up 96% of your mass!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Carbohydrates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686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latin typeface="Comic Sans MS" pitchFamily="66" charset="0"/>
              </a:rPr>
              <a:t>   There are two types of carbohydrates: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 The simple sugars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Glucose, sucrose, fructose (and many others)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 The complex carbohydrates.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Carbohydrates that are made of long chains of sugars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Starches, cellulose, glycogen </a:t>
            </a:r>
          </a:p>
          <a:p>
            <a:pPr lvl="2" eaLnBrk="1" hangingPunct="1">
              <a:buFont typeface="Wingdings" pitchFamily="2" charset="2"/>
              <a:buChar char="Ø"/>
            </a:pPr>
            <a:endParaRPr lang="en-US" smtClean="0">
              <a:solidFill>
                <a:schemeClr val="bg1"/>
              </a:solidFill>
              <a:latin typeface="Comic Sans MS" pitchFamily="66" charset="0"/>
            </a:endParaRPr>
          </a:p>
          <a:p>
            <a:pPr lvl="2" eaLnBrk="1" hangingPunct="1">
              <a:buFont typeface="Wingdings" pitchFamily="2" charset="2"/>
              <a:buChar char="Ø"/>
            </a:pPr>
            <a:endParaRPr lang="en-US" smtClean="0">
              <a:solidFill>
                <a:schemeClr val="bg1"/>
              </a:solidFill>
              <a:latin typeface="Comic Sans MS" pitchFamily="66" charset="0"/>
            </a:endParaRPr>
          </a:p>
          <a:p>
            <a:pPr lvl="2" eaLnBrk="1" hangingPunct="1">
              <a:buFont typeface="Wingdings" pitchFamily="2" charset="2"/>
              <a:buNone/>
            </a:pPr>
            <a:endParaRPr lang="en-US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Simple Sugars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All carbohydrates are made up of units of sugar (also called </a:t>
            </a:r>
            <a:r>
              <a:rPr lang="en-US" sz="2800" i="1" u="sng" smtClean="0">
                <a:solidFill>
                  <a:srgbClr val="C00000"/>
                </a:solidFill>
                <a:latin typeface="Comic Sans MS" pitchFamily="66" charset="0"/>
              </a:rPr>
              <a:t>saccharide</a:t>
            </a:r>
            <a:r>
              <a:rPr lang="en-US" sz="2800" smtClean="0">
                <a:latin typeface="Comic Sans MS" pitchFamily="66" charset="0"/>
              </a:rPr>
              <a:t> units).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 Carbohydrates that contain only </a:t>
            </a:r>
            <a:r>
              <a:rPr lang="en-US" sz="2800" i="1" smtClean="0">
                <a:latin typeface="Comic Sans MS" pitchFamily="66" charset="0"/>
              </a:rPr>
              <a:t>one</a:t>
            </a:r>
            <a:r>
              <a:rPr lang="en-US" sz="2800" smtClean="0">
                <a:latin typeface="Comic Sans MS" pitchFamily="66" charset="0"/>
              </a:rPr>
              <a:t> sugar unit are called </a:t>
            </a:r>
            <a:r>
              <a:rPr lang="en-US" sz="2800" i="1" u="sng" smtClean="0">
                <a:solidFill>
                  <a:srgbClr val="C00000"/>
                </a:solidFill>
                <a:latin typeface="Comic Sans MS" pitchFamily="66" charset="0"/>
              </a:rPr>
              <a:t>monosaccharides</a:t>
            </a:r>
            <a:r>
              <a:rPr lang="en-US" sz="2800" smtClean="0">
                <a:latin typeface="Comic Sans MS" pitchFamily="66" charset="0"/>
              </a:rPr>
              <a:t>.</a:t>
            </a:r>
            <a:endParaRPr lang="en-US" sz="2800" smtClean="0"/>
          </a:p>
        </p:txBody>
      </p:sp>
      <p:pic>
        <p:nvPicPr>
          <p:cNvPr id="4131" name="Picture 35" descr="glucos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752600"/>
            <a:ext cx="1844675" cy="2474913"/>
          </a:xfrm>
          <a:solidFill>
            <a:schemeClr val="bg1"/>
          </a:solidFill>
        </p:spPr>
      </p:pic>
      <p:pic>
        <p:nvPicPr>
          <p:cNvPr id="4133" name="Picture 37" descr="fructos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1905000"/>
            <a:ext cx="2362200" cy="2293938"/>
          </a:xfrm>
          <a:solidFill>
            <a:schemeClr val="bg1"/>
          </a:solidFill>
        </p:spPr>
      </p:pic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4876800" y="4419600"/>
            <a:ext cx="1444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/>
              <a:t>Glucose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7086600" y="4419600"/>
            <a:ext cx="166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/>
              <a:t>Fructose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35" grpId="0"/>
      <p:bldP spid="4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Simple Sugars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14400"/>
            <a:ext cx="8153400" cy="2362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800" smtClean="0"/>
              <a:t> </a:t>
            </a:r>
            <a:r>
              <a:rPr lang="en-US" sz="2800" i="1" u="sng" smtClean="0">
                <a:solidFill>
                  <a:srgbClr val="C00000"/>
                </a:solidFill>
                <a:latin typeface="Comic Sans MS" pitchFamily="66" charset="0"/>
              </a:rPr>
              <a:t>Disaccharides</a:t>
            </a:r>
            <a:r>
              <a:rPr lang="en-US" sz="2800" smtClean="0">
                <a:latin typeface="Comic Sans MS" pitchFamily="66" charset="0"/>
              </a:rPr>
              <a:t> have two sugar units bonded together.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 For example, common table sugar is sucrose (below), a disaccharide that consists of a glucose unit bonded to a fructose unit.  </a:t>
            </a:r>
          </a:p>
        </p:txBody>
      </p:sp>
      <p:pic>
        <p:nvPicPr>
          <p:cNvPr id="8197" name="Picture 5" descr="sucrose molecule - Sucro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3429000"/>
            <a:ext cx="5715000" cy="2909888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Complex Carbohydrates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mtClean="0">
                <a:latin typeface="Comic Sans MS" pitchFamily="66" charset="0"/>
              </a:rPr>
              <a:t>Complex carbohydrates are </a:t>
            </a:r>
            <a:r>
              <a:rPr lang="en-US" i="1" u="sng" smtClean="0">
                <a:solidFill>
                  <a:srgbClr val="C00000"/>
                </a:solidFill>
                <a:latin typeface="Comic Sans MS" pitchFamily="66" charset="0"/>
              </a:rPr>
              <a:t>polymers</a:t>
            </a:r>
            <a:r>
              <a:rPr lang="en-US" smtClean="0">
                <a:latin typeface="Comic Sans MS" pitchFamily="66" charset="0"/>
              </a:rPr>
              <a:t> of the simple sugars. 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mtClean="0">
                <a:latin typeface="Comic Sans MS" pitchFamily="66" charset="0"/>
              </a:rPr>
              <a:t> In other words, the complex carbohydrates are long chains of simple sugar units bonded together.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mtClean="0">
                <a:latin typeface="Comic Sans MS" pitchFamily="66" charset="0"/>
              </a:rPr>
              <a:t> For this reason the complex carbohydrates are often referred to as </a:t>
            </a:r>
            <a:r>
              <a:rPr lang="en-US" i="1" u="sng" smtClean="0">
                <a:solidFill>
                  <a:srgbClr val="C00000"/>
                </a:solidFill>
                <a:latin typeface="Comic Sans MS" pitchFamily="66" charset="0"/>
              </a:rPr>
              <a:t>polysaccharides</a:t>
            </a:r>
            <a:r>
              <a:rPr lang="en-US" smtClean="0">
                <a:latin typeface="Comic Sans MS" pitchFamily="66" charset="0"/>
              </a:rPr>
              <a:t>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Complex Carbohydrates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9154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  </a:t>
            </a:r>
            <a:r>
              <a:rPr lang="en-US" sz="2800" smtClean="0">
                <a:latin typeface="Comic Sans MS" pitchFamily="66" charset="0"/>
              </a:rPr>
              <a:t>Starch (below) is a </a:t>
            </a:r>
            <a:r>
              <a:rPr lang="en-US" sz="2800" smtClean="0">
                <a:solidFill>
                  <a:srgbClr val="C00000"/>
                </a:solidFill>
                <a:latin typeface="Comic Sans MS" pitchFamily="66" charset="0"/>
              </a:rPr>
              <a:t>polymer</a:t>
            </a:r>
            <a:r>
              <a:rPr lang="en-US" sz="2800" smtClean="0">
                <a:latin typeface="Comic Sans MS" pitchFamily="66" charset="0"/>
              </a:rPr>
              <a:t> of the monosaccharide glucose (</a:t>
            </a:r>
            <a:r>
              <a:rPr lang="en-US" sz="2800" b="1" smtClean="0">
                <a:latin typeface="Comic Sans MS" pitchFamily="66" charset="0"/>
              </a:rPr>
              <a:t>n</a:t>
            </a:r>
            <a:r>
              <a:rPr lang="en-US" sz="2800" smtClean="0">
                <a:latin typeface="Comic Sans MS" pitchFamily="66" charset="0"/>
              </a:rPr>
              <a:t> is the number of repeating glucose units and ranges in the 1,000's). </a:t>
            </a:r>
          </a:p>
        </p:txBody>
      </p:sp>
      <p:pic>
        <p:nvPicPr>
          <p:cNvPr id="10244" name="Picture 5" descr="starch molecule1 - Starch&#10;                (n&#10;                is the number of repeating glucose units and ranges in the&#10;                1,000\'s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2438400"/>
            <a:ext cx="5486400" cy="2473325"/>
          </a:xfrm>
          <a:noFill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04800" y="4953000"/>
            <a:ext cx="8686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chemeClr val="tx1"/>
                </a:solidFill>
              </a:rPr>
              <a:t>Starches and cellulose are complex carbohydrates used by plants for energy storage and structural integrity.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1689</Words>
  <Application>Microsoft Office PowerPoint</Application>
  <PresentationFormat>Екран (4:3)</PresentationFormat>
  <Paragraphs>233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Default Design</vt:lpstr>
      <vt:lpstr>Biochemistry</vt:lpstr>
      <vt:lpstr>Chemical Bonds</vt:lpstr>
      <vt:lpstr>Organic Molecules</vt:lpstr>
      <vt:lpstr>Elements of Life</vt:lpstr>
      <vt:lpstr>Carbohydrates</vt:lpstr>
      <vt:lpstr>Simple Sugars</vt:lpstr>
      <vt:lpstr>Simple Sugars</vt:lpstr>
      <vt:lpstr>Complex Carbohydrates </vt:lpstr>
      <vt:lpstr>Complex Carbohydrates </vt:lpstr>
      <vt:lpstr>Complex Carbohydrates </vt:lpstr>
      <vt:lpstr>Structure of Glycogen</vt:lpstr>
      <vt:lpstr>Proteins</vt:lpstr>
      <vt:lpstr>Twenty amino acids in human metabolism</vt:lpstr>
      <vt:lpstr>Proteins</vt:lpstr>
      <vt:lpstr>Proteins</vt:lpstr>
      <vt:lpstr>Proteins</vt:lpstr>
      <vt:lpstr>Презентація PowerPoint</vt:lpstr>
      <vt:lpstr>Fats</vt:lpstr>
      <vt:lpstr>Fats</vt:lpstr>
      <vt:lpstr>Fats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Biochemistry</dc:title>
  <dc:creator>El Diamante High School</dc:creator>
  <cp:lastModifiedBy>RomaK</cp:lastModifiedBy>
  <cp:revision>79</cp:revision>
  <dcterms:created xsi:type="dcterms:W3CDTF">2004-05-19T16:10:41Z</dcterms:created>
  <dcterms:modified xsi:type="dcterms:W3CDTF">2015-09-03T12:05:42Z</dcterms:modified>
</cp:coreProperties>
</file>