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theme/theme14.xml" ContentType="application/vnd.openxmlformats-officedocument.theme+xml"/>
  <Override PartName="/ppt/slideLayouts/slideLayout25.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 id="2147483664" r:id="rId4"/>
    <p:sldMasterId id="2147483666" r:id="rId5"/>
    <p:sldMasterId id="2147483668" r:id="rId6"/>
    <p:sldMasterId id="2147483670" r:id="rId7"/>
    <p:sldMasterId id="2147483672" r:id="rId8"/>
    <p:sldMasterId id="2147483674" r:id="rId9"/>
    <p:sldMasterId id="2147483676" r:id="rId10"/>
    <p:sldMasterId id="2147483678" r:id="rId11"/>
    <p:sldMasterId id="2147483680" r:id="rId12"/>
    <p:sldMasterId id="2147483682" r:id="rId13"/>
    <p:sldMasterId id="2147483684" r:id="rId14"/>
    <p:sldMasterId id="2147483686" r:id="rId15"/>
  </p:sldMasterIdLst>
  <p:notesMasterIdLst>
    <p:notesMasterId r:id="rId36"/>
  </p:notesMasterIdLst>
  <p:sldIdLst>
    <p:sldId id="256" r:id="rId16"/>
    <p:sldId id="257" r:id="rId17"/>
    <p:sldId id="261" r:id="rId18"/>
    <p:sldId id="258" r:id="rId19"/>
    <p:sldId id="259"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Lst>
  <p:sldSz cx="9144000" cy="6858000" type="screen4x3"/>
  <p:notesSz cx="6858000" cy="9144000"/>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p:scale>
          <a:sx n="94" d="100"/>
          <a:sy n="94" d="100"/>
        </p:scale>
        <p:origin x="-1002" y="-1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6.xml"/><Relationship Id="rId34" Type="http://schemas.openxmlformats.org/officeDocument/2006/relationships/slide" Target="slides/slide1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8E7CB7-408E-4456-8304-6B1EC770E9D1}" type="datetimeFigureOut">
              <a:rPr lang="en-US" smtClean="0"/>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98F9E-DF2A-40C7-9193-84C29643A582}" type="slidenum">
              <a:rPr lang="en-US" smtClean="0"/>
              <a:t>‹№›</a:t>
            </a:fld>
            <a:endParaRPr lang="en-US"/>
          </a:p>
        </p:txBody>
      </p:sp>
    </p:spTree>
    <p:extLst>
      <p:ext uri="{BB962C8B-B14F-4D97-AF65-F5344CB8AC3E}">
        <p14:creationId xmlns:p14="http://schemas.microsoft.com/office/powerpoint/2010/main" val="40984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Properties</a:t>
            </a:r>
            <a:br>
              <a:rPr lang="en-US" smtClean="0"/>
            </a:br>
            <a:r>
              <a:rPr lang="en-US" smtClean="0"/>
              <a:t> of </a:t>
            </a:r>
            <a:br>
              <a:rPr lang="en-US" smtClean="0"/>
            </a:br>
            <a:r>
              <a:rPr lang="en-US" smtClean="0"/>
              <a:t>Water</a:t>
            </a:r>
          </a:p>
          <a:p>
            <a:r>
              <a:rPr lang="en-US" smtClean="0"/>
              <a:t>The first image taken by humans of the whole Earth. Photographed by the crew of Apollo 8, the photo shows the Earth at a distance of about 30,000 km. Space has no respect for “North” and “South” as the southern most tip of South America is at the top of the photo.</a:t>
            </a:r>
          </a:p>
          <a:p>
            <a:endParaRPr lang="en-US"/>
          </a:p>
        </p:txBody>
      </p:sp>
      <p:sp>
        <p:nvSpPr>
          <p:cNvPr id="4" name="Slide Number Placeholder 3"/>
          <p:cNvSpPr>
            <a:spLocks noGrp="1"/>
          </p:cNvSpPr>
          <p:nvPr>
            <p:ph type="sldNum" sz="quarter" idx="10"/>
          </p:nvPr>
        </p:nvSpPr>
        <p:spPr/>
        <p:txBody>
          <a:bodyPr/>
          <a:lstStyle/>
          <a:p>
            <a:r>
              <a:rPr lang="en-US" smtClean="0"/>
              <a:t>Properties</a:t>
            </a:r>
            <a:br>
              <a:rPr lang="en-US" smtClean="0"/>
            </a:br>
            <a:r>
              <a:rPr lang="en-US" smtClean="0"/>
              <a:t> of </a:t>
            </a:r>
            <a:br>
              <a:rPr lang="en-US" smtClean="0"/>
            </a:br>
            <a:r>
              <a:rPr lang="en-US" smtClean="0"/>
              <a:t>Water</a:t>
            </a:r>
          </a:p>
          <a:p>
            <a:r>
              <a:rPr lang="en-US" smtClean="0"/>
              <a:t>The first image taken by humans of the whole Earth. Photographed by the crew of Apollo 8, the photo shows the Earth at a distance of about 30,000 km. Space has no respect for “North” and “South” as the southern most tip of South America is at the top of the photo.</a:t>
            </a:r>
          </a:p>
          <a:p>
            <a:endParaRPr lang="en-US"/>
          </a:p>
        </p:txBody>
      </p:sp>
    </p:spTree>
    <p:extLst>
      <p:ext uri="{BB962C8B-B14F-4D97-AF65-F5344CB8AC3E}">
        <p14:creationId xmlns:p14="http://schemas.microsoft.com/office/powerpoint/2010/main" val="2958664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Specific Heat and Climate</a:t>
            </a:r>
          </a:p>
          <a:p>
            <a:r>
              <a:rPr lang="en-US" smtClean="0"/>
              <a:t>How does water contribute to the moderation of climate in coastal communities?</a:t>
            </a:r>
          </a:p>
          <a:p>
            <a:r>
              <a:rPr lang="en-US" smtClean="0"/>
              <a:t>Santa</a:t>
            </a:r>
          </a:p>
          <a:p>
            <a:r>
              <a:rPr lang="en-US" smtClean="0"/>
              <a:t>Barbara</a:t>
            </a:r>
          </a:p>
          <a:p>
            <a:r>
              <a:rPr lang="en-US" smtClean="0"/>
              <a:t>CA</a:t>
            </a:r>
          </a:p>
          <a:p>
            <a:endParaRPr lang="en-US"/>
          </a:p>
        </p:txBody>
      </p:sp>
      <p:sp>
        <p:nvSpPr>
          <p:cNvPr id="4" name="Slide Number Placeholder 3"/>
          <p:cNvSpPr>
            <a:spLocks noGrp="1"/>
          </p:cNvSpPr>
          <p:nvPr>
            <p:ph type="sldNum" sz="quarter" idx="10"/>
          </p:nvPr>
        </p:nvSpPr>
        <p:spPr/>
        <p:txBody>
          <a:bodyPr/>
          <a:lstStyle/>
          <a:p>
            <a:r>
              <a:rPr lang="en-US" smtClean="0"/>
              <a:t>Specific Heat and Climate</a:t>
            </a:r>
          </a:p>
          <a:p>
            <a:r>
              <a:rPr lang="en-US" smtClean="0"/>
              <a:t>How does water contribute to the moderation of climate in coastal communities?</a:t>
            </a:r>
          </a:p>
          <a:p>
            <a:r>
              <a:rPr lang="en-US" smtClean="0"/>
              <a:t>Santa</a:t>
            </a:r>
          </a:p>
          <a:p>
            <a:r>
              <a:rPr lang="en-US" smtClean="0"/>
              <a:t>Barbara</a:t>
            </a:r>
          </a:p>
          <a:p>
            <a:r>
              <a:rPr lang="en-US" smtClean="0"/>
              <a:t>CA</a:t>
            </a:r>
          </a:p>
          <a:p>
            <a:endParaRPr lang="en-US"/>
          </a:p>
        </p:txBody>
      </p:sp>
    </p:spTree>
    <p:extLst>
      <p:ext uri="{BB962C8B-B14F-4D97-AF65-F5344CB8AC3E}">
        <p14:creationId xmlns:p14="http://schemas.microsoft.com/office/powerpoint/2010/main" val="2446049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Calculations Involving Specific Heat</a:t>
            </a:r>
          </a:p>
          <a:p>
            <a:r>
              <a:rPr lang="en-US" smtClean="0"/>
              <a:t>cp = Specific Heat</a:t>
            </a:r>
          </a:p>
          <a:p>
            <a:endParaRPr lang="en-US" smtClean="0"/>
          </a:p>
          <a:p>
            <a:r>
              <a:rPr lang="en-US" smtClean="0"/>
              <a:t>Q = Heat lost or gained</a:t>
            </a:r>
          </a:p>
          <a:p>
            <a:r>
              <a:rPr lang="en-US" smtClean="0"/>
              <a:t>T = Temperature change</a:t>
            </a:r>
          </a:p>
          <a:p>
            <a:r>
              <a:rPr lang="en-US" smtClean="0"/>
              <a:t>OR</a:t>
            </a:r>
          </a:p>
          <a:p>
            <a:r>
              <a:rPr lang="en-US" smtClean="0"/>
              <a:t>m = Mass</a:t>
            </a:r>
          </a:p>
          <a:p>
            <a:endParaRPr lang="en-US"/>
          </a:p>
        </p:txBody>
      </p:sp>
      <p:sp>
        <p:nvSpPr>
          <p:cNvPr id="4" name="Slide Number Placeholder 3"/>
          <p:cNvSpPr>
            <a:spLocks noGrp="1"/>
          </p:cNvSpPr>
          <p:nvPr>
            <p:ph type="sldNum" sz="quarter" idx="10"/>
          </p:nvPr>
        </p:nvSpPr>
        <p:spPr/>
        <p:txBody>
          <a:bodyPr/>
          <a:lstStyle/>
          <a:p>
            <a:r>
              <a:rPr lang="en-US" smtClean="0"/>
              <a:t>Calculations Involving Specific Heat</a:t>
            </a:r>
          </a:p>
          <a:p>
            <a:r>
              <a:rPr lang="en-US" smtClean="0"/>
              <a:t>cp = Specific Heat</a:t>
            </a:r>
          </a:p>
          <a:p>
            <a:endParaRPr lang="en-US" smtClean="0"/>
          </a:p>
          <a:p>
            <a:r>
              <a:rPr lang="en-US" smtClean="0"/>
              <a:t>Q = Heat lost or gained</a:t>
            </a:r>
          </a:p>
          <a:p>
            <a:r>
              <a:rPr lang="en-US" smtClean="0"/>
              <a:t>T = Temperature change</a:t>
            </a:r>
          </a:p>
          <a:p>
            <a:r>
              <a:rPr lang="en-US" smtClean="0"/>
              <a:t>OR</a:t>
            </a:r>
          </a:p>
          <a:p>
            <a:r>
              <a:rPr lang="en-US" smtClean="0"/>
              <a:t>m = Mass</a:t>
            </a:r>
          </a:p>
          <a:p>
            <a:endParaRPr lang="en-US"/>
          </a:p>
        </p:txBody>
      </p:sp>
    </p:spTree>
    <p:extLst>
      <p:ext uri="{BB962C8B-B14F-4D97-AF65-F5344CB8AC3E}">
        <p14:creationId xmlns:p14="http://schemas.microsoft.com/office/powerpoint/2010/main" val="1177993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Energy and Phase Change</a:t>
            </a:r>
          </a:p>
          <a:p>
            <a:r>
              <a:rPr lang="en-US" smtClean="0"/>
              <a:t>Along LEG ‘A’ water exists as a solid (ice), and the temperature increases as energy is absorbed.</a:t>
            </a:r>
          </a:p>
          <a:p>
            <a:r>
              <a:rPr lang="en-US" smtClean="0"/>
              <a:t>The energy required to change the temperature of the ice is the specific heat of ice</a:t>
            </a:r>
          </a:p>
          <a:p>
            <a:endParaRPr lang="en-US"/>
          </a:p>
        </p:txBody>
      </p:sp>
      <p:sp>
        <p:nvSpPr>
          <p:cNvPr id="4" name="Slide Number Placeholder 3"/>
          <p:cNvSpPr>
            <a:spLocks noGrp="1"/>
          </p:cNvSpPr>
          <p:nvPr>
            <p:ph type="sldNum" sz="quarter" idx="10"/>
          </p:nvPr>
        </p:nvSpPr>
        <p:spPr/>
        <p:txBody>
          <a:bodyPr/>
          <a:lstStyle/>
          <a:p>
            <a:r>
              <a:rPr lang="en-US" smtClean="0"/>
              <a:t>Energy and Phase Change</a:t>
            </a:r>
          </a:p>
          <a:p>
            <a:r>
              <a:rPr lang="en-US" smtClean="0"/>
              <a:t>Along LEG ‘A’ water exists as a solid (ice), and the temperature increases as energy is absorbed.</a:t>
            </a:r>
          </a:p>
          <a:p>
            <a:r>
              <a:rPr lang="en-US" smtClean="0"/>
              <a:t>The energy required to change the temperature of the ice is the specific heat of ice</a:t>
            </a:r>
          </a:p>
          <a:p>
            <a:endParaRPr lang="en-US"/>
          </a:p>
        </p:txBody>
      </p:sp>
    </p:spTree>
    <p:extLst>
      <p:ext uri="{BB962C8B-B14F-4D97-AF65-F5344CB8AC3E}">
        <p14:creationId xmlns:p14="http://schemas.microsoft.com/office/powerpoint/2010/main" val="4252901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Energy and Phase Change</a:t>
            </a:r>
          </a:p>
          <a:p>
            <a:r>
              <a:rPr lang="en-US" smtClean="0"/>
              <a:t>At 0 C a phase change begins:</a:t>
            </a:r>
          </a:p>
          <a:p>
            <a:r>
              <a:rPr lang="en-US" smtClean="0"/>
              <a:t>Moving from left to right along LEG ‘B’, ice is melting to form liquid water</a:t>
            </a:r>
          </a:p>
          <a:p>
            <a:r>
              <a:rPr lang="en-US" smtClean="0"/>
              <a:t>Moving from right to left along LEG ‘B’, liquid water is freezing to form ice</a:t>
            </a:r>
          </a:p>
          <a:p>
            <a:r>
              <a:rPr lang="en-US" smtClean="0"/>
              <a:t>The distance of LEG ‘B’ along the Energy axis (x-axis) is known as the Heat of Fusion</a:t>
            </a:r>
          </a:p>
          <a:p>
            <a:r>
              <a:rPr lang="en-US" smtClean="0"/>
              <a:t>Note that temperature remains constant during a phase change!</a:t>
            </a:r>
          </a:p>
          <a:p>
            <a:endParaRPr lang="en-US" smtClean="0"/>
          </a:p>
          <a:p>
            <a:endParaRPr lang="en-US"/>
          </a:p>
        </p:txBody>
      </p:sp>
      <p:sp>
        <p:nvSpPr>
          <p:cNvPr id="4" name="Slide Number Placeholder 3"/>
          <p:cNvSpPr>
            <a:spLocks noGrp="1"/>
          </p:cNvSpPr>
          <p:nvPr>
            <p:ph type="sldNum" sz="quarter" idx="10"/>
          </p:nvPr>
        </p:nvSpPr>
        <p:spPr/>
        <p:txBody>
          <a:bodyPr/>
          <a:lstStyle/>
          <a:p>
            <a:r>
              <a:rPr lang="en-US" smtClean="0"/>
              <a:t>Energy and Phase Change</a:t>
            </a:r>
          </a:p>
          <a:p>
            <a:r>
              <a:rPr lang="en-US" smtClean="0"/>
              <a:t>At 0 C a phase change begins:</a:t>
            </a:r>
          </a:p>
          <a:p>
            <a:r>
              <a:rPr lang="en-US" smtClean="0"/>
              <a:t>Moving from left to right along LEG ‘B’, ice is melting to form liquid water</a:t>
            </a:r>
          </a:p>
          <a:p>
            <a:r>
              <a:rPr lang="en-US" smtClean="0"/>
              <a:t>Moving from right to left along LEG ‘B’, liquid water is freezing to form ice</a:t>
            </a:r>
          </a:p>
          <a:p>
            <a:r>
              <a:rPr lang="en-US" smtClean="0"/>
              <a:t>The distance of LEG ‘B’ along the Energy axis (x-axis) is known as the Heat of Fusion</a:t>
            </a:r>
          </a:p>
          <a:p>
            <a:r>
              <a:rPr lang="en-US" smtClean="0"/>
              <a:t>Note that temperature remains constant during a phase change!</a:t>
            </a:r>
          </a:p>
          <a:p>
            <a:endParaRPr lang="en-US" smtClean="0"/>
          </a:p>
          <a:p>
            <a:endParaRPr lang="en-US"/>
          </a:p>
        </p:txBody>
      </p:sp>
    </p:spTree>
    <p:extLst>
      <p:ext uri="{BB962C8B-B14F-4D97-AF65-F5344CB8AC3E}">
        <p14:creationId xmlns:p14="http://schemas.microsoft.com/office/powerpoint/2010/main" val="3329195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Heat of Fusion</a:t>
            </a:r>
          </a:p>
          <a:p>
            <a:r>
              <a:rPr lang="en-US" smtClean="0"/>
              <a:t>The energy that must be absorbed in order to convert solid to liquid at its melting point</a:t>
            </a:r>
          </a:p>
          <a:p>
            <a:r>
              <a:rPr lang="en-US" smtClean="0"/>
              <a:t>The energy that must be removed in order to convert liquid to solid at its freezing point.</a:t>
            </a:r>
          </a:p>
          <a:p>
            <a:r>
              <a:rPr lang="en-US" smtClean="0"/>
              <a:t>The heat of fusion of water is 334 Joules/gram</a:t>
            </a:r>
          </a:p>
          <a:p>
            <a:endParaRPr lang="en-US"/>
          </a:p>
        </p:txBody>
      </p:sp>
      <p:sp>
        <p:nvSpPr>
          <p:cNvPr id="4" name="Slide Number Placeholder 3"/>
          <p:cNvSpPr>
            <a:spLocks noGrp="1"/>
          </p:cNvSpPr>
          <p:nvPr>
            <p:ph type="sldNum" sz="quarter" idx="10"/>
          </p:nvPr>
        </p:nvSpPr>
        <p:spPr/>
        <p:txBody>
          <a:bodyPr/>
          <a:lstStyle/>
          <a:p>
            <a:r>
              <a:rPr lang="en-US" smtClean="0"/>
              <a:t>Heat of Fusion</a:t>
            </a:r>
          </a:p>
          <a:p>
            <a:r>
              <a:rPr lang="en-US" smtClean="0"/>
              <a:t>The energy that must be absorbed in order to convert solid to liquid at its melting point</a:t>
            </a:r>
          </a:p>
          <a:p>
            <a:r>
              <a:rPr lang="en-US" smtClean="0"/>
              <a:t>The energy that must be removed in order to convert liquid to solid at its freezing point.</a:t>
            </a:r>
          </a:p>
          <a:p>
            <a:r>
              <a:rPr lang="en-US" smtClean="0"/>
              <a:t>The heat of fusion of water is 334 Joules/gram</a:t>
            </a:r>
          </a:p>
          <a:p>
            <a:endParaRPr lang="en-US"/>
          </a:p>
        </p:txBody>
      </p:sp>
    </p:spTree>
    <p:extLst>
      <p:ext uri="{BB962C8B-B14F-4D97-AF65-F5344CB8AC3E}">
        <p14:creationId xmlns:p14="http://schemas.microsoft.com/office/powerpoint/2010/main" val="836108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Energy and Phase Change</a:t>
            </a:r>
          </a:p>
          <a:p>
            <a:r>
              <a:rPr lang="en-US" smtClean="0"/>
              <a:t>Once ice has completely melted, the temperature begins to increase again (LEG ‘C’), as the energy absorbed by water is no longer going toward changing the phase of the substance.</a:t>
            </a:r>
          </a:p>
          <a:p>
            <a:r>
              <a:rPr lang="en-US" smtClean="0"/>
              <a:t>The energy required to change the temperature of the liquid water is its specific heat</a:t>
            </a:r>
          </a:p>
          <a:p>
            <a:endParaRPr lang="en-US"/>
          </a:p>
        </p:txBody>
      </p:sp>
      <p:sp>
        <p:nvSpPr>
          <p:cNvPr id="4" name="Slide Number Placeholder 3"/>
          <p:cNvSpPr>
            <a:spLocks noGrp="1"/>
          </p:cNvSpPr>
          <p:nvPr>
            <p:ph type="sldNum" sz="quarter" idx="10"/>
          </p:nvPr>
        </p:nvSpPr>
        <p:spPr/>
        <p:txBody>
          <a:bodyPr/>
          <a:lstStyle/>
          <a:p>
            <a:r>
              <a:rPr lang="en-US" smtClean="0"/>
              <a:t>Energy and Phase Change</a:t>
            </a:r>
          </a:p>
          <a:p>
            <a:r>
              <a:rPr lang="en-US" smtClean="0"/>
              <a:t>Once ice has completely melted, the temperature begins to increase again (LEG ‘C’), as the energy absorbed by water is no longer going toward changing the phase of the substance.</a:t>
            </a:r>
          </a:p>
          <a:p>
            <a:r>
              <a:rPr lang="en-US" smtClean="0"/>
              <a:t>The energy required to change the temperature of the liquid water is its specific heat</a:t>
            </a:r>
          </a:p>
          <a:p>
            <a:endParaRPr lang="en-US"/>
          </a:p>
        </p:txBody>
      </p:sp>
    </p:spTree>
    <p:extLst>
      <p:ext uri="{BB962C8B-B14F-4D97-AF65-F5344CB8AC3E}">
        <p14:creationId xmlns:p14="http://schemas.microsoft.com/office/powerpoint/2010/main" val="3413728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Energy and Phase Change</a:t>
            </a:r>
          </a:p>
          <a:p>
            <a:r>
              <a:rPr lang="en-US" smtClean="0"/>
              <a:t>At 100 C, a second phase change begins:</a:t>
            </a:r>
          </a:p>
          <a:p>
            <a:r>
              <a:rPr lang="en-US" smtClean="0"/>
              <a:t>Moving from left to right along LEG ‘D’, water is boiling to form water vapor</a:t>
            </a:r>
          </a:p>
          <a:p>
            <a:r>
              <a:rPr lang="en-US" smtClean="0"/>
              <a:t>Moving from right to left along LEG ‘D’, water vapor is undergoing condensation to form liquid water</a:t>
            </a:r>
          </a:p>
          <a:p>
            <a:r>
              <a:rPr lang="en-US" smtClean="0"/>
              <a:t>The distance of LEG ‘D’ along the Energy axis (x-axis) is known as the Heat of Vaporization</a:t>
            </a:r>
          </a:p>
          <a:p>
            <a:r>
              <a:rPr lang="en-US" smtClean="0"/>
              <a:t>Note that temperature remains constant during a phase change!</a:t>
            </a:r>
          </a:p>
          <a:p>
            <a:endParaRPr lang="en-US"/>
          </a:p>
        </p:txBody>
      </p:sp>
      <p:sp>
        <p:nvSpPr>
          <p:cNvPr id="4" name="Slide Number Placeholder 3"/>
          <p:cNvSpPr>
            <a:spLocks noGrp="1"/>
          </p:cNvSpPr>
          <p:nvPr>
            <p:ph type="sldNum" sz="quarter" idx="10"/>
          </p:nvPr>
        </p:nvSpPr>
        <p:spPr/>
        <p:txBody>
          <a:bodyPr/>
          <a:lstStyle/>
          <a:p>
            <a:r>
              <a:rPr lang="en-US" smtClean="0"/>
              <a:t>Energy and Phase Change</a:t>
            </a:r>
          </a:p>
          <a:p>
            <a:r>
              <a:rPr lang="en-US" smtClean="0"/>
              <a:t>At 100 C, a second phase change begins:</a:t>
            </a:r>
          </a:p>
          <a:p>
            <a:r>
              <a:rPr lang="en-US" smtClean="0"/>
              <a:t>Moving from left to right along LEG ‘D’, water is boiling to form water vapor</a:t>
            </a:r>
          </a:p>
          <a:p>
            <a:r>
              <a:rPr lang="en-US" smtClean="0"/>
              <a:t>Moving from right to left along LEG ‘D’, water vapor is undergoing condensation to form liquid water</a:t>
            </a:r>
          </a:p>
          <a:p>
            <a:r>
              <a:rPr lang="en-US" smtClean="0"/>
              <a:t>The distance of LEG ‘D’ along the Energy axis (x-axis) is known as the Heat of Vaporization</a:t>
            </a:r>
          </a:p>
          <a:p>
            <a:r>
              <a:rPr lang="en-US" smtClean="0"/>
              <a:t>Note that temperature remains constant during a phase change!</a:t>
            </a:r>
          </a:p>
          <a:p>
            <a:endParaRPr lang="en-US"/>
          </a:p>
        </p:txBody>
      </p:sp>
    </p:spTree>
    <p:extLst>
      <p:ext uri="{BB962C8B-B14F-4D97-AF65-F5344CB8AC3E}">
        <p14:creationId xmlns:p14="http://schemas.microsoft.com/office/powerpoint/2010/main" val="3818989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Heat of Vaporization</a:t>
            </a:r>
          </a:p>
          <a:p>
            <a:r>
              <a:rPr lang="en-US" smtClean="0"/>
              <a:t>The energy that must be absorbed in order to convert a liquid to gas at its boiling point.</a:t>
            </a:r>
          </a:p>
          <a:p>
            <a:r>
              <a:rPr lang="en-US" smtClean="0"/>
              <a:t>The energy that must be removed in order to convert a gas to liquid at its condensation point.</a:t>
            </a:r>
          </a:p>
          <a:p>
            <a:r>
              <a:rPr lang="en-US" smtClean="0"/>
              <a:t>The heat of vaporization of water is 2260 Joules/gram</a:t>
            </a:r>
          </a:p>
          <a:p>
            <a:endParaRPr lang="en-US"/>
          </a:p>
        </p:txBody>
      </p:sp>
      <p:sp>
        <p:nvSpPr>
          <p:cNvPr id="4" name="Slide Number Placeholder 3"/>
          <p:cNvSpPr>
            <a:spLocks noGrp="1"/>
          </p:cNvSpPr>
          <p:nvPr>
            <p:ph type="sldNum" sz="quarter" idx="10"/>
          </p:nvPr>
        </p:nvSpPr>
        <p:spPr/>
        <p:txBody>
          <a:bodyPr/>
          <a:lstStyle/>
          <a:p>
            <a:r>
              <a:rPr lang="en-US" smtClean="0"/>
              <a:t>Heat of Vaporization</a:t>
            </a:r>
          </a:p>
          <a:p>
            <a:r>
              <a:rPr lang="en-US" smtClean="0"/>
              <a:t>The energy that must be absorbed in order to convert a liquid to gas at its boiling point.</a:t>
            </a:r>
          </a:p>
          <a:p>
            <a:r>
              <a:rPr lang="en-US" smtClean="0"/>
              <a:t>The energy that must be removed in order to convert a gas to liquid at its condensation point.</a:t>
            </a:r>
          </a:p>
          <a:p>
            <a:r>
              <a:rPr lang="en-US" smtClean="0"/>
              <a:t>The heat of vaporization of water is 2260 Joules/gram</a:t>
            </a:r>
          </a:p>
          <a:p>
            <a:endParaRPr lang="en-US"/>
          </a:p>
        </p:txBody>
      </p:sp>
    </p:spTree>
    <p:extLst>
      <p:ext uri="{BB962C8B-B14F-4D97-AF65-F5344CB8AC3E}">
        <p14:creationId xmlns:p14="http://schemas.microsoft.com/office/powerpoint/2010/main" val="1333629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Energy and Phase Change</a:t>
            </a:r>
          </a:p>
          <a:p>
            <a:r>
              <a:rPr lang="en-US" smtClean="0"/>
              <a:t>Once all of the liquid water has vaporized, the temperature begins to increase again (LEG ‘E’), as the energy absorbed by water is no longer going toward changing the phase of the substance. </a:t>
            </a:r>
          </a:p>
          <a:p>
            <a:r>
              <a:rPr lang="en-US" smtClean="0"/>
              <a:t>The energy required to change the temperature of the steam is its specific heat</a:t>
            </a:r>
          </a:p>
          <a:p>
            <a:endParaRPr lang="en-US" smtClean="0"/>
          </a:p>
          <a:p>
            <a:endParaRPr lang="en-US" smtClean="0"/>
          </a:p>
          <a:p>
            <a:endParaRPr lang="en-US"/>
          </a:p>
        </p:txBody>
      </p:sp>
      <p:sp>
        <p:nvSpPr>
          <p:cNvPr id="4" name="Slide Number Placeholder 3"/>
          <p:cNvSpPr>
            <a:spLocks noGrp="1"/>
          </p:cNvSpPr>
          <p:nvPr>
            <p:ph type="sldNum" sz="quarter" idx="10"/>
          </p:nvPr>
        </p:nvSpPr>
        <p:spPr/>
        <p:txBody>
          <a:bodyPr/>
          <a:lstStyle/>
          <a:p>
            <a:r>
              <a:rPr lang="en-US" smtClean="0"/>
              <a:t>Energy and Phase Change</a:t>
            </a:r>
          </a:p>
          <a:p>
            <a:r>
              <a:rPr lang="en-US" smtClean="0"/>
              <a:t>Once all of the liquid water has vaporized, the temperature begins to increase again (LEG ‘E’), as the energy absorbed by water is no longer going toward changing the phase of the substance. </a:t>
            </a:r>
          </a:p>
          <a:p>
            <a:r>
              <a:rPr lang="en-US" smtClean="0"/>
              <a:t>The energy required to change the temperature of the steam is its specific heat</a:t>
            </a:r>
          </a:p>
          <a:p>
            <a:endParaRPr lang="en-US" smtClean="0"/>
          </a:p>
          <a:p>
            <a:endParaRPr lang="en-US" smtClean="0"/>
          </a:p>
          <a:p>
            <a:endParaRPr lang="en-US"/>
          </a:p>
        </p:txBody>
      </p:sp>
    </p:spTree>
    <p:extLst>
      <p:ext uri="{BB962C8B-B14F-4D97-AF65-F5344CB8AC3E}">
        <p14:creationId xmlns:p14="http://schemas.microsoft.com/office/powerpoint/2010/main" val="42320947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Latent Heat – Sample Problem</a:t>
            </a:r>
          </a:p>
          <a:p>
            <a:r>
              <a:rPr lang="en-US" smtClean="0"/>
              <a:t>Problem: The heat of fusion of water is 334 J/g.</a:t>
            </a:r>
          </a:p>
          <a:p>
            <a:r>
              <a:rPr lang="en-US" smtClean="0"/>
              <a:t>How much energy is needed to convert</a:t>
            </a:r>
          </a:p>
          <a:p>
            <a:r>
              <a:rPr lang="en-US" smtClean="0"/>
              <a:t>60 grams of ice at 0C to liquid water at 0C?</a:t>
            </a:r>
          </a:p>
          <a:p>
            <a:endParaRPr lang="en-US" smtClean="0"/>
          </a:p>
          <a:p>
            <a:r>
              <a:rPr lang="en-US" smtClean="0"/>
              <a:t>Mass</a:t>
            </a:r>
          </a:p>
          <a:p>
            <a:r>
              <a:rPr lang="en-US" smtClean="0"/>
              <a:t>of ice</a:t>
            </a:r>
          </a:p>
          <a:p>
            <a:r>
              <a:rPr lang="en-US" smtClean="0"/>
              <a:t>Heat</a:t>
            </a:r>
          </a:p>
          <a:p>
            <a:r>
              <a:rPr lang="en-US" smtClean="0"/>
              <a:t>of</a:t>
            </a:r>
          </a:p>
          <a:p>
            <a:r>
              <a:rPr lang="en-US" smtClean="0"/>
              <a:t>fusion</a:t>
            </a:r>
          </a:p>
          <a:p>
            <a:endParaRPr lang="en-US"/>
          </a:p>
        </p:txBody>
      </p:sp>
      <p:sp>
        <p:nvSpPr>
          <p:cNvPr id="4" name="Slide Number Placeholder 3"/>
          <p:cNvSpPr>
            <a:spLocks noGrp="1"/>
          </p:cNvSpPr>
          <p:nvPr>
            <p:ph type="sldNum" sz="quarter" idx="10"/>
          </p:nvPr>
        </p:nvSpPr>
        <p:spPr/>
        <p:txBody>
          <a:bodyPr/>
          <a:lstStyle/>
          <a:p>
            <a:r>
              <a:rPr lang="en-US" smtClean="0"/>
              <a:t>Latent Heat – Sample Problem</a:t>
            </a:r>
          </a:p>
          <a:p>
            <a:r>
              <a:rPr lang="en-US" smtClean="0"/>
              <a:t>Problem: The heat of fusion of water is 334 J/g.</a:t>
            </a:r>
          </a:p>
          <a:p>
            <a:r>
              <a:rPr lang="en-US" smtClean="0"/>
              <a:t>How much energy is needed to convert</a:t>
            </a:r>
          </a:p>
          <a:p>
            <a:r>
              <a:rPr lang="en-US" smtClean="0"/>
              <a:t>60 grams of ice at 0C to liquid water at 0C?</a:t>
            </a:r>
          </a:p>
          <a:p>
            <a:endParaRPr lang="en-US" smtClean="0"/>
          </a:p>
          <a:p>
            <a:r>
              <a:rPr lang="en-US" smtClean="0"/>
              <a:t>Mass</a:t>
            </a:r>
          </a:p>
          <a:p>
            <a:r>
              <a:rPr lang="en-US" smtClean="0"/>
              <a:t>of ice</a:t>
            </a:r>
          </a:p>
          <a:p>
            <a:r>
              <a:rPr lang="en-US" smtClean="0"/>
              <a:t>Heat</a:t>
            </a:r>
          </a:p>
          <a:p>
            <a:r>
              <a:rPr lang="en-US" smtClean="0"/>
              <a:t>of</a:t>
            </a:r>
          </a:p>
          <a:p>
            <a:r>
              <a:rPr lang="en-US" smtClean="0"/>
              <a:t>fusion</a:t>
            </a:r>
          </a:p>
          <a:p>
            <a:endParaRPr lang="en-US"/>
          </a:p>
        </p:txBody>
      </p:sp>
    </p:spTree>
    <p:extLst>
      <p:ext uri="{BB962C8B-B14F-4D97-AF65-F5344CB8AC3E}">
        <p14:creationId xmlns:p14="http://schemas.microsoft.com/office/powerpoint/2010/main" val="540730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Boiling Point and Freezing Point</a:t>
            </a:r>
          </a:p>
          <a:p>
            <a:r>
              <a:rPr lang="en-US" smtClean="0"/>
              <a:t>Source: CRC Handbook of Chemistry and Physics</a:t>
            </a:r>
          </a:p>
          <a:p>
            <a:endParaRPr lang="en-US"/>
          </a:p>
        </p:txBody>
      </p:sp>
      <p:sp>
        <p:nvSpPr>
          <p:cNvPr id="4" name="Slide Number Placeholder 3"/>
          <p:cNvSpPr>
            <a:spLocks noGrp="1"/>
          </p:cNvSpPr>
          <p:nvPr>
            <p:ph type="sldNum" sz="quarter" idx="10"/>
          </p:nvPr>
        </p:nvSpPr>
        <p:spPr/>
        <p:txBody>
          <a:bodyPr/>
          <a:lstStyle/>
          <a:p>
            <a:r>
              <a:rPr lang="en-US" smtClean="0"/>
              <a:t>Boiling Point and Freezing Point</a:t>
            </a:r>
          </a:p>
          <a:p>
            <a:r>
              <a:rPr lang="en-US" smtClean="0"/>
              <a:t>Source: CRC Handbook of Chemistry and Physics</a:t>
            </a:r>
          </a:p>
          <a:p>
            <a:endParaRPr lang="en-US"/>
          </a:p>
        </p:txBody>
      </p:sp>
    </p:spTree>
    <p:extLst>
      <p:ext uri="{BB962C8B-B14F-4D97-AF65-F5344CB8AC3E}">
        <p14:creationId xmlns:p14="http://schemas.microsoft.com/office/powerpoint/2010/main" val="25358641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Latent Heat – Sample Problem</a:t>
            </a:r>
          </a:p>
          <a:p>
            <a:r>
              <a:rPr lang="en-US" smtClean="0"/>
              <a:t>Problem: The molar heat of fusion of water is</a:t>
            </a:r>
          </a:p>
          <a:p>
            <a:r>
              <a:rPr lang="en-US" smtClean="0"/>
              <a:t>6.009 kJ/mol. How much energy is needed to convert</a:t>
            </a:r>
          </a:p>
          <a:p>
            <a:r>
              <a:rPr lang="en-US" smtClean="0"/>
              <a:t>60 grams of ice at 0C to liquid water at 0C?</a:t>
            </a:r>
          </a:p>
          <a:p>
            <a:endParaRPr lang="en-US" smtClean="0"/>
          </a:p>
          <a:p>
            <a:r>
              <a:rPr lang="en-US" smtClean="0"/>
              <a:t>Mass</a:t>
            </a:r>
          </a:p>
          <a:p>
            <a:r>
              <a:rPr lang="en-US" smtClean="0"/>
              <a:t>of ice</a:t>
            </a:r>
          </a:p>
          <a:p>
            <a:r>
              <a:rPr lang="en-US" smtClean="0"/>
              <a:t>Molar</a:t>
            </a:r>
          </a:p>
          <a:p>
            <a:r>
              <a:rPr lang="en-US" smtClean="0"/>
              <a:t>Mass of</a:t>
            </a:r>
          </a:p>
          <a:p>
            <a:r>
              <a:rPr lang="en-US" smtClean="0"/>
              <a:t>water</a:t>
            </a:r>
          </a:p>
          <a:p>
            <a:r>
              <a:rPr lang="en-US" smtClean="0"/>
              <a:t>Heat</a:t>
            </a:r>
          </a:p>
          <a:p>
            <a:r>
              <a:rPr lang="en-US" smtClean="0"/>
              <a:t>of</a:t>
            </a:r>
          </a:p>
          <a:p>
            <a:r>
              <a:rPr lang="en-US" smtClean="0"/>
              <a:t>fusion</a:t>
            </a:r>
          </a:p>
          <a:p>
            <a:endParaRPr lang="en-US"/>
          </a:p>
        </p:txBody>
      </p:sp>
      <p:sp>
        <p:nvSpPr>
          <p:cNvPr id="4" name="Slide Number Placeholder 3"/>
          <p:cNvSpPr>
            <a:spLocks noGrp="1"/>
          </p:cNvSpPr>
          <p:nvPr>
            <p:ph type="sldNum" sz="quarter" idx="10"/>
          </p:nvPr>
        </p:nvSpPr>
        <p:spPr/>
        <p:txBody>
          <a:bodyPr/>
          <a:lstStyle/>
          <a:p>
            <a:r>
              <a:rPr lang="en-US" smtClean="0"/>
              <a:t>Latent Heat – Sample Problem</a:t>
            </a:r>
          </a:p>
          <a:p>
            <a:r>
              <a:rPr lang="en-US" smtClean="0"/>
              <a:t>Problem: The molar heat of fusion of water is</a:t>
            </a:r>
          </a:p>
          <a:p>
            <a:r>
              <a:rPr lang="en-US" smtClean="0"/>
              <a:t>6.009 kJ/mol. How much energy is needed to convert</a:t>
            </a:r>
          </a:p>
          <a:p>
            <a:r>
              <a:rPr lang="en-US" smtClean="0"/>
              <a:t>60 grams of ice at 0C to liquid water at 0C?</a:t>
            </a:r>
          </a:p>
          <a:p>
            <a:endParaRPr lang="en-US" smtClean="0"/>
          </a:p>
          <a:p>
            <a:r>
              <a:rPr lang="en-US" smtClean="0"/>
              <a:t>Mass</a:t>
            </a:r>
          </a:p>
          <a:p>
            <a:r>
              <a:rPr lang="en-US" smtClean="0"/>
              <a:t>of ice</a:t>
            </a:r>
          </a:p>
          <a:p>
            <a:r>
              <a:rPr lang="en-US" smtClean="0"/>
              <a:t>Molar</a:t>
            </a:r>
          </a:p>
          <a:p>
            <a:r>
              <a:rPr lang="en-US" smtClean="0"/>
              <a:t>Mass of</a:t>
            </a:r>
          </a:p>
          <a:p>
            <a:r>
              <a:rPr lang="en-US" smtClean="0"/>
              <a:t>water</a:t>
            </a:r>
          </a:p>
          <a:p>
            <a:r>
              <a:rPr lang="en-US" smtClean="0"/>
              <a:t>Heat</a:t>
            </a:r>
          </a:p>
          <a:p>
            <a:r>
              <a:rPr lang="en-US" smtClean="0"/>
              <a:t>of</a:t>
            </a:r>
          </a:p>
          <a:p>
            <a:r>
              <a:rPr lang="en-US" smtClean="0"/>
              <a:t>fusion</a:t>
            </a:r>
          </a:p>
          <a:p>
            <a:endParaRPr lang="en-US"/>
          </a:p>
        </p:txBody>
      </p:sp>
    </p:spTree>
    <p:extLst>
      <p:ext uri="{BB962C8B-B14F-4D97-AF65-F5344CB8AC3E}">
        <p14:creationId xmlns:p14="http://schemas.microsoft.com/office/powerpoint/2010/main" val="1993309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Boiling Points for Water at Altitude</a:t>
            </a:r>
          </a:p>
          <a:p>
            <a:r>
              <a:rPr lang="en-US" smtClean="0"/>
              <a:t>Source: NOAA</a:t>
            </a:r>
          </a:p>
          <a:p>
            <a:endParaRPr lang="en-US"/>
          </a:p>
        </p:txBody>
      </p:sp>
      <p:sp>
        <p:nvSpPr>
          <p:cNvPr id="4" name="Slide Number Placeholder 3"/>
          <p:cNvSpPr>
            <a:spLocks noGrp="1"/>
          </p:cNvSpPr>
          <p:nvPr>
            <p:ph type="sldNum" sz="quarter" idx="10"/>
          </p:nvPr>
        </p:nvSpPr>
        <p:spPr/>
        <p:txBody>
          <a:bodyPr/>
          <a:lstStyle/>
          <a:p>
            <a:r>
              <a:rPr lang="en-US" smtClean="0"/>
              <a:t>Boiling Points for Water at Altitude</a:t>
            </a:r>
          </a:p>
          <a:p>
            <a:r>
              <a:rPr lang="en-US" smtClean="0"/>
              <a:t>Source: NOAA</a:t>
            </a:r>
          </a:p>
          <a:p>
            <a:endParaRPr lang="en-US"/>
          </a:p>
        </p:txBody>
      </p:sp>
    </p:spTree>
    <p:extLst>
      <p:ext uri="{BB962C8B-B14F-4D97-AF65-F5344CB8AC3E}">
        <p14:creationId xmlns:p14="http://schemas.microsoft.com/office/powerpoint/2010/main" val="3849862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Density</a:t>
            </a:r>
          </a:p>
          <a:p>
            <a:r>
              <a:rPr lang="en-US" smtClean="0"/>
              <a:t>Water reaches a maximum density of 1.00 g/cm3 at a temperature of 3.98C.</a:t>
            </a:r>
          </a:p>
          <a:p>
            <a:r>
              <a:rPr lang="en-US" smtClean="0"/>
              <a:t>Water expands (becomes less dense) as it freezes</a:t>
            </a:r>
          </a:p>
          <a:p>
            <a:endParaRPr lang="en-US"/>
          </a:p>
        </p:txBody>
      </p:sp>
      <p:sp>
        <p:nvSpPr>
          <p:cNvPr id="4" name="Slide Number Placeholder 3"/>
          <p:cNvSpPr>
            <a:spLocks noGrp="1"/>
          </p:cNvSpPr>
          <p:nvPr>
            <p:ph type="sldNum" sz="quarter" idx="10"/>
          </p:nvPr>
        </p:nvSpPr>
        <p:spPr/>
        <p:txBody>
          <a:bodyPr/>
          <a:lstStyle/>
          <a:p>
            <a:r>
              <a:rPr lang="en-US" smtClean="0"/>
              <a:t>Density</a:t>
            </a:r>
          </a:p>
          <a:p>
            <a:r>
              <a:rPr lang="en-US" smtClean="0"/>
              <a:t>Water reaches a maximum density of 1.00 g/cm3 at a temperature of 3.98C.</a:t>
            </a:r>
          </a:p>
          <a:p>
            <a:r>
              <a:rPr lang="en-US" smtClean="0"/>
              <a:t>Water expands (becomes less dense) as it freezes</a:t>
            </a:r>
          </a:p>
          <a:p>
            <a:endParaRPr lang="en-US"/>
          </a:p>
        </p:txBody>
      </p:sp>
    </p:spTree>
    <p:extLst>
      <p:ext uri="{BB962C8B-B14F-4D97-AF65-F5344CB8AC3E}">
        <p14:creationId xmlns:p14="http://schemas.microsoft.com/office/powerpoint/2010/main" val="3634770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Rock Weathering</a:t>
            </a:r>
          </a:p>
          <a:p>
            <a:r>
              <a:rPr lang="en-US" smtClean="0"/>
              <a:t>The expansion of freezing water exerts sufficient force to fracture rock, and is a significant cause of rock weathering.</a:t>
            </a:r>
          </a:p>
          <a:p>
            <a:endParaRPr lang="en-US"/>
          </a:p>
        </p:txBody>
      </p:sp>
      <p:sp>
        <p:nvSpPr>
          <p:cNvPr id="4" name="Slide Number Placeholder 3"/>
          <p:cNvSpPr>
            <a:spLocks noGrp="1"/>
          </p:cNvSpPr>
          <p:nvPr>
            <p:ph type="sldNum" sz="quarter" idx="10"/>
          </p:nvPr>
        </p:nvSpPr>
        <p:spPr/>
        <p:txBody>
          <a:bodyPr/>
          <a:lstStyle/>
          <a:p>
            <a:r>
              <a:rPr lang="en-US" smtClean="0"/>
              <a:t>Rock Weathering</a:t>
            </a:r>
          </a:p>
          <a:p>
            <a:r>
              <a:rPr lang="en-US" smtClean="0"/>
              <a:t>The expansion of freezing water exerts sufficient force to fracture rock, and is a significant cause of rock weathering.</a:t>
            </a:r>
          </a:p>
          <a:p>
            <a:endParaRPr lang="en-US"/>
          </a:p>
        </p:txBody>
      </p:sp>
    </p:spTree>
    <p:extLst>
      <p:ext uri="{BB962C8B-B14F-4D97-AF65-F5344CB8AC3E}">
        <p14:creationId xmlns:p14="http://schemas.microsoft.com/office/powerpoint/2010/main" val="311403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Water’s Thermochemistry</a:t>
            </a:r>
          </a:p>
          <a:p>
            <a:r>
              <a:rPr lang="en-US" smtClean="0"/>
              <a:t>Specific heat and Latent heat of phase change, as they apply to water.</a:t>
            </a:r>
          </a:p>
          <a:p>
            <a:endParaRPr lang="en-US"/>
          </a:p>
        </p:txBody>
      </p:sp>
      <p:sp>
        <p:nvSpPr>
          <p:cNvPr id="4" name="Slide Number Placeholder 3"/>
          <p:cNvSpPr>
            <a:spLocks noGrp="1"/>
          </p:cNvSpPr>
          <p:nvPr>
            <p:ph type="sldNum" sz="quarter" idx="10"/>
          </p:nvPr>
        </p:nvSpPr>
        <p:spPr/>
        <p:txBody>
          <a:bodyPr/>
          <a:lstStyle/>
          <a:p>
            <a:r>
              <a:rPr lang="en-US" smtClean="0"/>
              <a:t>Water’s Thermochemistry</a:t>
            </a:r>
          </a:p>
          <a:p>
            <a:r>
              <a:rPr lang="en-US" smtClean="0"/>
              <a:t>Specific heat and Latent heat of phase change, as they apply to water.</a:t>
            </a:r>
          </a:p>
          <a:p>
            <a:endParaRPr lang="en-US"/>
          </a:p>
        </p:txBody>
      </p:sp>
    </p:spTree>
    <p:extLst>
      <p:ext uri="{BB962C8B-B14F-4D97-AF65-F5344CB8AC3E}">
        <p14:creationId xmlns:p14="http://schemas.microsoft.com/office/powerpoint/2010/main" val="1047424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Units for Measuring Heat</a:t>
            </a:r>
          </a:p>
          <a:p>
            <a:r>
              <a:rPr lang="en-US" smtClean="0"/>
              <a:t>The Joule is the SI system unit for measuring heat:</a:t>
            </a:r>
          </a:p>
          <a:p>
            <a:r>
              <a:rPr lang="en-US" smtClean="0"/>
              <a:t>The calorie is the heat required to raise the temperature of 1 gram of water by 1 Celsius degree</a:t>
            </a:r>
          </a:p>
          <a:p>
            <a:r>
              <a:rPr lang="en-US" smtClean="0"/>
              <a:t>The British thermal unit (BTU or Btu) is the amount of energy needed to heat one pound of water by one degree Fahrenheit. </a:t>
            </a:r>
          </a:p>
          <a:p>
            <a:endParaRPr lang="en-US"/>
          </a:p>
        </p:txBody>
      </p:sp>
      <p:sp>
        <p:nvSpPr>
          <p:cNvPr id="4" name="Slide Number Placeholder 3"/>
          <p:cNvSpPr>
            <a:spLocks noGrp="1"/>
          </p:cNvSpPr>
          <p:nvPr>
            <p:ph type="sldNum" sz="quarter" idx="10"/>
          </p:nvPr>
        </p:nvSpPr>
        <p:spPr/>
        <p:txBody>
          <a:bodyPr/>
          <a:lstStyle/>
          <a:p>
            <a:r>
              <a:rPr lang="en-US" smtClean="0"/>
              <a:t>Units for Measuring Heat</a:t>
            </a:r>
          </a:p>
          <a:p>
            <a:r>
              <a:rPr lang="en-US" smtClean="0"/>
              <a:t>The Joule is the SI system unit for measuring heat:</a:t>
            </a:r>
          </a:p>
          <a:p>
            <a:r>
              <a:rPr lang="en-US" smtClean="0"/>
              <a:t>The calorie is the heat required to raise the temperature of 1 gram of water by 1 Celsius degree</a:t>
            </a:r>
          </a:p>
          <a:p>
            <a:r>
              <a:rPr lang="en-US" smtClean="0"/>
              <a:t>The British thermal unit (BTU or Btu) is the amount of energy needed to heat one pound of water by one degree Fahrenheit. </a:t>
            </a:r>
          </a:p>
          <a:p>
            <a:endParaRPr lang="en-US"/>
          </a:p>
        </p:txBody>
      </p:sp>
    </p:spTree>
    <p:extLst>
      <p:ext uri="{BB962C8B-B14F-4D97-AF65-F5344CB8AC3E}">
        <p14:creationId xmlns:p14="http://schemas.microsoft.com/office/powerpoint/2010/main" val="3564686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Specific Heat</a:t>
            </a:r>
          </a:p>
          <a:p>
            <a:r>
              <a:rPr lang="en-US" smtClean="0"/>
              <a:t>The amount of heat required to raise the temperature of one gram of substance by one degree Celsius.</a:t>
            </a:r>
          </a:p>
          <a:p>
            <a:endParaRPr lang="en-US"/>
          </a:p>
        </p:txBody>
      </p:sp>
      <p:sp>
        <p:nvSpPr>
          <p:cNvPr id="4" name="Slide Number Placeholder 3"/>
          <p:cNvSpPr>
            <a:spLocks noGrp="1"/>
          </p:cNvSpPr>
          <p:nvPr>
            <p:ph type="sldNum" sz="quarter" idx="10"/>
          </p:nvPr>
        </p:nvSpPr>
        <p:spPr/>
        <p:txBody>
          <a:bodyPr/>
          <a:lstStyle/>
          <a:p>
            <a:r>
              <a:rPr lang="en-US" smtClean="0"/>
              <a:t>Specific Heat</a:t>
            </a:r>
          </a:p>
          <a:p>
            <a:r>
              <a:rPr lang="en-US" smtClean="0"/>
              <a:t>The amount of heat required to raise the temperature of one gram of substance by one degree Celsius.</a:t>
            </a:r>
          </a:p>
          <a:p>
            <a:endParaRPr lang="en-US"/>
          </a:p>
        </p:txBody>
      </p:sp>
    </p:spTree>
    <p:extLst>
      <p:ext uri="{BB962C8B-B14F-4D97-AF65-F5344CB8AC3E}">
        <p14:creationId xmlns:p14="http://schemas.microsoft.com/office/powerpoint/2010/main" val="2161519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Specific Heat</a:t>
            </a:r>
          </a:p>
          <a:p>
            <a:r>
              <a:rPr lang="en-US" smtClean="0"/>
              <a:t>The amount of heat required to raise the temperature of one gram of substance by one degree Celsius.</a:t>
            </a:r>
          </a:p>
          <a:p>
            <a:endParaRPr lang="en-US"/>
          </a:p>
        </p:txBody>
      </p:sp>
      <p:sp>
        <p:nvSpPr>
          <p:cNvPr id="4" name="Slide Number Placeholder 3"/>
          <p:cNvSpPr>
            <a:spLocks noGrp="1"/>
          </p:cNvSpPr>
          <p:nvPr>
            <p:ph type="sldNum" sz="quarter" idx="10"/>
          </p:nvPr>
        </p:nvSpPr>
        <p:spPr/>
        <p:txBody>
          <a:bodyPr/>
          <a:lstStyle/>
          <a:p>
            <a:r>
              <a:rPr lang="en-US" smtClean="0"/>
              <a:t>Specific Heat</a:t>
            </a:r>
          </a:p>
          <a:p>
            <a:r>
              <a:rPr lang="en-US" smtClean="0"/>
              <a:t>The amount of heat required to raise the temperature of one gram of substance by one degree Celsius.</a:t>
            </a:r>
          </a:p>
          <a:p>
            <a:endParaRPr lang="en-US"/>
          </a:p>
        </p:txBody>
      </p:sp>
    </p:spTree>
    <p:extLst>
      <p:ext uri="{BB962C8B-B14F-4D97-AF65-F5344CB8AC3E}">
        <p14:creationId xmlns:p14="http://schemas.microsoft.com/office/powerpoint/2010/main" val="2776283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CDF419-33E9-46E7-809B-0600B9262228}"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29304745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CDF419-33E9-46E7-809B-0600B9262228}"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2478473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CDF419-33E9-46E7-809B-0600B9262228}"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1705770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80310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96207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29207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803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CDF419-33E9-46E7-809B-0600B9262228}"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145610254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8031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8031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580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DF419-33E9-46E7-809B-0600B9262228}"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2319467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CDF419-33E9-46E7-809B-0600B9262228}"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2541788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CDF419-33E9-46E7-809B-0600B9262228}" type="datetimeFigureOut">
              <a:rPr lang="en-US" smtClean="0"/>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6796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CDF419-33E9-46E7-809B-0600B9262228}" type="datetimeFigureOut">
              <a:rPr lang="en-US" smtClean="0"/>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2058678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CDF419-33E9-46E7-809B-0600B9262228}" type="datetimeFigureOut">
              <a:rPr lang="en-US" smtClean="0"/>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3967264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CDF419-33E9-46E7-809B-0600B9262228}"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338722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CDF419-33E9-46E7-809B-0600B9262228}"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C538E-D748-4B9D-B456-FBCD5E373995}" type="slidenum">
              <a:rPr lang="en-US" smtClean="0"/>
              <a:t>‹№›</a:t>
            </a:fld>
            <a:endParaRPr lang="en-US"/>
          </a:p>
        </p:txBody>
      </p:sp>
    </p:spTree>
    <p:extLst>
      <p:ext uri="{BB962C8B-B14F-4D97-AF65-F5344CB8AC3E}">
        <p14:creationId xmlns:p14="http://schemas.microsoft.com/office/powerpoint/2010/main" val="3891010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CDF419-33E9-46E7-809B-0600B9262228}" type="datetimeFigureOut">
              <a:rPr lang="en-US" smtClean="0"/>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3C538E-D748-4B9D-B456-FBCD5E373995}" type="slidenum">
              <a:rPr lang="en-US" smtClean="0"/>
              <a:t>‹№›</a:t>
            </a:fld>
            <a:endParaRPr lang="en-US"/>
          </a:p>
        </p:txBody>
      </p:sp>
    </p:spTree>
    <p:extLst>
      <p:ext uri="{BB962C8B-B14F-4D97-AF65-F5344CB8AC3E}">
        <p14:creationId xmlns:p14="http://schemas.microsoft.com/office/powerpoint/2010/main" val="2281666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7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7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8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85"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6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2EC57-51C7-42C1-9A89-CAFAEF6142D5}" type="datetimeFigureOut">
              <a:rPr lang="en-US" smtClean="0">
                <a:solidFill>
                  <a:prstClr val="black">
                    <a:tint val="75000"/>
                  </a:prstClr>
                </a:solidFill>
              </a:rPr>
              <a:pPr/>
              <a:t>9/2/2015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61728-889C-4EBD-8CAE-8A99F2C9376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11357"/>
      </p:ext>
    </p:extLst>
  </p:cSld>
  <p:clrMap bg1="lt1" tx1="dk1" bg2="lt2" tx2="dk2" accent1="accent1" accent2="accent2" accent3="accent3" accent4="accent4" accent5="accent5" accent6="accent6" hlink="hlink" folHlink="folHlink"/>
  <p:sldLayoutIdLst>
    <p:sldLayoutId id="2147483675"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2.wmf"/><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1.wmf"/><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4.xml"/><Relationship Id="rId1" Type="http://schemas.openxmlformats.org/officeDocument/2006/relationships/vmlDrawing" Target="../drawings/vmlDrawing4.vml"/><Relationship Id="rId5" Type="http://schemas.openxmlformats.org/officeDocument/2006/relationships/image" Target="../media/image14.wmf"/><Relationship Id="rId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5.xml"/><Relationship Id="rId1" Type="http://schemas.openxmlformats.org/officeDocument/2006/relationships/vmlDrawing" Target="../drawings/vmlDrawing5.vml"/><Relationship Id="rId5" Type="http://schemas.openxmlformats.org/officeDocument/2006/relationships/image" Target="../media/image15.wmf"/><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7.xml"/><Relationship Id="rId7" Type="http://schemas.openxmlformats.org/officeDocument/2006/relationships/image" Target="../media/image7.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wmf"/><Relationship Id="rId4" Type="http://schemas.openxmlformats.org/officeDocument/2006/relationships/oleObject" Target="../embeddings/oleObject1.bin"/><Relationship Id="rId9"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0" y="1066800"/>
            <a:ext cx="3810000" cy="1981200"/>
          </a:xfrm>
        </p:spPr>
        <p:txBody>
          <a:bodyPr>
            <a:normAutofit fontScale="90000"/>
          </a:bodyPr>
          <a:lstStyle/>
          <a:p>
            <a:r>
              <a:rPr lang="en-US" b="1" dirty="0" smtClean="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t>Properties</a:t>
            </a:r>
            <a:br>
              <a:rPr lang="en-US" b="1" dirty="0" smtClean="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br>
            <a:r>
              <a:rPr lang="en-US" b="1" dirty="0" smtClean="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t> of </a:t>
            </a:r>
            <a:br>
              <a:rPr lang="en-US" b="1" dirty="0" smtClean="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br>
            <a:r>
              <a:rPr lang="en-US" b="1" dirty="0" smtClean="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t>Water</a:t>
            </a:r>
            <a:endParaRPr lang="en-US" b="1" dirty="0">
              <a:solidFill>
                <a:schemeClr val="tx2">
                  <a:lumMod val="75000"/>
                </a:schemeClr>
              </a:solidFill>
              <a:effectLst>
                <a:outerShdw blurRad="38100" dist="38100" dir="2700000" algn="tl">
                  <a:srgbClr val="000000">
                    <a:alpha val="43137"/>
                  </a:srgbClr>
                </a:outerShdw>
              </a:effectLst>
              <a:latin typeface="Comic Sans MS" panose="030F0702030302020204" pitchFamily="66" charset="0"/>
            </a:endParaRPr>
          </a:p>
        </p:txBody>
      </p:sp>
      <p:pic>
        <p:nvPicPr>
          <p:cNvPr id="1026" name="Picture 2" descr="File:As08-16-2593 cr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76200"/>
            <a:ext cx="5314950" cy="53149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200" y="5486400"/>
            <a:ext cx="8077200" cy="1200329"/>
          </a:xfrm>
          <a:prstGeom prst="rect">
            <a:avLst/>
          </a:prstGeom>
          <a:noFill/>
        </p:spPr>
        <p:txBody>
          <a:bodyPr wrap="square" rtlCol="0">
            <a:spAutoFit/>
          </a:bodyPr>
          <a:lstStyle/>
          <a:p>
            <a:r>
              <a:rPr lang="en-US" dirty="0">
                <a:effectLst>
                  <a:outerShdw blurRad="38100" dist="38100" dir="2700000" algn="tl">
                    <a:srgbClr val="000000">
                      <a:alpha val="43137"/>
                    </a:srgbClr>
                  </a:outerShdw>
                </a:effectLst>
                <a:latin typeface="Comic Sans MS" panose="030F0702030302020204" pitchFamily="66" charset="0"/>
              </a:rPr>
              <a:t>The first image taken by humans of the whole Earth. Photographed by the crew of Apollo </a:t>
            </a:r>
            <a:r>
              <a:rPr lang="en-US" dirty="0" smtClean="0">
                <a:effectLst>
                  <a:outerShdw blurRad="38100" dist="38100" dir="2700000" algn="tl">
                    <a:srgbClr val="000000">
                      <a:alpha val="43137"/>
                    </a:srgbClr>
                  </a:outerShdw>
                </a:effectLst>
                <a:latin typeface="Comic Sans MS" panose="030F0702030302020204" pitchFamily="66" charset="0"/>
              </a:rPr>
              <a:t>8, the </a:t>
            </a:r>
            <a:r>
              <a:rPr lang="en-US" dirty="0">
                <a:effectLst>
                  <a:outerShdw blurRad="38100" dist="38100" dir="2700000" algn="tl">
                    <a:srgbClr val="000000">
                      <a:alpha val="43137"/>
                    </a:srgbClr>
                  </a:outerShdw>
                </a:effectLst>
                <a:latin typeface="Comic Sans MS" panose="030F0702030302020204" pitchFamily="66" charset="0"/>
              </a:rPr>
              <a:t>photo shows the Earth at a distance of about 30,000 km. </a:t>
            </a:r>
            <a:r>
              <a:rPr lang="en-US" dirty="0" smtClean="0">
                <a:effectLst>
                  <a:outerShdw blurRad="38100" dist="38100" dir="2700000" algn="tl">
                    <a:srgbClr val="000000">
                      <a:alpha val="43137"/>
                    </a:srgbClr>
                  </a:outerShdw>
                </a:effectLst>
                <a:latin typeface="Comic Sans MS" panose="030F0702030302020204" pitchFamily="66" charset="0"/>
              </a:rPr>
              <a:t>Space has no respect for “North” and “South” as the southern most tip of South America is at the top of the photo.</a:t>
            </a:r>
            <a:endParaRPr lang="en-US"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942906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72400" cy="1143000"/>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Specific Heat and Climate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pic>
        <p:nvPicPr>
          <p:cNvPr id="6146" name="Picture 2" descr="File:Santa Barbara California 49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95400"/>
            <a:ext cx="6302254" cy="4191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5562600"/>
            <a:ext cx="8077200" cy="954107"/>
          </a:xfrm>
          <a:prstGeom prst="rect">
            <a:avLst/>
          </a:prstGeom>
          <a:noFill/>
        </p:spPr>
        <p:txBody>
          <a:bodyPr wrap="square" rtlCol="0">
            <a:spAutoFit/>
          </a:bodyPr>
          <a:lstStyle/>
          <a:p>
            <a:r>
              <a:rPr lang="en-US" sz="2800" dirty="0" smtClean="0">
                <a:solidFill>
                  <a:prstClr val="black"/>
                </a:solidFill>
                <a:effectLst>
                  <a:outerShdw blurRad="38100" dist="38100" dir="2700000" algn="tl">
                    <a:srgbClr val="000000">
                      <a:alpha val="43137"/>
                    </a:srgbClr>
                  </a:outerShdw>
                </a:effectLst>
                <a:latin typeface="Comic Sans MS" panose="030F0702030302020204" pitchFamily="66" charset="0"/>
              </a:rPr>
              <a:t>How does water contribute to the moderation of climate in coastal communities?</a:t>
            </a:r>
            <a:endParaRPr lang="en-US" sz="2800" dirty="0">
              <a:solidFill>
                <a:prstClr val="black"/>
              </a:solidFill>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7162800" y="1981200"/>
            <a:ext cx="1676400" cy="1384995"/>
          </a:xfrm>
          <a:prstGeom prst="rect">
            <a:avLst/>
          </a:prstGeom>
          <a:noFill/>
        </p:spPr>
        <p:txBody>
          <a:bodyPr wrap="square" rtlCol="0">
            <a:spAutoFit/>
          </a:bodyPr>
          <a:lstStyle/>
          <a:p>
            <a:pPr algn="ctr"/>
            <a:r>
              <a:rPr lang="en-US" sz="2800" b="1" dirty="0" smtClean="0">
                <a:solidFill>
                  <a:srgbClr val="1F497D"/>
                </a:solidFill>
                <a:effectLst>
                  <a:outerShdw blurRad="38100" dist="38100" dir="2700000" algn="tl">
                    <a:srgbClr val="000000">
                      <a:alpha val="43137"/>
                    </a:srgbClr>
                  </a:outerShdw>
                </a:effectLst>
                <a:latin typeface="Comic Sans MS" panose="030F0702030302020204" pitchFamily="66" charset="0"/>
              </a:rPr>
              <a:t>Santa</a:t>
            </a:r>
          </a:p>
          <a:p>
            <a:pPr algn="ctr"/>
            <a:r>
              <a:rPr lang="en-US" sz="2800" b="1" dirty="0" smtClean="0">
                <a:solidFill>
                  <a:srgbClr val="1F497D"/>
                </a:solidFill>
                <a:effectLst>
                  <a:outerShdw blurRad="38100" dist="38100" dir="2700000" algn="tl">
                    <a:srgbClr val="000000">
                      <a:alpha val="43137"/>
                    </a:srgbClr>
                  </a:outerShdw>
                </a:effectLst>
                <a:latin typeface="Comic Sans MS" panose="030F0702030302020204" pitchFamily="66" charset="0"/>
              </a:rPr>
              <a:t>Barbara</a:t>
            </a:r>
          </a:p>
          <a:p>
            <a:pPr algn="ctr"/>
            <a:r>
              <a:rPr lang="en-US" sz="2800" b="1" dirty="0" smtClean="0">
                <a:solidFill>
                  <a:srgbClr val="1F497D"/>
                </a:solidFill>
                <a:effectLst>
                  <a:outerShdw blurRad="38100" dist="38100" dir="2700000" algn="tl">
                    <a:srgbClr val="000000">
                      <a:alpha val="43137"/>
                    </a:srgbClr>
                  </a:outerShdw>
                </a:effectLst>
                <a:latin typeface="Comic Sans MS" panose="030F0702030302020204" pitchFamily="66" charset="0"/>
              </a:rPr>
              <a:t>CA</a:t>
            </a:r>
            <a:endParaRPr lang="en-US" sz="2800" b="1" dirty="0">
              <a:solidFill>
                <a:srgbClr val="1F497D"/>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592491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28600" y="0"/>
            <a:ext cx="8534400" cy="1219200"/>
          </a:xfrm>
        </p:spPr>
        <p:txBody>
          <a:bodyPr>
            <a:normAutofit/>
          </a:bodyPr>
          <a:lstStyle/>
          <a:p>
            <a:r>
              <a:rPr lang="en-US" sz="3600" b="1" dirty="0">
                <a:solidFill>
                  <a:srgbClr val="292929"/>
                </a:solidFill>
                <a:effectLst>
                  <a:outerShdw blurRad="38100" dist="38100" dir="2700000" algn="tl">
                    <a:srgbClr val="000000">
                      <a:alpha val="43137"/>
                    </a:srgbClr>
                  </a:outerShdw>
                </a:effectLst>
                <a:latin typeface="Comic Sans MS" panose="030F0702030302020204" pitchFamily="66" charset="0"/>
              </a:rPr>
              <a:t>Calculations Involving Specific Heat</a:t>
            </a:r>
          </a:p>
        </p:txBody>
      </p:sp>
      <p:sp>
        <p:nvSpPr>
          <p:cNvPr id="53254" name="Text Box 6"/>
          <p:cNvSpPr txBox="1">
            <a:spLocks noChangeArrowheads="1"/>
          </p:cNvSpPr>
          <p:nvPr/>
        </p:nvSpPr>
        <p:spPr bwMode="auto">
          <a:xfrm>
            <a:off x="2362200" y="2819400"/>
            <a:ext cx="4191000" cy="954107"/>
          </a:xfrm>
          <a:prstGeom prst="rect">
            <a:avLst/>
          </a:prstGeom>
          <a:noFill/>
          <a:ln w="9525">
            <a:noFill/>
            <a:miter lim="800000"/>
            <a:headEnd/>
            <a:tailEnd/>
          </a:ln>
          <a:effectLst/>
        </p:spPr>
        <p:txBody>
          <a:bodyPr wrap="square">
            <a:spAutoFit/>
          </a:bodyPr>
          <a:lstStyle/>
          <a:p>
            <a:r>
              <a:rPr lang="en-US" sz="2800" i="1" dirty="0">
                <a:solidFill>
                  <a:srgbClr val="C00000"/>
                </a:solidFill>
                <a:effectLst>
                  <a:outerShdw blurRad="38100" dist="38100" dir="2700000" algn="tl">
                    <a:srgbClr val="000000">
                      <a:alpha val="43137"/>
                    </a:srgbClr>
                  </a:outerShdw>
                </a:effectLst>
                <a:latin typeface="Times New Roman" pitchFamily="18" charset="0"/>
              </a:rPr>
              <a:t>c</a:t>
            </a:r>
            <a:r>
              <a:rPr lang="en-US" sz="2800" i="1" baseline="-25000" dirty="0">
                <a:solidFill>
                  <a:srgbClr val="C00000"/>
                </a:solidFill>
                <a:effectLst>
                  <a:outerShdw blurRad="38100" dist="38100" dir="2700000" algn="tl">
                    <a:srgbClr val="000000">
                      <a:alpha val="43137"/>
                    </a:srgbClr>
                  </a:outerShdw>
                </a:effectLst>
                <a:latin typeface="Times New Roman" pitchFamily="18" charset="0"/>
              </a:rPr>
              <a:t>p</a:t>
            </a:r>
            <a:r>
              <a:rPr lang="en-US" sz="2800" dirty="0">
                <a:solidFill>
                  <a:srgbClr val="000000"/>
                </a:solidFill>
              </a:rPr>
              <a:t> </a:t>
            </a:r>
            <a:r>
              <a:rPr lang="en-US" sz="2800" dirty="0">
                <a:solidFill>
                  <a:srgbClr val="000000"/>
                </a:solidFill>
                <a:latin typeface="Comic Sans MS" panose="030F0702030302020204" pitchFamily="66" charset="0"/>
              </a:rPr>
              <a:t>= Specific </a:t>
            </a:r>
            <a:r>
              <a:rPr lang="en-US" sz="2800" dirty="0" smtClean="0">
                <a:solidFill>
                  <a:srgbClr val="000000"/>
                </a:solidFill>
                <a:latin typeface="Comic Sans MS" panose="030F0702030302020204" pitchFamily="66" charset="0"/>
              </a:rPr>
              <a:t>Heat</a:t>
            </a:r>
          </a:p>
          <a:p>
            <a:endParaRPr lang="en-US" sz="2800" dirty="0">
              <a:solidFill>
                <a:srgbClr val="000000"/>
              </a:solidFill>
            </a:endParaRPr>
          </a:p>
        </p:txBody>
      </p:sp>
      <p:sp>
        <p:nvSpPr>
          <p:cNvPr id="53255" name="Text Box 7"/>
          <p:cNvSpPr txBox="1">
            <a:spLocks noChangeArrowheads="1"/>
          </p:cNvSpPr>
          <p:nvPr/>
        </p:nvSpPr>
        <p:spPr bwMode="auto">
          <a:xfrm>
            <a:off x="2362200" y="3581400"/>
            <a:ext cx="4724400" cy="519113"/>
          </a:xfrm>
          <a:prstGeom prst="rect">
            <a:avLst/>
          </a:prstGeom>
          <a:noFill/>
          <a:ln w="9525">
            <a:noFill/>
            <a:miter lim="800000"/>
            <a:headEnd/>
            <a:tailEnd/>
          </a:ln>
          <a:effectLst/>
        </p:spPr>
        <p:txBody>
          <a:bodyPr>
            <a:spAutoFit/>
          </a:bodyPr>
          <a:lstStyle/>
          <a:p>
            <a:r>
              <a:rPr lang="en-US" sz="2800" i="1" dirty="0" smtClean="0">
                <a:solidFill>
                  <a:srgbClr val="C00000"/>
                </a:solidFill>
                <a:effectLst>
                  <a:outerShdw blurRad="38100" dist="38100" dir="2700000" algn="tl">
                    <a:srgbClr val="000000">
                      <a:alpha val="43137"/>
                    </a:srgbClr>
                  </a:outerShdw>
                </a:effectLst>
                <a:latin typeface="Times New Roman" pitchFamily="18" charset="0"/>
              </a:rPr>
              <a:t>Q</a:t>
            </a:r>
            <a:r>
              <a:rPr lang="en-US" sz="2800" dirty="0" smtClean="0">
                <a:solidFill>
                  <a:srgbClr val="000000"/>
                </a:solidFill>
              </a:rPr>
              <a:t> </a:t>
            </a:r>
            <a:r>
              <a:rPr lang="en-US" sz="2800" dirty="0">
                <a:solidFill>
                  <a:srgbClr val="000000"/>
                </a:solidFill>
                <a:latin typeface="Comic Sans MS" panose="030F0702030302020204" pitchFamily="66" charset="0"/>
              </a:rPr>
              <a:t>= Heat lost or gained</a:t>
            </a:r>
          </a:p>
        </p:txBody>
      </p:sp>
      <p:sp>
        <p:nvSpPr>
          <p:cNvPr id="53256" name="Text Box 8"/>
          <p:cNvSpPr txBox="1">
            <a:spLocks noChangeArrowheads="1"/>
          </p:cNvSpPr>
          <p:nvPr/>
        </p:nvSpPr>
        <p:spPr bwMode="auto">
          <a:xfrm>
            <a:off x="2209800" y="4357688"/>
            <a:ext cx="4876800" cy="519112"/>
          </a:xfrm>
          <a:prstGeom prst="rect">
            <a:avLst/>
          </a:prstGeom>
          <a:noFill/>
          <a:ln w="9525">
            <a:noFill/>
            <a:miter lim="800000"/>
            <a:headEnd/>
            <a:tailEnd/>
          </a:ln>
          <a:effectLst/>
        </p:spPr>
        <p:txBody>
          <a:bodyPr>
            <a:spAutoFit/>
          </a:bodyPr>
          <a:lstStyle/>
          <a:p>
            <a:r>
              <a:rPr lang="en-US" sz="2800" i="1" dirty="0">
                <a:solidFill>
                  <a:srgbClr val="C00000"/>
                </a:solidFill>
                <a:effectLst>
                  <a:outerShdw blurRad="38100" dist="38100" dir="2700000" algn="tl">
                    <a:srgbClr val="000000">
                      <a:alpha val="43137"/>
                    </a:srgbClr>
                  </a:outerShdw>
                </a:effectLst>
                <a:latin typeface="Times New Roman" pitchFamily="18" charset="0"/>
                <a:sym typeface="Symbol" pitchFamily="18" charset="2"/>
              </a:rPr>
              <a:t>T</a:t>
            </a:r>
            <a:r>
              <a:rPr lang="en-US" sz="2800" dirty="0">
                <a:solidFill>
                  <a:srgbClr val="000000"/>
                </a:solidFill>
              </a:rPr>
              <a:t> </a:t>
            </a:r>
            <a:r>
              <a:rPr lang="en-US" sz="2800" dirty="0">
                <a:solidFill>
                  <a:srgbClr val="000000"/>
                </a:solidFill>
                <a:latin typeface="Comic Sans MS" panose="030F0702030302020204" pitchFamily="66" charset="0"/>
              </a:rPr>
              <a:t>= Temperature change</a:t>
            </a:r>
          </a:p>
        </p:txBody>
      </p:sp>
      <p:sp>
        <p:nvSpPr>
          <p:cNvPr id="53257" name="Text Box 9"/>
          <p:cNvSpPr txBox="1">
            <a:spLocks noChangeArrowheads="1"/>
          </p:cNvSpPr>
          <p:nvPr/>
        </p:nvSpPr>
        <p:spPr bwMode="auto">
          <a:xfrm>
            <a:off x="4191000" y="1676400"/>
            <a:ext cx="838200" cy="457200"/>
          </a:xfrm>
          <a:prstGeom prst="rect">
            <a:avLst/>
          </a:prstGeom>
          <a:noFill/>
          <a:ln w="9525">
            <a:noFill/>
            <a:miter lim="800000"/>
            <a:headEnd/>
            <a:tailEnd/>
          </a:ln>
          <a:effectLst/>
        </p:spPr>
        <p:txBody>
          <a:bodyPr>
            <a:spAutoFit/>
          </a:bodyPr>
          <a:lstStyle/>
          <a:p>
            <a:pPr>
              <a:spcBef>
                <a:spcPct val="50000"/>
              </a:spcBef>
            </a:pPr>
            <a:r>
              <a:rPr lang="en-US" dirty="0">
                <a:solidFill>
                  <a:srgbClr val="C00000"/>
                </a:solidFill>
                <a:effectLst>
                  <a:outerShdw blurRad="38100" dist="38100" dir="2700000" algn="tl">
                    <a:srgbClr val="000000">
                      <a:alpha val="43137"/>
                    </a:srgbClr>
                  </a:outerShdw>
                </a:effectLst>
              </a:rPr>
              <a:t>OR</a:t>
            </a:r>
          </a:p>
        </p:txBody>
      </p:sp>
      <p:sp>
        <p:nvSpPr>
          <p:cNvPr id="53265" name="Text Box 17"/>
          <p:cNvSpPr txBox="1">
            <a:spLocks noChangeArrowheads="1"/>
          </p:cNvSpPr>
          <p:nvPr/>
        </p:nvSpPr>
        <p:spPr bwMode="auto">
          <a:xfrm>
            <a:off x="2362200" y="5181600"/>
            <a:ext cx="2133600" cy="519113"/>
          </a:xfrm>
          <a:prstGeom prst="rect">
            <a:avLst/>
          </a:prstGeom>
          <a:noFill/>
          <a:ln w="9525">
            <a:noFill/>
            <a:miter lim="800000"/>
            <a:headEnd/>
            <a:tailEnd/>
          </a:ln>
          <a:effectLst/>
        </p:spPr>
        <p:txBody>
          <a:bodyPr>
            <a:spAutoFit/>
          </a:bodyPr>
          <a:lstStyle/>
          <a:p>
            <a:r>
              <a:rPr lang="en-US" sz="2800" i="1" dirty="0">
                <a:solidFill>
                  <a:srgbClr val="C00000"/>
                </a:solidFill>
                <a:effectLst>
                  <a:outerShdw blurRad="38100" dist="38100" dir="2700000" algn="tl">
                    <a:srgbClr val="000000">
                      <a:alpha val="43137"/>
                    </a:srgbClr>
                  </a:outerShdw>
                </a:effectLst>
                <a:latin typeface="Times New Roman" pitchFamily="18" charset="0"/>
                <a:sym typeface="Symbol" pitchFamily="18" charset="2"/>
              </a:rPr>
              <a:t>m</a:t>
            </a:r>
            <a:r>
              <a:rPr lang="en-US" sz="2800" dirty="0">
                <a:solidFill>
                  <a:srgbClr val="000000"/>
                </a:solidFill>
              </a:rPr>
              <a:t> </a:t>
            </a:r>
            <a:r>
              <a:rPr lang="en-US" sz="2800" dirty="0">
                <a:solidFill>
                  <a:srgbClr val="000000"/>
                </a:solidFill>
                <a:latin typeface="Comic Sans MS" panose="030F0702030302020204" pitchFamily="66" charset="0"/>
              </a:rPr>
              <a:t>= Mass</a:t>
            </a:r>
          </a:p>
        </p:txBody>
      </p:sp>
      <p:graphicFrame>
        <p:nvGraphicFramePr>
          <p:cNvPr id="10" name="Object 9"/>
          <p:cNvGraphicFramePr>
            <a:graphicFrameLocks noChangeAspect="1"/>
          </p:cNvGraphicFramePr>
          <p:nvPr/>
        </p:nvGraphicFramePr>
        <p:xfrm>
          <a:off x="5334000" y="1219200"/>
          <a:ext cx="2521974" cy="1371600"/>
        </p:xfrm>
        <a:graphic>
          <a:graphicData uri="http://schemas.openxmlformats.org/presentationml/2006/ole">
            <mc:AlternateContent xmlns:mc="http://schemas.openxmlformats.org/markup-compatibility/2006">
              <mc:Choice xmlns:v="urn:schemas-microsoft-com:vml" Requires="v">
                <p:oleObj spid="_x0000_s5138" name="Equation" r:id="rId4" imgW="723600" imgH="393480" progId="Equation.3">
                  <p:embed/>
                </p:oleObj>
              </mc:Choice>
              <mc:Fallback>
                <p:oleObj name="Equation" r:id="rId4" imgW="72360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1219200"/>
                        <a:ext cx="2521974"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762000" y="1524000"/>
          <a:ext cx="2999874" cy="838200"/>
        </p:xfrm>
        <a:graphic>
          <a:graphicData uri="http://schemas.openxmlformats.org/presentationml/2006/ole">
            <mc:AlternateContent xmlns:mc="http://schemas.openxmlformats.org/markup-compatibility/2006">
              <mc:Choice xmlns:v="urn:schemas-microsoft-com:vml" Requires="v">
                <p:oleObj spid="_x0000_s5139" name="Equation" r:id="rId6" imgW="863280" imgH="241200" progId="Equation.3">
                  <p:embed/>
                </p:oleObj>
              </mc:Choice>
              <mc:Fallback>
                <p:oleObj name="Equation" r:id="rId6" imgW="86328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1524000"/>
                        <a:ext cx="2999874"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3254"/>
                                        </p:tgtEl>
                                        <p:attrNameLst>
                                          <p:attrName>style.visibility</p:attrName>
                                        </p:attrNameLst>
                                      </p:cBhvr>
                                      <p:to>
                                        <p:strVal val="visible"/>
                                      </p:to>
                                    </p:set>
                                    <p:animEffect transition="in" filter="blinds(horizontal)">
                                      <p:cBhvr>
                                        <p:cTn id="7" dur="500"/>
                                        <p:tgtEl>
                                          <p:spTgt spid="5325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3255"/>
                                        </p:tgtEl>
                                        <p:attrNameLst>
                                          <p:attrName>style.visibility</p:attrName>
                                        </p:attrNameLst>
                                      </p:cBhvr>
                                      <p:to>
                                        <p:strVal val="visible"/>
                                      </p:to>
                                    </p:set>
                                    <p:animEffect transition="in" filter="blinds(horizontal)">
                                      <p:cBhvr>
                                        <p:cTn id="12" dur="500"/>
                                        <p:tgtEl>
                                          <p:spTgt spid="5325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3256"/>
                                        </p:tgtEl>
                                        <p:attrNameLst>
                                          <p:attrName>style.visibility</p:attrName>
                                        </p:attrNameLst>
                                      </p:cBhvr>
                                      <p:to>
                                        <p:strVal val="visible"/>
                                      </p:to>
                                    </p:set>
                                    <p:animEffect transition="in" filter="blinds(horizontal)">
                                      <p:cBhvr>
                                        <p:cTn id="17" dur="500"/>
                                        <p:tgtEl>
                                          <p:spTgt spid="5325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3265"/>
                                        </p:tgtEl>
                                        <p:attrNameLst>
                                          <p:attrName>style.visibility</p:attrName>
                                        </p:attrNameLst>
                                      </p:cBhvr>
                                      <p:to>
                                        <p:strVal val="visible"/>
                                      </p:to>
                                    </p:set>
                                    <p:animEffect transition="in" filter="blinds(horizontal)">
                                      <p:cBhvr>
                                        <p:cTn id="22" dur="500"/>
                                        <p:tgtEl>
                                          <p:spTgt spid="53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4" grpId="0"/>
      <p:bldP spid="53255" grpId="0"/>
      <p:bldP spid="53256" grpId="0"/>
      <p:bldP spid="5326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8672" y="862964"/>
            <a:ext cx="6096000" cy="342138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85800" y="10886"/>
            <a:ext cx="7772400" cy="827314"/>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Energy and Phase Change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646172" y="4374215"/>
            <a:ext cx="8001000" cy="1569660"/>
          </a:xfrm>
          <a:prstGeom prst="rect">
            <a:avLst/>
          </a:prstGeom>
          <a:noFill/>
        </p:spPr>
        <p:txBody>
          <a:bodyPr wrap="square" rtlCol="0">
            <a:spAutoFit/>
          </a:bodyPr>
          <a:lstStyle/>
          <a:p>
            <a:r>
              <a:rPr lang="en-US" sz="2400" dirty="0">
                <a:solidFill>
                  <a:prstClr val="black"/>
                </a:solidFill>
                <a:latin typeface="Comic Sans MS" panose="030F0702030302020204" pitchFamily="66" charset="0"/>
              </a:rPr>
              <a:t>Along LEG ‘A’ water exists as a solid (ice), and the temperature increases as </a:t>
            </a:r>
            <a:r>
              <a:rPr lang="en-US" sz="2400" dirty="0" smtClean="0">
                <a:solidFill>
                  <a:prstClr val="black"/>
                </a:solidFill>
                <a:latin typeface="Comic Sans MS" panose="030F0702030302020204" pitchFamily="66" charset="0"/>
              </a:rPr>
              <a:t>energy </a:t>
            </a:r>
            <a:r>
              <a:rPr lang="en-US" sz="2400" dirty="0">
                <a:solidFill>
                  <a:prstClr val="black"/>
                </a:solidFill>
                <a:latin typeface="Comic Sans MS" panose="030F0702030302020204" pitchFamily="66" charset="0"/>
              </a:rPr>
              <a:t>is absorbed</a:t>
            </a:r>
            <a:r>
              <a:rPr lang="en-US" sz="2400" dirty="0" smtClean="0">
                <a:solidFill>
                  <a:prstClr val="black"/>
                </a:solidFill>
                <a:latin typeface="Comic Sans MS" panose="030F0702030302020204" pitchFamily="66" charset="0"/>
              </a:rPr>
              <a:t>.</a:t>
            </a:r>
          </a:p>
          <a:p>
            <a:pPr marL="800100" lvl="1" indent="-342900">
              <a:buFont typeface="Wingdings" panose="05000000000000000000" pitchFamily="2" charset="2"/>
              <a:buChar char="q"/>
            </a:pPr>
            <a:r>
              <a:rPr lang="en-US" sz="2400" dirty="0" smtClean="0">
                <a:solidFill>
                  <a:prstClr val="black"/>
                </a:solidFill>
                <a:latin typeface="Comic Sans MS" panose="030F0702030302020204" pitchFamily="66" charset="0"/>
              </a:rPr>
              <a:t>The energy required to change the temperature of the ice is the </a:t>
            </a:r>
            <a:r>
              <a:rPr lang="en-US" sz="2400" b="1" dirty="0" smtClean="0">
                <a:solidFill>
                  <a:srgbClr val="C00000"/>
                </a:solidFill>
                <a:effectLst>
                  <a:outerShdw blurRad="38100" dist="38100" dir="2700000" algn="tl">
                    <a:srgbClr val="000000">
                      <a:alpha val="43137"/>
                    </a:srgbClr>
                  </a:outerShdw>
                </a:effectLst>
                <a:latin typeface="Comic Sans MS" panose="030F0702030302020204" pitchFamily="66" charset="0"/>
              </a:rPr>
              <a:t>specific heat of ice</a:t>
            </a:r>
            <a:endParaRPr lang="en-US" sz="2400" b="1" dirty="0">
              <a:solidFill>
                <a:srgbClr val="C00000"/>
              </a:solidFill>
              <a:effectLst>
                <a:outerShdw blurRad="38100" dist="38100" dir="2700000" algn="tl">
                  <a:srgbClr val="000000">
                    <a:alpha val="43137"/>
                  </a:srgbClr>
                </a:outerShdw>
              </a:effectLst>
              <a:latin typeface="Comic Sans MS" panose="030F0702030302020204" pitchFamily="66" charset="0"/>
            </a:endParaRPr>
          </a:p>
        </p:txBody>
      </p:sp>
      <p:cxnSp>
        <p:nvCxnSpPr>
          <p:cNvPr id="7" name="Straight Arrow Connector 6"/>
          <p:cNvCxnSpPr/>
          <p:nvPr/>
        </p:nvCxnSpPr>
        <p:spPr>
          <a:xfrm flipH="1">
            <a:off x="2362200" y="3799114"/>
            <a:ext cx="3810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617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100" y="838200"/>
            <a:ext cx="6096000" cy="342138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85800" y="10886"/>
            <a:ext cx="7772400" cy="827314"/>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Energy and Phase Change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381000" y="4374215"/>
            <a:ext cx="8458200" cy="2923877"/>
          </a:xfrm>
          <a:prstGeom prst="rect">
            <a:avLst/>
          </a:prstGeom>
          <a:noFill/>
        </p:spPr>
        <p:txBody>
          <a:bodyPr wrap="square" rtlCol="0">
            <a:spAutoFit/>
          </a:bodyPr>
          <a:lstStyle/>
          <a:p>
            <a:r>
              <a:rPr lang="en-US" sz="2000" dirty="0">
                <a:solidFill>
                  <a:prstClr val="black"/>
                </a:solidFill>
                <a:latin typeface="Comic Sans MS" panose="030F0702030302020204" pitchFamily="66" charset="0"/>
              </a:rPr>
              <a:t>At 0 </a:t>
            </a:r>
            <a:r>
              <a:rPr lang="en-US" sz="2000" dirty="0">
                <a:solidFill>
                  <a:prstClr val="black"/>
                </a:solidFill>
                <a:latin typeface="Comic Sans MS" panose="030F0702030302020204" pitchFamily="66" charset="0"/>
                <a:sym typeface="Symbol"/>
              </a:rPr>
              <a:t></a:t>
            </a:r>
            <a:r>
              <a:rPr lang="en-US" sz="2000" dirty="0">
                <a:solidFill>
                  <a:prstClr val="black"/>
                </a:solidFill>
                <a:latin typeface="Comic Sans MS" panose="030F0702030302020204" pitchFamily="66" charset="0"/>
              </a:rPr>
              <a:t>C a phase change begins</a:t>
            </a:r>
            <a:r>
              <a:rPr lang="en-US" sz="2000" dirty="0" smtClean="0">
                <a:solidFill>
                  <a:prstClr val="black"/>
                </a:solidFill>
                <a:latin typeface="Comic Sans MS" panose="030F0702030302020204" pitchFamily="66" charset="0"/>
              </a:rPr>
              <a:t>:</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Moving </a:t>
            </a:r>
            <a:r>
              <a:rPr lang="en-US" sz="2000" dirty="0">
                <a:solidFill>
                  <a:prstClr val="black"/>
                </a:solidFill>
                <a:latin typeface="Comic Sans MS" panose="030F0702030302020204" pitchFamily="66" charset="0"/>
              </a:rPr>
              <a:t>from left to right along LEG ‘B’, ice is </a:t>
            </a:r>
            <a:r>
              <a:rPr lang="en-US" sz="2000" i="1" dirty="0">
                <a:solidFill>
                  <a:prstClr val="black"/>
                </a:solidFill>
                <a:latin typeface="Comic Sans MS" panose="030F0702030302020204" pitchFamily="66" charset="0"/>
              </a:rPr>
              <a:t>melting</a:t>
            </a:r>
            <a:r>
              <a:rPr lang="en-US" sz="2000" dirty="0">
                <a:solidFill>
                  <a:prstClr val="black"/>
                </a:solidFill>
                <a:latin typeface="Comic Sans MS" panose="030F0702030302020204" pitchFamily="66" charset="0"/>
              </a:rPr>
              <a:t> to form liquid </a:t>
            </a:r>
            <a:r>
              <a:rPr lang="en-US" sz="2000" dirty="0" smtClean="0">
                <a:solidFill>
                  <a:prstClr val="black"/>
                </a:solidFill>
                <a:latin typeface="Comic Sans MS" panose="030F0702030302020204" pitchFamily="66" charset="0"/>
              </a:rPr>
              <a:t>water</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Moving </a:t>
            </a:r>
            <a:r>
              <a:rPr lang="en-US" sz="2000" dirty="0">
                <a:solidFill>
                  <a:prstClr val="black"/>
                </a:solidFill>
                <a:latin typeface="Comic Sans MS" panose="030F0702030302020204" pitchFamily="66" charset="0"/>
              </a:rPr>
              <a:t>from right to left along LEG ‘B’, liquid water is </a:t>
            </a:r>
            <a:r>
              <a:rPr lang="en-US" sz="2000" i="1" dirty="0">
                <a:solidFill>
                  <a:prstClr val="black"/>
                </a:solidFill>
                <a:latin typeface="Comic Sans MS" panose="030F0702030302020204" pitchFamily="66" charset="0"/>
              </a:rPr>
              <a:t>freezing</a:t>
            </a:r>
            <a:r>
              <a:rPr lang="en-US" sz="2000" dirty="0">
                <a:solidFill>
                  <a:prstClr val="black"/>
                </a:solidFill>
                <a:latin typeface="Comic Sans MS" panose="030F0702030302020204" pitchFamily="66" charset="0"/>
              </a:rPr>
              <a:t> to form </a:t>
            </a:r>
            <a:r>
              <a:rPr lang="en-US" sz="2000" dirty="0" smtClean="0">
                <a:solidFill>
                  <a:prstClr val="black"/>
                </a:solidFill>
                <a:latin typeface="Comic Sans MS" panose="030F0702030302020204" pitchFamily="66" charset="0"/>
              </a:rPr>
              <a:t>ice</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The </a:t>
            </a:r>
            <a:r>
              <a:rPr lang="en-US" sz="2000" dirty="0">
                <a:solidFill>
                  <a:prstClr val="black"/>
                </a:solidFill>
                <a:latin typeface="Comic Sans MS" panose="030F0702030302020204" pitchFamily="66" charset="0"/>
              </a:rPr>
              <a:t>distance of LEG ‘B’ along the </a:t>
            </a:r>
            <a:r>
              <a:rPr lang="en-US" sz="2000" dirty="0" smtClean="0">
                <a:solidFill>
                  <a:prstClr val="black"/>
                </a:solidFill>
                <a:latin typeface="Comic Sans MS" panose="030F0702030302020204" pitchFamily="66" charset="0"/>
              </a:rPr>
              <a:t>Energy </a:t>
            </a:r>
            <a:r>
              <a:rPr lang="en-US" sz="2000" dirty="0">
                <a:solidFill>
                  <a:prstClr val="black"/>
                </a:solidFill>
                <a:latin typeface="Comic Sans MS" panose="030F0702030302020204" pitchFamily="66" charset="0"/>
              </a:rPr>
              <a:t>axis (x-axis) is known as the </a:t>
            </a:r>
            <a:r>
              <a:rPr lang="en-US" sz="2000" b="1" i="1" dirty="0">
                <a:solidFill>
                  <a:srgbClr val="C00000"/>
                </a:solidFill>
                <a:effectLst>
                  <a:outerShdw blurRad="38100" dist="38100" dir="2700000" algn="tl">
                    <a:srgbClr val="000000">
                      <a:alpha val="43137"/>
                    </a:srgbClr>
                  </a:outerShdw>
                </a:effectLst>
                <a:latin typeface="Comic Sans MS" panose="030F0702030302020204" pitchFamily="66" charset="0"/>
              </a:rPr>
              <a:t>Heat of Fusion</a:t>
            </a:r>
            <a:endParaRPr lang="en-US" sz="2000" b="1" dirty="0">
              <a:solidFill>
                <a:srgbClr val="C00000"/>
              </a:solidFill>
              <a:effectLst>
                <a:outerShdw blurRad="38100" dist="38100" dir="2700000" algn="tl">
                  <a:srgbClr val="000000">
                    <a:alpha val="43137"/>
                  </a:srgbClr>
                </a:outerShdw>
              </a:effectLst>
              <a:latin typeface="Comic Sans MS" panose="030F0702030302020204" pitchFamily="66" charset="0"/>
            </a:endParaRPr>
          </a:p>
          <a:p>
            <a:pPr lvl="1"/>
            <a:r>
              <a:rPr lang="en-US" sz="2000" i="1" u="sng" dirty="0">
                <a:solidFill>
                  <a:prstClr val="black"/>
                </a:solidFill>
                <a:latin typeface="Comic Sans MS" panose="030F0702030302020204" pitchFamily="66" charset="0"/>
              </a:rPr>
              <a:t>Note that temperature remains constant during a phase change</a:t>
            </a:r>
            <a:r>
              <a:rPr lang="en-US" sz="2000" dirty="0">
                <a:solidFill>
                  <a:prstClr val="black"/>
                </a:solidFill>
                <a:latin typeface="Comic Sans MS" panose="030F0702030302020204" pitchFamily="66" charset="0"/>
              </a:rPr>
              <a:t>!</a:t>
            </a:r>
          </a:p>
          <a:p>
            <a:endParaRPr lang="en-US" sz="2400" dirty="0">
              <a:solidFill>
                <a:prstClr val="black"/>
              </a:solidFill>
              <a:latin typeface="Comic Sans MS" panose="030F0702030302020204" pitchFamily="66" charset="0"/>
            </a:endParaRPr>
          </a:p>
        </p:txBody>
      </p:sp>
      <p:cxnSp>
        <p:nvCxnSpPr>
          <p:cNvPr id="6" name="Straight Arrow Connector 5"/>
          <p:cNvCxnSpPr/>
          <p:nvPr/>
        </p:nvCxnSpPr>
        <p:spPr>
          <a:xfrm>
            <a:off x="2133600" y="2971800"/>
            <a:ext cx="0" cy="3810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81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 calcmode="lin" valueType="num">
                                      <p:cBhvr additive="base">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457200"/>
            <a:ext cx="7848600" cy="914400"/>
          </a:xfrm>
        </p:spPr>
        <p:txBody>
          <a:bodyPr>
            <a:normAutofit/>
          </a:bodyPr>
          <a:lstStyle/>
          <a:p>
            <a:pPr algn="l"/>
            <a:r>
              <a:rPr lang="en-US" sz="3600" b="1" u="sng" dirty="0">
                <a:solidFill>
                  <a:srgbClr val="292929"/>
                </a:solidFill>
                <a:effectLst>
                  <a:outerShdw blurRad="38100" dist="38100" dir="2700000" algn="tl">
                    <a:srgbClr val="000000">
                      <a:alpha val="43137"/>
                    </a:srgbClr>
                  </a:outerShdw>
                </a:effectLst>
                <a:latin typeface="Comic Sans MS" panose="030F0702030302020204" pitchFamily="66" charset="0"/>
              </a:rPr>
              <a:t>Heat of Fusion</a:t>
            </a:r>
          </a:p>
        </p:txBody>
      </p:sp>
      <p:sp>
        <p:nvSpPr>
          <p:cNvPr id="68612" name="Text Box 4"/>
          <p:cNvSpPr txBox="1">
            <a:spLocks noChangeArrowheads="1"/>
          </p:cNvSpPr>
          <p:nvPr/>
        </p:nvSpPr>
        <p:spPr bwMode="auto">
          <a:xfrm>
            <a:off x="1295400" y="1676400"/>
            <a:ext cx="6950075" cy="1373188"/>
          </a:xfrm>
          <a:prstGeom prst="rect">
            <a:avLst/>
          </a:prstGeom>
          <a:noFill/>
          <a:ln w="12700">
            <a:noFill/>
            <a:miter lim="800000"/>
            <a:headEnd/>
            <a:tailEnd/>
          </a:ln>
          <a:effectLst/>
        </p:spPr>
        <p:txBody>
          <a:bodyPr>
            <a:spAutoFit/>
          </a:bodyPr>
          <a:lstStyle/>
          <a:p>
            <a:r>
              <a:rPr lang="en-US" sz="2800" dirty="0">
                <a:solidFill>
                  <a:srgbClr val="000066"/>
                </a:solidFill>
                <a:effectLst>
                  <a:outerShdw blurRad="38100" dist="38100" dir="2700000" algn="tl">
                    <a:srgbClr val="000000"/>
                  </a:outerShdw>
                </a:effectLst>
                <a:latin typeface="Comic Sans MS" panose="030F0702030302020204" pitchFamily="66" charset="0"/>
              </a:rPr>
              <a:t>The energy that must be </a:t>
            </a:r>
            <a:r>
              <a:rPr lang="en-US" sz="2800" dirty="0">
                <a:solidFill>
                  <a:srgbClr val="C00000"/>
                </a:solidFill>
                <a:effectLst>
                  <a:outerShdw blurRad="38100" dist="38100" dir="2700000" algn="tl">
                    <a:srgbClr val="000000"/>
                  </a:outerShdw>
                </a:effectLst>
                <a:latin typeface="Comic Sans MS" panose="030F0702030302020204" pitchFamily="66" charset="0"/>
              </a:rPr>
              <a:t>absorbed</a:t>
            </a:r>
            <a:r>
              <a:rPr lang="en-US" sz="2800" dirty="0">
                <a:solidFill>
                  <a:srgbClr val="000066"/>
                </a:solidFill>
                <a:effectLst>
                  <a:outerShdw blurRad="38100" dist="38100" dir="2700000" algn="tl">
                    <a:srgbClr val="000000"/>
                  </a:outerShdw>
                </a:effectLst>
                <a:latin typeface="Comic Sans MS" panose="030F0702030302020204" pitchFamily="66" charset="0"/>
              </a:rPr>
              <a:t> in order to convert </a:t>
            </a:r>
            <a:r>
              <a:rPr lang="en-US" sz="2800" dirty="0" smtClean="0">
                <a:solidFill>
                  <a:srgbClr val="C00000"/>
                </a:solidFill>
                <a:effectLst>
                  <a:outerShdw blurRad="38100" dist="38100" dir="2700000" algn="tl">
                    <a:srgbClr val="000000"/>
                  </a:outerShdw>
                </a:effectLst>
                <a:latin typeface="Comic Sans MS" panose="030F0702030302020204" pitchFamily="66" charset="0"/>
              </a:rPr>
              <a:t>solid </a:t>
            </a:r>
            <a:r>
              <a:rPr lang="en-US" sz="2800" dirty="0">
                <a:solidFill>
                  <a:srgbClr val="C00000"/>
                </a:solidFill>
                <a:effectLst>
                  <a:outerShdw blurRad="38100" dist="38100" dir="2700000" algn="tl">
                    <a:srgbClr val="000000"/>
                  </a:outerShdw>
                </a:effectLst>
                <a:latin typeface="Comic Sans MS" panose="030F0702030302020204" pitchFamily="66" charset="0"/>
              </a:rPr>
              <a:t>to liquid</a:t>
            </a:r>
            <a:r>
              <a:rPr lang="en-US" sz="2800" dirty="0">
                <a:solidFill>
                  <a:srgbClr val="000066"/>
                </a:solidFill>
                <a:effectLst>
                  <a:outerShdw blurRad="38100" dist="38100" dir="2700000" algn="tl">
                    <a:srgbClr val="000000"/>
                  </a:outerShdw>
                </a:effectLst>
                <a:latin typeface="Comic Sans MS" panose="030F0702030302020204" pitchFamily="66" charset="0"/>
              </a:rPr>
              <a:t> at its </a:t>
            </a:r>
            <a:r>
              <a:rPr lang="en-US" sz="2800" dirty="0">
                <a:solidFill>
                  <a:srgbClr val="C00000"/>
                </a:solidFill>
                <a:effectLst>
                  <a:outerShdw blurRad="38100" dist="38100" dir="2700000" algn="tl">
                    <a:srgbClr val="000000"/>
                  </a:outerShdw>
                </a:effectLst>
                <a:latin typeface="Comic Sans MS" panose="030F0702030302020204" pitchFamily="66" charset="0"/>
              </a:rPr>
              <a:t>melting </a:t>
            </a:r>
            <a:r>
              <a:rPr lang="en-US" sz="2800" dirty="0" smtClean="0">
                <a:solidFill>
                  <a:srgbClr val="C00000"/>
                </a:solidFill>
                <a:effectLst>
                  <a:outerShdw blurRad="38100" dist="38100" dir="2700000" algn="tl">
                    <a:srgbClr val="000000"/>
                  </a:outerShdw>
                </a:effectLst>
                <a:latin typeface="Comic Sans MS" panose="030F0702030302020204" pitchFamily="66" charset="0"/>
              </a:rPr>
              <a:t>point</a:t>
            </a:r>
            <a:endParaRPr lang="en-US" sz="2800" dirty="0">
              <a:solidFill>
                <a:srgbClr val="000066"/>
              </a:solidFill>
              <a:effectLst>
                <a:outerShdw blurRad="38100" dist="38100" dir="2700000" algn="tl">
                  <a:srgbClr val="000000"/>
                </a:outerShdw>
              </a:effectLst>
              <a:latin typeface="Comic Sans MS" panose="030F0702030302020204" pitchFamily="66" charset="0"/>
            </a:endParaRPr>
          </a:p>
        </p:txBody>
      </p:sp>
      <p:sp>
        <p:nvSpPr>
          <p:cNvPr id="68613" name="Text Box 5"/>
          <p:cNvSpPr txBox="1">
            <a:spLocks noChangeArrowheads="1"/>
          </p:cNvSpPr>
          <p:nvPr/>
        </p:nvSpPr>
        <p:spPr bwMode="auto">
          <a:xfrm>
            <a:off x="1279524" y="3124200"/>
            <a:ext cx="6950075" cy="1373188"/>
          </a:xfrm>
          <a:prstGeom prst="rect">
            <a:avLst/>
          </a:prstGeom>
          <a:noFill/>
          <a:ln w="12700">
            <a:noFill/>
            <a:miter lim="800000"/>
            <a:headEnd/>
            <a:tailEnd/>
          </a:ln>
          <a:effectLst/>
        </p:spPr>
        <p:txBody>
          <a:bodyPr>
            <a:spAutoFit/>
          </a:bodyPr>
          <a:lstStyle/>
          <a:p>
            <a:r>
              <a:rPr lang="en-US" sz="2800" dirty="0">
                <a:solidFill>
                  <a:srgbClr val="000066"/>
                </a:solidFill>
                <a:effectLst>
                  <a:outerShdw blurRad="38100" dist="38100" dir="2700000" algn="tl">
                    <a:srgbClr val="000000"/>
                  </a:outerShdw>
                </a:effectLst>
                <a:latin typeface="Comic Sans MS" panose="030F0702030302020204" pitchFamily="66" charset="0"/>
              </a:rPr>
              <a:t>The energy that must be </a:t>
            </a:r>
            <a:r>
              <a:rPr lang="en-US" sz="2800" dirty="0">
                <a:solidFill>
                  <a:srgbClr val="C00000"/>
                </a:solidFill>
                <a:effectLst>
                  <a:outerShdw blurRad="38100" dist="38100" dir="2700000" algn="tl">
                    <a:srgbClr val="000000"/>
                  </a:outerShdw>
                </a:effectLst>
                <a:latin typeface="Comic Sans MS" panose="030F0702030302020204" pitchFamily="66" charset="0"/>
              </a:rPr>
              <a:t>removed</a:t>
            </a:r>
            <a:r>
              <a:rPr lang="en-US" sz="2800" dirty="0">
                <a:solidFill>
                  <a:srgbClr val="000066"/>
                </a:solidFill>
                <a:effectLst>
                  <a:outerShdw blurRad="38100" dist="38100" dir="2700000" algn="tl">
                    <a:srgbClr val="000000"/>
                  </a:outerShdw>
                </a:effectLst>
                <a:latin typeface="Comic Sans MS" panose="030F0702030302020204" pitchFamily="66" charset="0"/>
              </a:rPr>
              <a:t> in order to convert </a:t>
            </a:r>
            <a:r>
              <a:rPr lang="en-US" sz="2800" dirty="0" smtClean="0">
                <a:solidFill>
                  <a:srgbClr val="C00000"/>
                </a:solidFill>
                <a:effectLst>
                  <a:outerShdw blurRad="38100" dist="38100" dir="2700000" algn="tl">
                    <a:srgbClr val="000000"/>
                  </a:outerShdw>
                </a:effectLst>
                <a:latin typeface="Comic Sans MS" panose="030F0702030302020204" pitchFamily="66" charset="0"/>
              </a:rPr>
              <a:t>liquid </a:t>
            </a:r>
            <a:r>
              <a:rPr lang="en-US" sz="2800" dirty="0">
                <a:solidFill>
                  <a:srgbClr val="C00000"/>
                </a:solidFill>
                <a:effectLst>
                  <a:outerShdw blurRad="38100" dist="38100" dir="2700000" algn="tl">
                    <a:srgbClr val="000000"/>
                  </a:outerShdw>
                </a:effectLst>
                <a:latin typeface="Comic Sans MS" panose="030F0702030302020204" pitchFamily="66" charset="0"/>
              </a:rPr>
              <a:t>to solid</a:t>
            </a:r>
            <a:r>
              <a:rPr lang="en-US" sz="2800" dirty="0">
                <a:solidFill>
                  <a:srgbClr val="000066"/>
                </a:solidFill>
                <a:effectLst>
                  <a:outerShdw blurRad="38100" dist="38100" dir="2700000" algn="tl">
                    <a:srgbClr val="000000"/>
                  </a:outerShdw>
                </a:effectLst>
                <a:latin typeface="Comic Sans MS" panose="030F0702030302020204" pitchFamily="66" charset="0"/>
              </a:rPr>
              <a:t> at its </a:t>
            </a:r>
            <a:r>
              <a:rPr lang="en-US" sz="2800" dirty="0">
                <a:solidFill>
                  <a:srgbClr val="C00000"/>
                </a:solidFill>
                <a:effectLst>
                  <a:outerShdw blurRad="38100" dist="38100" dir="2700000" algn="tl">
                    <a:srgbClr val="000000"/>
                  </a:outerShdw>
                </a:effectLst>
                <a:latin typeface="Comic Sans MS" panose="030F0702030302020204" pitchFamily="66" charset="0"/>
              </a:rPr>
              <a:t>freezing point</a:t>
            </a:r>
            <a:r>
              <a:rPr lang="en-US" sz="2800" dirty="0">
                <a:solidFill>
                  <a:srgbClr val="000066"/>
                </a:solidFill>
                <a:effectLst>
                  <a:outerShdw blurRad="38100" dist="38100" dir="2700000" algn="tl">
                    <a:srgbClr val="000000"/>
                  </a:outerShdw>
                </a:effectLst>
                <a:latin typeface="Comic Sans MS" panose="030F0702030302020204" pitchFamily="66" charset="0"/>
              </a:rPr>
              <a:t>.</a:t>
            </a:r>
          </a:p>
        </p:txBody>
      </p:sp>
      <p:sp>
        <p:nvSpPr>
          <p:cNvPr id="3" name="TextBox 2"/>
          <p:cNvSpPr txBox="1"/>
          <p:nvPr/>
        </p:nvSpPr>
        <p:spPr>
          <a:xfrm>
            <a:off x="2362200" y="4552146"/>
            <a:ext cx="5486400" cy="954107"/>
          </a:xfrm>
          <a:prstGeom prst="rect">
            <a:avLst/>
          </a:prstGeom>
          <a:noFill/>
        </p:spPr>
        <p:txBody>
          <a:bodyPr wrap="square" rtlCol="0">
            <a:spAutoFit/>
          </a:bodyPr>
          <a:lstStyle/>
          <a:p>
            <a:r>
              <a:rPr lang="en-US" sz="2800" b="1" dirty="0" smtClean="0">
                <a:solidFill>
                  <a:prstClr val="black"/>
                </a:solidFill>
                <a:effectLst>
                  <a:outerShdw blurRad="38100" dist="38100" dir="2700000" algn="tl">
                    <a:srgbClr val="000000">
                      <a:alpha val="43137"/>
                    </a:srgbClr>
                  </a:outerShdw>
                </a:effectLst>
                <a:latin typeface="Comic Sans MS" panose="030F0702030302020204" pitchFamily="66" charset="0"/>
              </a:rPr>
              <a:t>The heat of fusion of water is 334 Joules/gram</a:t>
            </a:r>
            <a:endParaRPr lang="en-US" sz="2800" b="1" dirty="0">
              <a:solidFill>
                <a:prstClr val="black"/>
              </a:solidFill>
              <a:effectLst>
                <a:outerShdw blurRad="38100" dist="38100" dir="2700000" algn="tl">
                  <a:srgbClr val="000000">
                    <a:alpha val="43137"/>
                  </a:srgbClr>
                </a:outerShdw>
              </a:effectLst>
              <a:latin typeface="Comic Sans MS" panose="030F07020303020202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blinds(horizontal)">
                                      <p:cBhvr>
                                        <p:cTn id="7" dur="500"/>
                                        <p:tgtEl>
                                          <p:spTgt spid="686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8613"/>
                                        </p:tgtEl>
                                        <p:attrNameLst>
                                          <p:attrName>style.visibility</p:attrName>
                                        </p:attrNameLst>
                                      </p:cBhvr>
                                      <p:to>
                                        <p:strVal val="visible"/>
                                      </p:to>
                                    </p:set>
                                    <p:animEffect transition="in" filter="blinds(horizontal)">
                                      <p:cBhvr>
                                        <p:cTn id="12" dur="500"/>
                                        <p:tgtEl>
                                          <p:spTgt spid="6861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p:bldP spid="68613"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100" y="838200"/>
            <a:ext cx="6096000" cy="342138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85800" y="10886"/>
            <a:ext cx="7772400" cy="827314"/>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Energy and Phase Change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381000" y="4374215"/>
            <a:ext cx="8458200" cy="1631216"/>
          </a:xfrm>
          <a:prstGeom prst="rect">
            <a:avLst/>
          </a:prstGeom>
          <a:noFill/>
        </p:spPr>
        <p:txBody>
          <a:bodyPr wrap="square" rtlCol="0">
            <a:spAutoFit/>
          </a:bodyPr>
          <a:lstStyle/>
          <a:p>
            <a:r>
              <a:rPr lang="en-US" sz="2000" dirty="0">
                <a:solidFill>
                  <a:prstClr val="black"/>
                </a:solidFill>
                <a:latin typeface="Comic Sans MS" panose="030F0702030302020204" pitchFamily="66" charset="0"/>
              </a:rPr>
              <a:t>Once ice has completely melted, the temperature begins to increase again (LEG ‘C’), as the energy absorbed by water is no longer going toward changing the phase of the substance</a:t>
            </a:r>
            <a:r>
              <a:rPr lang="en-US" sz="2000" dirty="0" smtClean="0">
                <a:solidFill>
                  <a:prstClr val="black"/>
                </a:solidFill>
                <a:latin typeface="Comic Sans MS" panose="030F0702030302020204" pitchFamily="66" charset="0"/>
              </a:rPr>
              <a:t>.</a:t>
            </a:r>
          </a:p>
          <a:p>
            <a:pPr marL="800100" lvl="1" indent="-342900">
              <a:buFont typeface="Wingdings" panose="05000000000000000000" pitchFamily="2" charset="2"/>
              <a:buChar char="q"/>
            </a:pPr>
            <a:r>
              <a:rPr lang="en-US" sz="2000" dirty="0">
                <a:solidFill>
                  <a:prstClr val="black"/>
                </a:solidFill>
                <a:latin typeface="Comic Sans MS" panose="030F0702030302020204" pitchFamily="66" charset="0"/>
              </a:rPr>
              <a:t>The energy required to change the temperature of the </a:t>
            </a:r>
            <a:r>
              <a:rPr lang="en-US" sz="2000" dirty="0" smtClean="0">
                <a:solidFill>
                  <a:prstClr val="black"/>
                </a:solidFill>
                <a:latin typeface="Comic Sans MS" panose="030F0702030302020204" pitchFamily="66" charset="0"/>
              </a:rPr>
              <a:t>liquid water is its </a:t>
            </a:r>
            <a:r>
              <a:rPr lang="en-US" sz="2000" b="1" dirty="0">
                <a:solidFill>
                  <a:srgbClr val="C00000"/>
                </a:solidFill>
                <a:effectLst>
                  <a:outerShdw blurRad="38100" dist="38100" dir="2700000" algn="tl">
                    <a:srgbClr val="000000">
                      <a:alpha val="43137"/>
                    </a:srgbClr>
                  </a:outerShdw>
                </a:effectLst>
                <a:latin typeface="Comic Sans MS" panose="030F0702030302020204" pitchFamily="66" charset="0"/>
              </a:rPr>
              <a:t>specific </a:t>
            </a:r>
            <a:r>
              <a:rPr lang="en-US" sz="2000" b="1" dirty="0" smtClean="0">
                <a:solidFill>
                  <a:srgbClr val="C00000"/>
                </a:solidFill>
                <a:effectLst>
                  <a:outerShdw blurRad="38100" dist="38100" dir="2700000" algn="tl">
                    <a:srgbClr val="000000">
                      <a:alpha val="43137"/>
                    </a:srgbClr>
                  </a:outerShdw>
                </a:effectLst>
                <a:latin typeface="Comic Sans MS" panose="030F0702030302020204" pitchFamily="66" charset="0"/>
              </a:rPr>
              <a:t>heat</a:t>
            </a:r>
            <a:endParaRPr lang="en-US" sz="2000" b="1" dirty="0">
              <a:solidFill>
                <a:srgbClr val="C00000"/>
              </a:solidFill>
              <a:effectLst>
                <a:outerShdw blurRad="38100" dist="38100" dir="2700000" algn="tl">
                  <a:srgbClr val="000000">
                    <a:alpha val="43137"/>
                  </a:srgbClr>
                </a:outerShdw>
              </a:effectLst>
              <a:latin typeface="Comic Sans MS" panose="030F0702030302020204" pitchFamily="66" charset="0"/>
            </a:endParaRPr>
          </a:p>
        </p:txBody>
      </p:sp>
      <p:cxnSp>
        <p:nvCxnSpPr>
          <p:cNvPr id="6" name="Straight Arrow Connector 5"/>
          <p:cNvCxnSpPr/>
          <p:nvPr/>
        </p:nvCxnSpPr>
        <p:spPr>
          <a:xfrm>
            <a:off x="2438400" y="2362200"/>
            <a:ext cx="3048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09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randombar(horizontal)">
                                      <p:cBhvr>
                                        <p:cTn id="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100" y="838200"/>
            <a:ext cx="6096000" cy="342138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85800" y="10886"/>
            <a:ext cx="7772400" cy="827314"/>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Energy and Phase Change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381000" y="4374215"/>
            <a:ext cx="8458200" cy="2554545"/>
          </a:xfrm>
          <a:prstGeom prst="rect">
            <a:avLst/>
          </a:prstGeom>
          <a:noFill/>
        </p:spPr>
        <p:txBody>
          <a:bodyPr wrap="square" rtlCol="0">
            <a:spAutoFit/>
          </a:bodyPr>
          <a:lstStyle/>
          <a:p>
            <a:r>
              <a:rPr lang="en-US" sz="2000" dirty="0">
                <a:solidFill>
                  <a:prstClr val="black"/>
                </a:solidFill>
                <a:latin typeface="Comic Sans MS" panose="030F0702030302020204" pitchFamily="66" charset="0"/>
              </a:rPr>
              <a:t>At 100 </a:t>
            </a:r>
            <a:r>
              <a:rPr lang="en-US" sz="2000" dirty="0">
                <a:solidFill>
                  <a:prstClr val="black"/>
                </a:solidFill>
                <a:latin typeface="Comic Sans MS" panose="030F0702030302020204" pitchFamily="66" charset="0"/>
                <a:sym typeface="Symbol"/>
              </a:rPr>
              <a:t></a:t>
            </a:r>
            <a:r>
              <a:rPr lang="en-US" sz="2000" dirty="0">
                <a:solidFill>
                  <a:prstClr val="black"/>
                </a:solidFill>
                <a:latin typeface="Comic Sans MS" panose="030F0702030302020204" pitchFamily="66" charset="0"/>
              </a:rPr>
              <a:t>C, a second phase change </a:t>
            </a:r>
            <a:r>
              <a:rPr lang="en-US" sz="2000" dirty="0" smtClean="0">
                <a:solidFill>
                  <a:prstClr val="black"/>
                </a:solidFill>
                <a:latin typeface="Comic Sans MS" panose="030F0702030302020204" pitchFamily="66" charset="0"/>
              </a:rPr>
              <a:t>begins:</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Moving </a:t>
            </a:r>
            <a:r>
              <a:rPr lang="en-US" sz="2000" dirty="0">
                <a:solidFill>
                  <a:prstClr val="black"/>
                </a:solidFill>
                <a:latin typeface="Comic Sans MS" panose="030F0702030302020204" pitchFamily="66" charset="0"/>
              </a:rPr>
              <a:t>from left to right along LEG ‘D’, water is </a:t>
            </a:r>
            <a:r>
              <a:rPr lang="en-US" sz="2000" i="1" dirty="0">
                <a:solidFill>
                  <a:prstClr val="black"/>
                </a:solidFill>
                <a:latin typeface="Comic Sans MS" panose="030F0702030302020204" pitchFamily="66" charset="0"/>
              </a:rPr>
              <a:t>boiling</a:t>
            </a:r>
            <a:r>
              <a:rPr lang="en-US" sz="2000" dirty="0">
                <a:solidFill>
                  <a:prstClr val="black"/>
                </a:solidFill>
                <a:latin typeface="Comic Sans MS" panose="030F0702030302020204" pitchFamily="66" charset="0"/>
              </a:rPr>
              <a:t> to form water </a:t>
            </a:r>
            <a:r>
              <a:rPr lang="en-US" sz="2000" dirty="0" smtClean="0">
                <a:solidFill>
                  <a:prstClr val="black"/>
                </a:solidFill>
                <a:latin typeface="Comic Sans MS" panose="030F0702030302020204" pitchFamily="66" charset="0"/>
              </a:rPr>
              <a:t>vapor</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Moving </a:t>
            </a:r>
            <a:r>
              <a:rPr lang="en-US" sz="2000" dirty="0">
                <a:solidFill>
                  <a:prstClr val="black"/>
                </a:solidFill>
                <a:latin typeface="Comic Sans MS" panose="030F0702030302020204" pitchFamily="66" charset="0"/>
              </a:rPr>
              <a:t>from right to left along LEG ‘D’, water vapor is undergoing </a:t>
            </a:r>
            <a:r>
              <a:rPr lang="en-US" sz="2000" i="1" dirty="0">
                <a:solidFill>
                  <a:prstClr val="black"/>
                </a:solidFill>
                <a:latin typeface="Comic Sans MS" panose="030F0702030302020204" pitchFamily="66" charset="0"/>
              </a:rPr>
              <a:t>condensation</a:t>
            </a:r>
            <a:r>
              <a:rPr lang="en-US" sz="2000" dirty="0">
                <a:solidFill>
                  <a:prstClr val="black"/>
                </a:solidFill>
                <a:latin typeface="Comic Sans MS" panose="030F0702030302020204" pitchFamily="66" charset="0"/>
              </a:rPr>
              <a:t> to form liquid </a:t>
            </a:r>
            <a:r>
              <a:rPr lang="en-US" sz="2000" dirty="0" smtClean="0">
                <a:solidFill>
                  <a:prstClr val="black"/>
                </a:solidFill>
                <a:latin typeface="Comic Sans MS" panose="030F0702030302020204" pitchFamily="66" charset="0"/>
              </a:rPr>
              <a:t>water</a:t>
            </a:r>
          </a:p>
          <a:p>
            <a:pPr marL="800100" lvl="1" indent="-342900">
              <a:buFont typeface="Wingdings" panose="05000000000000000000" pitchFamily="2" charset="2"/>
              <a:buChar char="q"/>
            </a:pPr>
            <a:r>
              <a:rPr lang="en-US" sz="2000" dirty="0" smtClean="0">
                <a:solidFill>
                  <a:prstClr val="black"/>
                </a:solidFill>
                <a:latin typeface="Comic Sans MS" panose="030F0702030302020204" pitchFamily="66" charset="0"/>
              </a:rPr>
              <a:t>The </a:t>
            </a:r>
            <a:r>
              <a:rPr lang="en-US" sz="2000" dirty="0">
                <a:solidFill>
                  <a:prstClr val="black"/>
                </a:solidFill>
                <a:latin typeface="Comic Sans MS" panose="030F0702030302020204" pitchFamily="66" charset="0"/>
              </a:rPr>
              <a:t>distance of LEG ‘D’ along the Energy axis (x-axis) is known as the </a:t>
            </a:r>
            <a:r>
              <a:rPr lang="en-US" sz="2000" b="1" i="1" dirty="0">
                <a:solidFill>
                  <a:srgbClr val="C00000"/>
                </a:solidFill>
                <a:effectLst>
                  <a:outerShdw blurRad="38100" dist="38100" dir="2700000" algn="tl">
                    <a:srgbClr val="000000">
                      <a:alpha val="43137"/>
                    </a:srgbClr>
                  </a:outerShdw>
                </a:effectLst>
                <a:latin typeface="Comic Sans MS" panose="030F0702030302020204" pitchFamily="66" charset="0"/>
              </a:rPr>
              <a:t>Heat of Vaporization</a:t>
            </a:r>
            <a:endParaRPr lang="en-US" sz="2000" b="1" dirty="0">
              <a:solidFill>
                <a:srgbClr val="C00000"/>
              </a:solidFill>
              <a:effectLst>
                <a:outerShdw blurRad="38100" dist="38100" dir="2700000" algn="tl">
                  <a:srgbClr val="000000">
                    <a:alpha val="43137"/>
                  </a:srgbClr>
                </a:outerShdw>
              </a:effectLst>
              <a:latin typeface="Comic Sans MS" panose="030F0702030302020204" pitchFamily="66" charset="0"/>
            </a:endParaRPr>
          </a:p>
          <a:p>
            <a:pPr lvl="1"/>
            <a:r>
              <a:rPr lang="en-US" sz="2000" i="1" u="sng" dirty="0">
                <a:solidFill>
                  <a:prstClr val="black"/>
                </a:solidFill>
                <a:latin typeface="Comic Sans MS" panose="030F0702030302020204" pitchFamily="66" charset="0"/>
              </a:rPr>
              <a:t>Note that temperature remains constant during a phase change</a:t>
            </a:r>
            <a:r>
              <a:rPr lang="en-US" sz="2000" dirty="0">
                <a:solidFill>
                  <a:prstClr val="black"/>
                </a:solidFill>
                <a:latin typeface="Comic Sans MS" panose="030F0702030302020204" pitchFamily="66" charset="0"/>
              </a:rPr>
              <a:t>!</a:t>
            </a:r>
          </a:p>
        </p:txBody>
      </p:sp>
      <p:cxnSp>
        <p:nvCxnSpPr>
          <p:cNvPr id="6" name="Straight Arrow Connector 5"/>
          <p:cNvCxnSpPr/>
          <p:nvPr/>
        </p:nvCxnSpPr>
        <p:spPr>
          <a:xfrm flipV="1">
            <a:off x="4626428" y="1398814"/>
            <a:ext cx="0" cy="3810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626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randombar(horizont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randombar(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 calcmode="lin" valueType="num">
                                      <p:cBhvr additive="base">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09600" y="457200"/>
            <a:ext cx="7848600" cy="914400"/>
          </a:xfrm>
        </p:spPr>
        <p:txBody>
          <a:bodyPr>
            <a:normAutofit/>
          </a:bodyPr>
          <a:lstStyle/>
          <a:p>
            <a:pPr algn="l"/>
            <a:r>
              <a:rPr lang="en-US" sz="3600" b="1" u="sng" dirty="0">
                <a:solidFill>
                  <a:srgbClr val="000000"/>
                </a:solidFill>
                <a:effectLst>
                  <a:outerShdw blurRad="38100" dist="38100" dir="2700000" algn="tl">
                    <a:srgbClr val="000000">
                      <a:alpha val="43137"/>
                    </a:srgbClr>
                  </a:outerShdw>
                </a:effectLst>
                <a:latin typeface="Comic Sans MS" panose="030F0702030302020204" pitchFamily="66" charset="0"/>
              </a:rPr>
              <a:t>Heat of Vaporization</a:t>
            </a:r>
          </a:p>
        </p:txBody>
      </p:sp>
      <p:sp>
        <p:nvSpPr>
          <p:cNvPr id="74756" name="Text Box 4"/>
          <p:cNvSpPr txBox="1">
            <a:spLocks noChangeArrowheads="1"/>
          </p:cNvSpPr>
          <p:nvPr/>
        </p:nvSpPr>
        <p:spPr bwMode="auto">
          <a:xfrm>
            <a:off x="1295400" y="1676400"/>
            <a:ext cx="6950075" cy="1384995"/>
          </a:xfrm>
          <a:prstGeom prst="rect">
            <a:avLst/>
          </a:prstGeom>
          <a:noFill/>
          <a:ln w="12700">
            <a:noFill/>
            <a:miter lim="800000"/>
            <a:headEnd/>
            <a:tailEnd/>
          </a:ln>
          <a:effectLst/>
        </p:spPr>
        <p:txBody>
          <a:bodyPr>
            <a:spAutoFit/>
          </a:bodyPr>
          <a:lstStyle/>
          <a:p>
            <a:r>
              <a:rPr lang="en-US" sz="2800" dirty="0">
                <a:solidFill>
                  <a:srgbClr val="002060"/>
                </a:solidFill>
                <a:effectLst>
                  <a:outerShdw blurRad="38100" dist="38100" dir="2700000" algn="tl">
                    <a:srgbClr val="000000"/>
                  </a:outerShdw>
                </a:effectLst>
                <a:latin typeface="Comic Sans MS" panose="030F0702030302020204" pitchFamily="66" charset="0"/>
              </a:rPr>
              <a:t>The energy that must be </a:t>
            </a:r>
            <a:r>
              <a:rPr lang="en-US" sz="2800" dirty="0">
                <a:solidFill>
                  <a:srgbClr val="C00000"/>
                </a:solidFill>
                <a:effectLst>
                  <a:outerShdw blurRad="38100" dist="38100" dir="2700000" algn="tl">
                    <a:srgbClr val="000000"/>
                  </a:outerShdw>
                </a:effectLst>
                <a:latin typeface="Comic Sans MS" panose="030F0702030302020204" pitchFamily="66" charset="0"/>
              </a:rPr>
              <a:t>absorbed</a:t>
            </a:r>
            <a:r>
              <a:rPr lang="en-US" sz="2800" dirty="0">
                <a:solidFill>
                  <a:srgbClr val="002060"/>
                </a:solidFill>
                <a:effectLst>
                  <a:outerShdw blurRad="38100" dist="38100" dir="2700000" algn="tl">
                    <a:srgbClr val="000000"/>
                  </a:outerShdw>
                </a:effectLst>
                <a:latin typeface="Comic Sans MS" panose="030F0702030302020204" pitchFamily="66" charset="0"/>
              </a:rPr>
              <a:t> in order to convert </a:t>
            </a:r>
            <a:r>
              <a:rPr lang="en-US" sz="2800" dirty="0" smtClean="0">
                <a:solidFill>
                  <a:srgbClr val="002060"/>
                </a:solidFill>
                <a:effectLst>
                  <a:outerShdw blurRad="38100" dist="38100" dir="2700000" algn="tl">
                    <a:srgbClr val="000000"/>
                  </a:outerShdw>
                </a:effectLst>
                <a:latin typeface="Comic Sans MS" panose="030F0702030302020204" pitchFamily="66" charset="0"/>
              </a:rPr>
              <a:t>a </a:t>
            </a:r>
            <a:r>
              <a:rPr lang="en-US" sz="2800" dirty="0" smtClean="0">
                <a:solidFill>
                  <a:srgbClr val="C00000"/>
                </a:solidFill>
                <a:effectLst>
                  <a:outerShdw blurRad="38100" dist="38100" dir="2700000" algn="tl">
                    <a:srgbClr val="000000"/>
                  </a:outerShdw>
                </a:effectLst>
                <a:latin typeface="Comic Sans MS" panose="030F0702030302020204" pitchFamily="66" charset="0"/>
              </a:rPr>
              <a:t>liquid </a:t>
            </a:r>
            <a:r>
              <a:rPr lang="en-US" sz="2800" dirty="0">
                <a:solidFill>
                  <a:srgbClr val="C00000"/>
                </a:solidFill>
                <a:effectLst>
                  <a:outerShdw blurRad="38100" dist="38100" dir="2700000" algn="tl">
                    <a:srgbClr val="000000"/>
                  </a:outerShdw>
                </a:effectLst>
                <a:latin typeface="Comic Sans MS" panose="030F0702030302020204" pitchFamily="66" charset="0"/>
              </a:rPr>
              <a:t>to gas</a:t>
            </a:r>
            <a:r>
              <a:rPr lang="en-US" sz="2800" dirty="0">
                <a:solidFill>
                  <a:srgbClr val="002060"/>
                </a:solidFill>
                <a:effectLst>
                  <a:outerShdw blurRad="38100" dist="38100" dir="2700000" algn="tl">
                    <a:srgbClr val="000000"/>
                  </a:outerShdw>
                </a:effectLst>
                <a:latin typeface="Comic Sans MS" panose="030F0702030302020204" pitchFamily="66" charset="0"/>
              </a:rPr>
              <a:t> at its </a:t>
            </a:r>
            <a:r>
              <a:rPr lang="en-US" sz="2800" dirty="0">
                <a:solidFill>
                  <a:srgbClr val="C00000"/>
                </a:solidFill>
                <a:effectLst>
                  <a:outerShdw blurRad="38100" dist="38100" dir="2700000" algn="tl">
                    <a:srgbClr val="000000"/>
                  </a:outerShdw>
                </a:effectLst>
                <a:latin typeface="Comic Sans MS" panose="030F0702030302020204" pitchFamily="66" charset="0"/>
              </a:rPr>
              <a:t>boiling point</a:t>
            </a:r>
            <a:r>
              <a:rPr lang="en-US" sz="2800" dirty="0">
                <a:solidFill>
                  <a:srgbClr val="002060"/>
                </a:solidFill>
                <a:effectLst>
                  <a:outerShdw blurRad="38100" dist="38100" dir="2700000" algn="tl">
                    <a:srgbClr val="000000"/>
                  </a:outerShdw>
                </a:effectLst>
                <a:latin typeface="Comic Sans MS" panose="030F0702030302020204" pitchFamily="66" charset="0"/>
              </a:rPr>
              <a:t>.</a:t>
            </a:r>
          </a:p>
        </p:txBody>
      </p:sp>
      <p:sp>
        <p:nvSpPr>
          <p:cNvPr id="74757" name="Text Box 5"/>
          <p:cNvSpPr txBox="1">
            <a:spLocks noChangeArrowheads="1"/>
          </p:cNvSpPr>
          <p:nvPr/>
        </p:nvSpPr>
        <p:spPr bwMode="auto">
          <a:xfrm>
            <a:off x="1295399" y="3124200"/>
            <a:ext cx="6950075" cy="1384995"/>
          </a:xfrm>
          <a:prstGeom prst="rect">
            <a:avLst/>
          </a:prstGeom>
          <a:noFill/>
          <a:ln w="12700">
            <a:noFill/>
            <a:miter lim="800000"/>
            <a:headEnd/>
            <a:tailEnd/>
          </a:ln>
          <a:effectLst/>
        </p:spPr>
        <p:txBody>
          <a:bodyPr>
            <a:spAutoFit/>
          </a:bodyPr>
          <a:lstStyle/>
          <a:p>
            <a:r>
              <a:rPr lang="en-US" sz="2800" dirty="0">
                <a:solidFill>
                  <a:srgbClr val="002060"/>
                </a:solidFill>
                <a:effectLst>
                  <a:outerShdw blurRad="38100" dist="38100" dir="2700000" algn="tl">
                    <a:srgbClr val="000000"/>
                  </a:outerShdw>
                </a:effectLst>
                <a:latin typeface="Comic Sans MS" panose="030F0702030302020204" pitchFamily="66" charset="0"/>
              </a:rPr>
              <a:t>The energy that must be </a:t>
            </a:r>
            <a:r>
              <a:rPr lang="en-US" sz="2800" dirty="0">
                <a:solidFill>
                  <a:srgbClr val="C00000"/>
                </a:solidFill>
                <a:effectLst>
                  <a:outerShdw blurRad="38100" dist="38100" dir="2700000" algn="tl">
                    <a:srgbClr val="000000"/>
                  </a:outerShdw>
                </a:effectLst>
                <a:latin typeface="Comic Sans MS" panose="030F0702030302020204" pitchFamily="66" charset="0"/>
              </a:rPr>
              <a:t>removed</a:t>
            </a:r>
            <a:r>
              <a:rPr lang="en-US" sz="2800" dirty="0">
                <a:solidFill>
                  <a:srgbClr val="002060"/>
                </a:solidFill>
                <a:effectLst>
                  <a:outerShdw blurRad="38100" dist="38100" dir="2700000" algn="tl">
                    <a:srgbClr val="000000"/>
                  </a:outerShdw>
                </a:effectLst>
                <a:latin typeface="Comic Sans MS" panose="030F0702030302020204" pitchFamily="66" charset="0"/>
              </a:rPr>
              <a:t> in order to convert </a:t>
            </a:r>
            <a:r>
              <a:rPr lang="en-US" sz="2800" dirty="0" smtClean="0">
                <a:solidFill>
                  <a:srgbClr val="002060"/>
                </a:solidFill>
                <a:effectLst>
                  <a:outerShdw blurRad="38100" dist="38100" dir="2700000" algn="tl">
                    <a:srgbClr val="000000"/>
                  </a:outerShdw>
                </a:effectLst>
                <a:latin typeface="Comic Sans MS" panose="030F0702030302020204" pitchFamily="66" charset="0"/>
              </a:rPr>
              <a:t>a </a:t>
            </a:r>
            <a:r>
              <a:rPr lang="en-US" sz="2800" dirty="0" smtClean="0">
                <a:solidFill>
                  <a:srgbClr val="C00000"/>
                </a:solidFill>
                <a:effectLst>
                  <a:outerShdw blurRad="38100" dist="38100" dir="2700000" algn="tl">
                    <a:srgbClr val="000000"/>
                  </a:outerShdw>
                </a:effectLst>
                <a:latin typeface="Comic Sans MS" panose="030F0702030302020204" pitchFamily="66" charset="0"/>
              </a:rPr>
              <a:t>gas </a:t>
            </a:r>
            <a:r>
              <a:rPr lang="en-US" sz="2800" dirty="0">
                <a:solidFill>
                  <a:srgbClr val="C00000"/>
                </a:solidFill>
                <a:effectLst>
                  <a:outerShdw blurRad="38100" dist="38100" dir="2700000" algn="tl">
                    <a:srgbClr val="000000"/>
                  </a:outerShdw>
                </a:effectLst>
                <a:latin typeface="Comic Sans MS" panose="030F0702030302020204" pitchFamily="66" charset="0"/>
              </a:rPr>
              <a:t>to liquid</a:t>
            </a:r>
            <a:r>
              <a:rPr lang="en-US" sz="2800" dirty="0">
                <a:solidFill>
                  <a:srgbClr val="002060"/>
                </a:solidFill>
                <a:effectLst>
                  <a:outerShdw blurRad="38100" dist="38100" dir="2700000" algn="tl">
                    <a:srgbClr val="000000"/>
                  </a:outerShdw>
                </a:effectLst>
                <a:latin typeface="Comic Sans MS" panose="030F0702030302020204" pitchFamily="66" charset="0"/>
              </a:rPr>
              <a:t> at its </a:t>
            </a:r>
            <a:r>
              <a:rPr lang="en-US" sz="2800" dirty="0">
                <a:solidFill>
                  <a:srgbClr val="C00000"/>
                </a:solidFill>
                <a:effectLst>
                  <a:outerShdw blurRad="38100" dist="38100" dir="2700000" algn="tl">
                    <a:srgbClr val="000000"/>
                  </a:outerShdw>
                </a:effectLst>
                <a:latin typeface="Comic Sans MS" panose="030F0702030302020204" pitchFamily="66" charset="0"/>
              </a:rPr>
              <a:t>condensation point</a:t>
            </a:r>
            <a:r>
              <a:rPr lang="en-US" sz="2800" dirty="0">
                <a:solidFill>
                  <a:srgbClr val="002060"/>
                </a:solidFill>
                <a:effectLst>
                  <a:outerShdw blurRad="38100" dist="38100" dir="2700000" algn="tl">
                    <a:srgbClr val="000000"/>
                  </a:outerShdw>
                </a:effectLst>
                <a:latin typeface="Comic Sans MS" panose="030F0702030302020204" pitchFamily="66" charset="0"/>
              </a:rPr>
              <a:t>.</a:t>
            </a:r>
          </a:p>
        </p:txBody>
      </p:sp>
      <p:sp>
        <p:nvSpPr>
          <p:cNvPr id="7" name="TextBox 6"/>
          <p:cNvSpPr txBox="1"/>
          <p:nvPr/>
        </p:nvSpPr>
        <p:spPr>
          <a:xfrm>
            <a:off x="2362200" y="4552146"/>
            <a:ext cx="5486400" cy="954107"/>
          </a:xfrm>
          <a:prstGeom prst="rect">
            <a:avLst/>
          </a:prstGeom>
          <a:noFill/>
        </p:spPr>
        <p:txBody>
          <a:bodyPr wrap="square" rtlCol="0">
            <a:spAutoFit/>
          </a:bodyPr>
          <a:lstStyle/>
          <a:p>
            <a:r>
              <a:rPr lang="en-US" sz="2800" b="1" dirty="0" smtClean="0">
                <a:solidFill>
                  <a:prstClr val="black"/>
                </a:solidFill>
                <a:effectLst>
                  <a:outerShdw blurRad="38100" dist="38100" dir="2700000" algn="tl">
                    <a:srgbClr val="000000">
                      <a:alpha val="43137"/>
                    </a:srgbClr>
                  </a:outerShdw>
                </a:effectLst>
                <a:latin typeface="Comic Sans MS" panose="030F0702030302020204" pitchFamily="66" charset="0"/>
              </a:rPr>
              <a:t>The heat of vaporization of water is 2260 Joules/gram</a:t>
            </a:r>
            <a:endParaRPr lang="en-US" sz="2800" b="1" dirty="0">
              <a:solidFill>
                <a:prstClr val="black"/>
              </a:solidFill>
              <a:effectLst>
                <a:outerShdw blurRad="38100" dist="38100" dir="2700000" algn="tl">
                  <a:srgbClr val="000000">
                    <a:alpha val="43137"/>
                  </a:srgbClr>
                </a:outerShdw>
              </a:effectLst>
              <a:latin typeface="Comic Sans MS" panose="030F07020303020202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756"/>
                                        </p:tgtEl>
                                        <p:attrNameLst>
                                          <p:attrName>style.visibility</p:attrName>
                                        </p:attrNameLst>
                                      </p:cBhvr>
                                      <p:to>
                                        <p:strVal val="visible"/>
                                      </p:to>
                                    </p:set>
                                    <p:animEffect transition="in" filter="blinds(horizontal)">
                                      <p:cBhvr>
                                        <p:cTn id="7" dur="500"/>
                                        <p:tgtEl>
                                          <p:spTgt spid="7475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4757"/>
                                        </p:tgtEl>
                                        <p:attrNameLst>
                                          <p:attrName>style.visibility</p:attrName>
                                        </p:attrNameLst>
                                      </p:cBhvr>
                                      <p:to>
                                        <p:strVal val="visible"/>
                                      </p:to>
                                    </p:set>
                                    <p:animEffect transition="in" filter="blinds(horizontal)">
                                      <p:cBhvr>
                                        <p:cTn id="12" dur="500"/>
                                        <p:tgtEl>
                                          <p:spTgt spid="7475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p:bldP spid="74757"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100" y="838200"/>
            <a:ext cx="6096000" cy="342138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85800" y="10886"/>
            <a:ext cx="7772400" cy="827314"/>
          </a:xfrm>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Energy and Phase Change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sp>
        <p:nvSpPr>
          <p:cNvPr id="5" name="TextBox 4"/>
          <p:cNvSpPr txBox="1"/>
          <p:nvPr/>
        </p:nvSpPr>
        <p:spPr>
          <a:xfrm>
            <a:off x="381000" y="4374215"/>
            <a:ext cx="8458200" cy="2246769"/>
          </a:xfrm>
          <a:prstGeom prst="rect">
            <a:avLst/>
          </a:prstGeom>
          <a:noFill/>
        </p:spPr>
        <p:txBody>
          <a:bodyPr wrap="square" rtlCol="0">
            <a:spAutoFit/>
          </a:bodyPr>
          <a:lstStyle/>
          <a:p>
            <a:pPr marL="0" lvl="1"/>
            <a:r>
              <a:rPr lang="en-US" sz="2000" dirty="0">
                <a:solidFill>
                  <a:prstClr val="black"/>
                </a:solidFill>
                <a:latin typeface="Comic Sans MS" panose="030F0702030302020204" pitchFamily="66" charset="0"/>
              </a:rPr>
              <a:t>Once all of the liquid water has vaporized, the temperature begins to increase again (LEG ‘E’), as the energy absorbed by water is no longer going toward changing the phase of the substance</a:t>
            </a:r>
            <a:r>
              <a:rPr lang="en-US" sz="2000" dirty="0" smtClean="0">
                <a:solidFill>
                  <a:prstClr val="black"/>
                </a:solidFill>
                <a:latin typeface="Comic Sans MS" panose="030F0702030302020204" pitchFamily="66" charset="0"/>
              </a:rPr>
              <a:t>.</a:t>
            </a:r>
            <a:r>
              <a:rPr lang="en-US" sz="2000" dirty="0">
                <a:solidFill>
                  <a:prstClr val="black"/>
                </a:solidFill>
                <a:latin typeface="Comic Sans MS" panose="030F0702030302020204" pitchFamily="66" charset="0"/>
              </a:rPr>
              <a:t> </a:t>
            </a:r>
            <a:endParaRPr lang="en-US" sz="2000" dirty="0" smtClean="0">
              <a:solidFill>
                <a:prstClr val="black"/>
              </a:solidFill>
              <a:latin typeface="Comic Sans MS" panose="030F0702030302020204" pitchFamily="66" charset="0"/>
            </a:endParaRPr>
          </a:p>
          <a:p>
            <a:pPr marL="800100" lvl="2" indent="-342900">
              <a:buFont typeface="Wingdings" panose="05000000000000000000" pitchFamily="2" charset="2"/>
              <a:buChar char="q"/>
            </a:pPr>
            <a:r>
              <a:rPr lang="en-US" sz="2000" dirty="0" smtClean="0">
                <a:solidFill>
                  <a:prstClr val="black"/>
                </a:solidFill>
                <a:latin typeface="Comic Sans MS" panose="030F0702030302020204" pitchFamily="66" charset="0"/>
              </a:rPr>
              <a:t>The </a:t>
            </a:r>
            <a:r>
              <a:rPr lang="en-US" sz="2000" dirty="0">
                <a:solidFill>
                  <a:prstClr val="black"/>
                </a:solidFill>
                <a:latin typeface="Comic Sans MS" panose="030F0702030302020204" pitchFamily="66" charset="0"/>
              </a:rPr>
              <a:t>energy required to change the temperature of the </a:t>
            </a:r>
            <a:r>
              <a:rPr lang="en-US" sz="2000" dirty="0" smtClean="0">
                <a:solidFill>
                  <a:prstClr val="black"/>
                </a:solidFill>
                <a:latin typeface="Comic Sans MS" panose="030F0702030302020204" pitchFamily="66" charset="0"/>
              </a:rPr>
              <a:t>steam </a:t>
            </a:r>
            <a:r>
              <a:rPr lang="en-US" sz="2000" dirty="0">
                <a:solidFill>
                  <a:prstClr val="black"/>
                </a:solidFill>
                <a:latin typeface="Comic Sans MS" panose="030F0702030302020204" pitchFamily="66" charset="0"/>
              </a:rPr>
              <a:t>is its </a:t>
            </a:r>
            <a:r>
              <a:rPr lang="en-US" sz="2000" b="1" dirty="0">
                <a:solidFill>
                  <a:srgbClr val="C00000"/>
                </a:solidFill>
                <a:effectLst>
                  <a:outerShdw blurRad="38100" dist="38100" dir="2700000" algn="tl">
                    <a:srgbClr val="000000">
                      <a:alpha val="43137"/>
                    </a:srgbClr>
                  </a:outerShdw>
                </a:effectLst>
                <a:latin typeface="Comic Sans MS" panose="030F0702030302020204" pitchFamily="66" charset="0"/>
              </a:rPr>
              <a:t>specific heat</a:t>
            </a:r>
          </a:p>
          <a:p>
            <a:endParaRPr lang="en-US" sz="2000" dirty="0">
              <a:solidFill>
                <a:prstClr val="black"/>
              </a:solidFill>
              <a:latin typeface="Comic Sans MS" panose="030F0702030302020204" pitchFamily="66" charset="0"/>
            </a:endParaRPr>
          </a:p>
          <a:p>
            <a:endParaRPr lang="en-US" sz="2000" dirty="0">
              <a:solidFill>
                <a:prstClr val="black"/>
              </a:solidFill>
              <a:latin typeface="Comic Sans MS" panose="030F0702030302020204" pitchFamily="66" charset="0"/>
            </a:endParaRPr>
          </a:p>
        </p:txBody>
      </p:sp>
      <p:cxnSp>
        <p:nvCxnSpPr>
          <p:cNvPr id="6" name="Straight Arrow Connector 5"/>
          <p:cNvCxnSpPr/>
          <p:nvPr/>
        </p:nvCxnSpPr>
        <p:spPr>
          <a:xfrm flipH="1">
            <a:off x="7086600" y="1153885"/>
            <a:ext cx="4572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868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09600" y="228600"/>
            <a:ext cx="7772400" cy="914400"/>
          </a:xfrm>
        </p:spPr>
        <p:txBody>
          <a:bodyPr>
            <a:normAutofit fontScale="90000"/>
          </a:bodyPr>
          <a:lstStyle/>
          <a:p>
            <a:r>
              <a:rPr lang="en-US" u="sng" dirty="0">
                <a:solidFill>
                  <a:srgbClr val="292929"/>
                </a:solidFill>
                <a:latin typeface="Comic Sans MS" panose="030F0702030302020204" pitchFamily="66" charset="0"/>
              </a:rPr>
              <a:t>Latent Heat</a:t>
            </a:r>
            <a:r>
              <a:rPr lang="en-US" dirty="0">
                <a:solidFill>
                  <a:srgbClr val="292929"/>
                </a:solidFill>
                <a:latin typeface="Comic Sans MS" panose="030F0702030302020204" pitchFamily="66" charset="0"/>
              </a:rPr>
              <a:t> – Sample Problem</a:t>
            </a:r>
          </a:p>
        </p:txBody>
      </p:sp>
      <p:sp>
        <p:nvSpPr>
          <p:cNvPr id="75779" name="Rectangle 3"/>
          <p:cNvSpPr>
            <a:spLocks noGrp="1" noChangeArrowheads="1"/>
          </p:cNvSpPr>
          <p:nvPr>
            <p:ph type="body" idx="1"/>
          </p:nvPr>
        </p:nvSpPr>
        <p:spPr>
          <a:xfrm>
            <a:off x="533400" y="1219200"/>
            <a:ext cx="8382000" cy="1371600"/>
          </a:xfrm>
        </p:spPr>
        <p:txBody>
          <a:bodyPr>
            <a:normAutofit fontScale="70000" lnSpcReduction="20000"/>
          </a:bodyPr>
          <a:lstStyle/>
          <a:p>
            <a:pPr>
              <a:buFontTx/>
              <a:buNone/>
            </a:pPr>
            <a:r>
              <a:rPr lang="en-US" sz="4000" u="sng" dirty="0">
                <a:solidFill>
                  <a:srgbClr val="292929"/>
                </a:solidFill>
                <a:latin typeface="Comic Sans MS" panose="030F0702030302020204" pitchFamily="66" charset="0"/>
              </a:rPr>
              <a:t>Problem</a:t>
            </a:r>
            <a:r>
              <a:rPr lang="en-US" sz="4000" dirty="0">
                <a:solidFill>
                  <a:srgbClr val="292929"/>
                </a:solidFill>
                <a:latin typeface="Comic Sans MS" panose="030F0702030302020204" pitchFamily="66" charset="0"/>
              </a:rPr>
              <a:t>: The </a:t>
            </a:r>
            <a:r>
              <a:rPr lang="en-US" sz="4000" dirty="0" smtClean="0">
                <a:solidFill>
                  <a:srgbClr val="292929"/>
                </a:solidFill>
                <a:latin typeface="Comic Sans MS" panose="030F0702030302020204" pitchFamily="66" charset="0"/>
              </a:rPr>
              <a:t>heat </a:t>
            </a:r>
            <a:r>
              <a:rPr lang="en-US" sz="4000" dirty="0">
                <a:solidFill>
                  <a:srgbClr val="292929"/>
                </a:solidFill>
                <a:latin typeface="Comic Sans MS" panose="030F0702030302020204" pitchFamily="66" charset="0"/>
              </a:rPr>
              <a:t>of fusion of water </a:t>
            </a:r>
            <a:r>
              <a:rPr lang="en-US" sz="4000" dirty="0" smtClean="0">
                <a:solidFill>
                  <a:srgbClr val="292929"/>
                </a:solidFill>
                <a:latin typeface="Comic Sans MS" panose="030F0702030302020204" pitchFamily="66" charset="0"/>
              </a:rPr>
              <a:t>is 334 J/g.</a:t>
            </a:r>
          </a:p>
          <a:p>
            <a:pPr>
              <a:buFontTx/>
              <a:buNone/>
            </a:pPr>
            <a:r>
              <a:rPr lang="en-US" sz="4000" dirty="0" smtClean="0">
                <a:solidFill>
                  <a:srgbClr val="292929"/>
                </a:solidFill>
                <a:latin typeface="Comic Sans MS" panose="030F0702030302020204" pitchFamily="66" charset="0"/>
              </a:rPr>
              <a:t>How </a:t>
            </a:r>
            <a:r>
              <a:rPr lang="en-US" sz="4000" dirty="0">
                <a:solidFill>
                  <a:srgbClr val="292929"/>
                </a:solidFill>
                <a:latin typeface="Comic Sans MS" panose="030F0702030302020204" pitchFamily="66" charset="0"/>
              </a:rPr>
              <a:t>much energy is needed to </a:t>
            </a:r>
            <a:r>
              <a:rPr lang="en-US" sz="4000" dirty="0" smtClean="0">
                <a:solidFill>
                  <a:srgbClr val="292929"/>
                </a:solidFill>
                <a:latin typeface="Comic Sans MS" panose="030F0702030302020204" pitchFamily="66" charset="0"/>
              </a:rPr>
              <a:t>convert</a:t>
            </a:r>
          </a:p>
          <a:p>
            <a:pPr>
              <a:buFontTx/>
              <a:buNone/>
            </a:pPr>
            <a:r>
              <a:rPr lang="en-US" sz="4000" dirty="0" smtClean="0">
                <a:solidFill>
                  <a:srgbClr val="292929"/>
                </a:solidFill>
                <a:latin typeface="Comic Sans MS" panose="030F0702030302020204" pitchFamily="66" charset="0"/>
              </a:rPr>
              <a:t>60 </a:t>
            </a:r>
            <a:r>
              <a:rPr lang="en-US" sz="4000" dirty="0">
                <a:solidFill>
                  <a:srgbClr val="292929"/>
                </a:solidFill>
                <a:latin typeface="Comic Sans MS" panose="030F0702030302020204" pitchFamily="66" charset="0"/>
              </a:rPr>
              <a:t>grams of ice at 0</a:t>
            </a:r>
            <a:r>
              <a:rPr lang="en-US" sz="4000" dirty="0">
                <a:solidFill>
                  <a:srgbClr val="292929"/>
                </a:solidFill>
                <a:latin typeface="Comic Sans MS" panose="030F0702030302020204" pitchFamily="66" charset="0"/>
                <a:sym typeface="Symbol" pitchFamily="18" charset="2"/>
              </a:rPr>
              <a:t></a:t>
            </a:r>
            <a:r>
              <a:rPr lang="en-US" sz="4000" dirty="0">
                <a:solidFill>
                  <a:srgbClr val="292929"/>
                </a:solidFill>
                <a:latin typeface="Comic Sans MS" panose="030F0702030302020204" pitchFamily="66" charset="0"/>
              </a:rPr>
              <a:t>C to liquid water </a:t>
            </a:r>
            <a:r>
              <a:rPr lang="en-US" sz="4000" dirty="0" smtClean="0">
                <a:solidFill>
                  <a:srgbClr val="292929"/>
                </a:solidFill>
                <a:latin typeface="Comic Sans MS" panose="030F0702030302020204" pitchFamily="66" charset="0"/>
              </a:rPr>
              <a:t>at 0</a:t>
            </a:r>
            <a:r>
              <a:rPr lang="en-US" sz="4000" dirty="0">
                <a:solidFill>
                  <a:srgbClr val="292929"/>
                </a:solidFill>
                <a:latin typeface="Comic Sans MS" panose="030F0702030302020204" pitchFamily="66" charset="0"/>
                <a:sym typeface="Symbol" pitchFamily="18" charset="2"/>
              </a:rPr>
              <a:t></a:t>
            </a:r>
            <a:r>
              <a:rPr lang="en-US" sz="4000" dirty="0">
                <a:solidFill>
                  <a:srgbClr val="292929"/>
                </a:solidFill>
                <a:latin typeface="Comic Sans MS" panose="030F0702030302020204" pitchFamily="66" charset="0"/>
              </a:rPr>
              <a:t>C?</a:t>
            </a:r>
          </a:p>
          <a:p>
            <a:pPr>
              <a:buFontTx/>
              <a:buNone/>
            </a:pPr>
            <a:endParaRPr lang="en-US" dirty="0"/>
          </a:p>
        </p:txBody>
      </p:sp>
      <p:sp>
        <p:nvSpPr>
          <p:cNvPr id="75781" name="Rectangle 5"/>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solidFill>
                <a:prstClr val="black"/>
              </a:solidFill>
            </a:endParaRPr>
          </a:p>
        </p:txBody>
      </p:sp>
      <p:sp>
        <p:nvSpPr>
          <p:cNvPr id="75782" name="Text Box 6"/>
          <p:cNvSpPr txBox="1">
            <a:spLocks noChangeArrowheads="1"/>
          </p:cNvSpPr>
          <p:nvPr/>
        </p:nvSpPr>
        <p:spPr bwMode="auto">
          <a:xfrm>
            <a:off x="990600" y="4343400"/>
            <a:ext cx="1066800" cy="830997"/>
          </a:xfrm>
          <a:prstGeom prst="rect">
            <a:avLst/>
          </a:prstGeom>
          <a:noFill/>
          <a:ln w="9525">
            <a:noFill/>
            <a:miter lim="800000"/>
            <a:headEnd/>
            <a:tailEnd/>
          </a:ln>
          <a:effectLst/>
        </p:spPr>
        <p:txBody>
          <a:bodyPr>
            <a:spAutoFit/>
          </a:bodyPr>
          <a:lstStyle/>
          <a:p>
            <a:pPr algn="ctr"/>
            <a:r>
              <a:rPr lang="en-US" dirty="0">
                <a:solidFill>
                  <a:srgbClr val="000066"/>
                </a:solidFill>
              </a:rPr>
              <a:t>Mass</a:t>
            </a:r>
          </a:p>
          <a:p>
            <a:pPr algn="ctr"/>
            <a:r>
              <a:rPr lang="en-US" dirty="0">
                <a:solidFill>
                  <a:srgbClr val="000066"/>
                </a:solidFill>
              </a:rPr>
              <a:t>of ice</a:t>
            </a:r>
          </a:p>
        </p:txBody>
      </p:sp>
      <p:sp>
        <p:nvSpPr>
          <p:cNvPr id="75783" name="Line 7"/>
          <p:cNvSpPr>
            <a:spLocks noChangeShapeType="1"/>
          </p:cNvSpPr>
          <p:nvPr/>
        </p:nvSpPr>
        <p:spPr bwMode="auto">
          <a:xfrm flipV="1">
            <a:off x="1600200" y="3505200"/>
            <a:ext cx="0" cy="838200"/>
          </a:xfrm>
          <a:prstGeom prst="line">
            <a:avLst/>
          </a:prstGeom>
          <a:noFill/>
          <a:ln w="38100">
            <a:solidFill>
              <a:srgbClr val="C00000"/>
            </a:solidFill>
            <a:round/>
            <a:headEnd/>
            <a:tailEnd type="triangle" w="med" len="med"/>
          </a:ln>
          <a:effectLst/>
        </p:spPr>
        <p:txBody>
          <a:bodyPr/>
          <a:lstStyle/>
          <a:p>
            <a:endParaRPr lang="en-US">
              <a:solidFill>
                <a:prstClr val="black"/>
              </a:solidFill>
            </a:endParaRPr>
          </a:p>
        </p:txBody>
      </p:sp>
      <p:sp>
        <p:nvSpPr>
          <p:cNvPr id="75786" name="Text Box 10"/>
          <p:cNvSpPr txBox="1">
            <a:spLocks noChangeArrowheads="1"/>
          </p:cNvSpPr>
          <p:nvPr/>
        </p:nvSpPr>
        <p:spPr bwMode="auto">
          <a:xfrm>
            <a:off x="2590800" y="4574232"/>
            <a:ext cx="1061509" cy="1200329"/>
          </a:xfrm>
          <a:prstGeom prst="rect">
            <a:avLst/>
          </a:prstGeom>
          <a:noFill/>
          <a:ln w="9525">
            <a:noFill/>
            <a:miter lim="800000"/>
            <a:headEnd/>
            <a:tailEnd/>
          </a:ln>
          <a:effectLst/>
        </p:spPr>
        <p:txBody>
          <a:bodyPr wrap="none">
            <a:spAutoFit/>
          </a:bodyPr>
          <a:lstStyle/>
          <a:p>
            <a:pPr algn="ctr"/>
            <a:r>
              <a:rPr lang="en-US" dirty="0">
                <a:solidFill>
                  <a:srgbClr val="000066"/>
                </a:solidFill>
              </a:rPr>
              <a:t>Heat</a:t>
            </a:r>
          </a:p>
          <a:p>
            <a:pPr algn="ctr"/>
            <a:r>
              <a:rPr lang="en-US" dirty="0">
                <a:solidFill>
                  <a:srgbClr val="000066"/>
                </a:solidFill>
              </a:rPr>
              <a:t>of</a:t>
            </a:r>
          </a:p>
          <a:p>
            <a:pPr algn="ctr"/>
            <a:r>
              <a:rPr lang="en-US" dirty="0">
                <a:solidFill>
                  <a:srgbClr val="000066"/>
                </a:solidFill>
              </a:rPr>
              <a:t>fusion</a:t>
            </a:r>
          </a:p>
        </p:txBody>
      </p:sp>
      <p:sp>
        <p:nvSpPr>
          <p:cNvPr id="75787" name="Line 11"/>
          <p:cNvSpPr>
            <a:spLocks noChangeShapeType="1"/>
          </p:cNvSpPr>
          <p:nvPr/>
        </p:nvSpPr>
        <p:spPr bwMode="auto">
          <a:xfrm flipV="1">
            <a:off x="3048000" y="3924300"/>
            <a:ext cx="0" cy="533400"/>
          </a:xfrm>
          <a:prstGeom prst="line">
            <a:avLst/>
          </a:prstGeom>
          <a:noFill/>
          <a:ln w="38100">
            <a:solidFill>
              <a:srgbClr val="C00000"/>
            </a:solidFill>
            <a:round/>
            <a:headEnd/>
            <a:tailEnd type="triangle" w="med" len="med"/>
          </a:ln>
          <a:effectLst/>
        </p:spPr>
        <p:txBody>
          <a:bodyPr/>
          <a:lstStyle/>
          <a:p>
            <a:endParaRPr lang="en-US">
              <a:solidFill>
                <a:prstClr val="black"/>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59092619"/>
              </p:ext>
            </p:extLst>
          </p:nvPr>
        </p:nvGraphicFramePr>
        <p:xfrm>
          <a:off x="484188" y="2790825"/>
          <a:ext cx="8520112" cy="1122363"/>
        </p:xfrm>
        <a:graphic>
          <a:graphicData uri="http://schemas.openxmlformats.org/presentationml/2006/ole">
            <mc:AlternateContent xmlns:mc="http://schemas.openxmlformats.org/markup-compatibility/2006">
              <mc:Choice xmlns:v="urn:schemas-microsoft-com:vml" Requires="v">
                <p:oleObj spid="_x0000_s6154" name="Equation" r:id="rId4" imgW="3225600" imgH="444240" progId="Equation.DSMT4">
                  <p:embed/>
                </p:oleObj>
              </mc:Choice>
              <mc:Fallback>
                <p:oleObj name="Equation" r:id="rId4" imgW="3225600" imgH="444240" progId="Equation.DSMT4">
                  <p:embed/>
                  <p:pic>
                    <p:nvPicPr>
                      <p:cNvPr id="0" name=""/>
                      <p:cNvPicPr>
                        <a:picLocks noChangeAspect="1" noChangeArrowheads="1"/>
                      </p:cNvPicPr>
                      <p:nvPr/>
                    </p:nvPicPr>
                    <p:blipFill>
                      <a:blip r:embed="rId5"/>
                      <a:srcRect/>
                      <a:stretch>
                        <a:fillRect/>
                      </a:stretch>
                    </p:blipFill>
                    <p:spPr bwMode="auto">
                      <a:xfrm>
                        <a:off x="484188" y="2790825"/>
                        <a:ext cx="8520112" cy="1122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5437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82"/>
                                        </p:tgtEl>
                                        <p:attrNameLst>
                                          <p:attrName>style.visibility</p:attrName>
                                        </p:attrNameLst>
                                      </p:cBhvr>
                                      <p:to>
                                        <p:strVal val="visible"/>
                                      </p:to>
                                    </p:set>
                                    <p:anim calcmode="lin" valueType="num">
                                      <p:cBhvr additive="base">
                                        <p:cTn id="7" dur="500" fill="hold"/>
                                        <p:tgtEl>
                                          <p:spTgt spid="75782"/>
                                        </p:tgtEl>
                                        <p:attrNameLst>
                                          <p:attrName>ppt_x</p:attrName>
                                        </p:attrNameLst>
                                      </p:cBhvr>
                                      <p:tavLst>
                                        <p:tav tm="0">
                                          <p:val>
                                            <p:strVal val="#ppt_x"/>
                                          </p:val>
                                        </p:tav>
                                        <p:tav tm="100000">
                                          <p:val>
                                            <p:strVal val="#ppt_x"/>
                                          </p:val>
                                        </p:tav>
                                      </p:tavLst>
                                    </p:anim>
                                    <p:anim calcmode="lin" valueType="num">
                                      <p:cBhvr additive="base">
                                        <p:cTn id="8" dur="500" fill="hold"/>
                                        <p:tgtEl>
                                          <p:spTgt spid="7578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5783"/>
                                        </p:tgtEl>
                                        <p:attrNameLst>
                                          <p:attrName>style.visibility</p:attrName>
                                        </p:attrNameLst>
                                      </p:cBhvr>
                                      <p:to>
                                        <p:strVal val="visible"/>
                                      </p:to>
                                    </p:set>
                                    <p:anim calcmode="lin" valueType="num">
                                      <p:cBhvr additive="base">
                                        <p:cTn id="11" dur="500" fill="hold"/>
                                        <p:tgtEl>
                                          <p:spTgt spid="75783"/>
                                        </p:tgtEl>
                                        <p:attrNameLst>
                                          <p:attrName>ppt_x</p:attrName>
                                        </p:attrNameLst>
                                      </p:cBhvr>
                                      <p:tavLst>
                                        <p:tav tm="0">
                                          <p:val>
                                            <p:strVal val="#ppt_x"/>
                                          </p:val>
                                        </p:tav>
                                        <p:tav tm="100000">
                                          <p:val>
                                            <p:strVal val="#ppt_x"/>
                                          </p:val>
                                        </p:tav>
                                      </p:tavLst>
                                    </p:anim>
                                    <p:anim calcmode="lin" valueType="num">
                                      <p:cBhvr additive="base">
                                        <p:cTn id="12" dur="500" fill="hold"/>
                                        <p:tgtEl>
                                          <p:spTgt spid="7578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5786"/>
                                        </p:tgtEl>
                                        <p:attrNameLst>
                                          <p:attrName>style.visibility</p:attrName>
                                        </p:attrNameLst>
                                      </p:cBhvr>
                                      <p:to>
                                        <p:strVal val="visible"/>
                                      </p:to>
                                    </p:set>
                                    <p:anim calcmode="lin" valueType="num">
                                      <p:cBhvr additive="base">
                                        <p:cTn id="17" dur="500" fill="hold"/>
                                        <p:tgtEl>
                                          <p:spTgt spid="75786"/>
                                        </p:tgtEl>
                                        <p:attrNameLst>
                                          <p:attrName>ppt_x</p:attrName>
                                        </p:attrNameLst>
                                      </p:cBhvr>
                                      <p:tavLst>
                                        <p:tav tm="0">
                                          <p:val>
                                            <p:strVal val="#ppt_x"/>
                                          </p:val>
                                        </p:tav>
                                        <p:tav tm="100000">
                                          <p:val>
                                            <p:strVal val="#ppt_x"/>
                                          </p:val>
                                        </p:tav>
                                      </p:tavLst>
                                    </p:anim>
                                    <p:anim calcmode="lin" valueType="num">
                                      <p:cBhvr additive="base">
                                        <p:cTn id="18" dur="500" fill="hold"/>
                                        <p:tgtEl>
                                          <p:spTgt spid="7578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5787"/>
                                        </p:tgtEl>
                                        <p:attrNameLst>
                                          <p:attrName>style.visibility</p:attrName>
                                        </p:attrNameLst>
                                      </p:cBhvr>
                                      <p:to>
                                        <p:strVal val="visible"/>
                                      </p:to>
                                    </p:set>
                                    <p:anim calcmode="lin" valueType="num">
                                      <p:cBhvr additive="base">
                                        <p:cTn id="21" dur="500" fill="hold"/>
                                        <p:tgtEl>
                                          <p:spTgt spid="75787"/>
                                        </p:tgtEl>
                                        <p:attrNameLst>
                                          <p:attrName>ppt_x</p:attrName>
                                        </p:attrNameLst>
                                      </p:cBhvr>
                                      <p:tavLst>
                                        <p:tav tm="0">
                                          <p:val>
                                            <p:strVal val="#ppt_x"/>
                                          </p:val>
                                        </p:tav>
                                        <p:tav tm="100000">
                                          <p:val>
                                            <p:strVal val="#ppt_x"/>
                                          </p:val>
                                        </p:tav>
                                      </p:tavLst>
                                    </p:anim>
                                    <p:anim calcmode="lin" valueType="num">
                                      <p:cBhvr additive="base">
                                        <p:cTn id="22" dur="500" fill="hold"/>
                                        <p:tgtEl>
                                          <p:spTgt spid="757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p:bldP spid="75783" grpId="0" animBg="1"/>
      <p:bldP spid="75786" grpId="0"/>
      <p:bldP spid="757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effectLst>
                  <a:outerShdw blurRad="38100" dist="38100" dir="2700000" algn="tl">
                    <a:srgbClr val="000000">
                      <a:alpha val="43137"/>
                    </a:srgbClr>
                  </a:outerShdw>
                </a:effectLst>
                <a:latin typeface="Comic Sans MS" panose="030F0702030302020204" pitchFamily="66" charset="0"/>
              </a:rPr>
              <a:t>Boiling Point and Freezing Point</a:t>
            </a:r>
            <a:endParaRPr lang="en-US" sz="4000" b="1" dirty="0">
              <a:effectLst>
                <a:outerShdw blurRad="38100" dist="38100" dir="2700000" algn="tl">
                  <a:srgbClr val="000000">
                    <a:alpha val="43137"/>
                  </a:srgbClr>
                </a:outerShdw>
              </a:effectLst>
              <a:latin typeface="Comic Sans MS" panose="030F0702030302020204" pitchFamily="66"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94471839"/>
              </p:ext>
            </p:extLst>
          </p:nvPr>
        </p:nvGraphicFramePr>
        <p:xfrm>
          <a:off x="533400" y="914400"/>
          <a:ext cx="8229600" cy="4389120"/>
        </p:xfrm>
        <a:graphic>
          <a:graphicData uri="http://schemas.openxmlformats.org/drawingml/2006/table">
            <a:tbl>
              <a:tblPr firstRow="1" bandRow="1">
                <a:effectLst>
                  <a:outerShdw blurRad="50800" dist="88900" dir="2700000" algn="tl" rotWithShape="0">
                    <a:prstClr val="black">
                      <a:alpha val="40000"/>
                    </a:prstClr>
                  </a:outerShdw>
                </a:effectLst>
                <a:tableStyleId>{7DF18680-E054-41AD-8BC1-D1AEF772440D}</a:tableStyleId>
              </a:tblPr>
              <a:tblGrid>
                <a:gridCol w="3048000"/>
                <a:gridCol w="1676400"/>
                <a:gridCol w="1828800"/>
                <a:gridCol w="1676400"/>
              </a:tblGrid>
              <a:tr h="370840">
                <a:tc>
                  <a:txBody>
                    <a:bodyPr/>
                    <a:lstStyle/>
                    <a:p>
                      <a:r>
                        <a:rPr lang="en-US" sz="2400" dirty="0" smtClean="0">
                          <a:latin typeface="Comic Sans MS" panose="030F0702030302020204" pitchFamily="66" charset="0"/>
                        </a:rPr>
                        <a:t>Substance</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Formula</a:t>
                      </a:r>
                      <a:r>
                        <a:rPr lang="en-US" sz="2400" baseline="0" dirty="0" smtClean="0">
                          <a:latin typeface="Comic Sans MS" panose="030F0702030302020204" pitchFamily="66" charset="0"/>
                        </a:rPr>
                        <a:t> Mass, g</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Melting Point, </a:t>
                      </a:r>
                      <a:r>
                        <a:rPr lang="en-US" sz="2400" dirty="0" smtClean="0">
                          <a:latin typeface="Comic Sans MS" panose="030F0702030302020204" pitchFamily="66" charset="0"/>
                          <a:sym typeface="Symbol"/>
                        </a:rPr>
                        <a:t>C</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Boiling Point, </a:t>
                      </a:r>
                      <a:r>
                        <a:rPr lang="en-US" sz="2400" dirty="0" smtClean="0">
                          <a:latin typeface="Comic Sans MS" panose="030F0702030302020204" pitchFamily="66" charset="0"/>
                          <a:sym typeface="Symbol"/>
                        </a:rPr>
                        <a:t>C</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Water, H</a:t>
                      </a:r>
                      <a:r>
                        <a:rPr lang="en-US" sz="2400" baseline="-25000" dirty="0" smtClean="0">
                          <a:latin typeface="Comic Sans MS" panose="030F0702030302020204" pitchFamily="66" charset="0"/>
                        </a:rPr>
                        <a:t>2</a:t>
                      </a:r>
                      <a:r>
                        <a:rPr lang="en-US" sz="2400" dirty="0" smtClean="0">
                          <a:latin typeface="Comic Sans MS" panose="030F0702030302020204" pitchFamily="66" charset="0"/>
                        </a:rPr>
                        <a:t>O</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18.02</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0</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100</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Ammonia,</a:t>
                      </a:r>
                      <a:r>
                        <a:rPr lang="en-US" sz="2400" baseline="0" dirty="0" smtClean="0">
                          <a:latin typeface="Comic Sans MS" panose="030F0702030302020204" pitchFamily="66" charset="0"/>
                        </a:rPr>
                        <a:t> NH</a:t>
                      </a:r>
                      <a:r>
                        <a:rPr lang="en-US" sz="2400" baseline="-25000" dirty="0" smtClean="0">
                          <a:latin typeface="Comic Sans MS" panose="030F0702030302020204" pitchFamily="66" charset="0"/>
                        </a:rPr>
                        <a:t>3</a:t>
                      </a:r>
                      <a:endParaRPr lang="en-US" sz="2400" baseline="-250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17.04</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-77.7</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-33.35</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Methane, CH</a:t>
                      </a:r>
                      <a:r>
                        <a:rPr lang="en-US" sz="2400" baseline="-25000" dirty="0" smtClean="0">
                          <a:latin typeface="Comic Sans MS" panose="030F0702030302020204" pitchFamily="66" charset="0"/>
                        </a:rPr>
                        <a:t>4</a:t>
                      </a:r>
                      <a:endParaRPr lang="en-US" sz="2400" baseline="-250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16.05</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-182.5</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-161.49</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Methanol, CH</a:t>
                      </a:r>
                      <a:r>
                        <a:rPr lang="en-US" sz="2400" baseline="-25000" dirty="0" smtClean="0">
                          <a:latin typeface="Comic Sans MS" panose="030F0702030302020204" pitchFamily="66" charset="0"/>
                        </a:rPr>
                        <a:t>3</a:t>
                      </a:r>
                      <a:r>
                        <a:rPr lang="en-US" sz="2400" dirty="0" smtClean="0">
                          <a:latin typeface="Comic Sans MS" panose="030F0702030302020204" pitchFamily="66" charset="0"/>
                        </a:rPr>
                        <a:t>OH</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32.04</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-97.8</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64.96</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Ethanol, C</a:t>
                      </a:r>
                      <a:r>
                        <a:rPr lang="en-US" sz="2400" baseline="-25000" dirty="0" smtClean="0">
                          <a:latin typeface="Comic Sans MS" panose="030F0702030302020204" pitchFamily="66" charset="0"/>
                        </a:rPr>
                        <a:t>2</a:t>
                      </a:r>
                      <a:r>
                        <a:rPr lang="en-US" sz="2400" dirty="0" smtClean="0">
                          <a:latin typeface="Comic Sans MS" panose="030F0702030302020204" pitchFamily="66" charset="0"/>
                        </a:rPr>
                        <a:t>H</a:t>
                      </a:r>
                      <a:r>
                        <a:rPr lang="en-US" sz="2400" baseline="-25000" dirty="0" smtClean="0">
                          <a:latin typeface="Comic Sans MS" panose="030F0702030302020204" pitchFamily="66" charset="0"/>
                        </a:rPr>
                        <a:t>5</a:t>
                      </a:r>
                      <a:r>
                        <a:rPr lang="en-US" sz="2400" dirty="0" smtClean="0">
                          <a:latin typeface="Comic Sans MS" panose="030F0702030302020204" pitchFamily="66" charset="0"/>
                        </a:rPr>
                        <a:t>OH</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46.08</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-117.3</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78.5</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Sulfur dioxide, SO</a:t>
                      </a:r>
                      <a:r>
                        <a:rPr lang="en-US" sz="2400" baseline="-25000" dirty="0" smtClean="0">
                          <a:latin typeface="Comic Sans MS" panose="030F0702030302020204" pitchFamily="66" charset="0"/>
                        </a:rPr>
                        <a:t>2</a:t>
                      </a:r>
                      <a:endParaRPr lang="en-US" sz="2400" baseline="-250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64.07</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-72.7</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-10</a:t>
                      </a:r>
                      <a:endParaRPr lang="en-US" sz="2400" dirty="0">
                        <a:latin typeface="Comic Sans MS" panose="030F0702030302020204" pitchFamily="66" charset="0"/>
                      </a:endParaRPr>
                    </a:p>
                  </a:txBody>
                  <a:tcPr/>
                </a:tc>
              </a:tr>
              <a:tr h="370840">
                <a:tc>
                  <a:txBody>
                    <a:bodyPr/>
                    <a:lstStyle/>
                    <a:p>
                      <a:r>
                        <a:rPr lang="en-US" sz="2400" dirty="0" smtClean="0">
                          <a:latin typeface="Comic Sans MS" panose="030F0702030302020204" pitchFamily="66" charset="0"/>
                        </a:rPr>
                        <a:t>Carbon</a:t>
                      </a:r>
                      <a:r>
                        <a:rPr lang="en-US" sz="2400" baseline="0" dirty="0" smtClean="0">
                          <a:latin typeface="Comic Sans MS" panose="030F0702030302020204" pitchFamily="66" charset="0"/>
                        </a:rPr>
                        <a:t> dioxide, CO</a:t>
                      </a:r>
                      <a:r>
                        <a:rPr lang="en-US" sz="2400" baseline="-25000" dirty="0" smtClean="0">
                          <a:latin typeface="Comic Sans MS" panose="030F0702030302020204" pitchFamily="66" charset="0"/>
                        </a:rPr>
                        <a:t>2</a:t>
                      </a:r>
                      <a:endParaRPr lang="en-US" sz="2400" baseline="-250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44.01</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-56.6</a:t>
                      </a:r>
                    </a:p>
                    <a:p>
                      <a:pPr algn="ctr"/>
                      <a:r>
                        <a:rPr lang="en-US" sz="2400" dirty="0" smtClean="0">
                          <a:latin typeface="Comic Sans MS" panose="030F0702030302020204" pitchFamily="66" charset="0"/>
                        </a:rPr>
                        <a:t>@5.2 </a:t>
                      </a:r>
                      <a:r>
                        <a:rPr lang="en-US" sz="2400" dirty="0" err="1" smtClean="0">
                          <a:latin typeface="Comic Sans MS" panose="030F0702030302020204" pitchFamily="66" charset="0"/>
                        </a:rPr>
                        <a:t>atm</a:t>
                      </a:r>
                      <a:endParaRPr lang="en-US" sz="2400" dirty="0">
                        <a:latin typeface="Comic Sans MS" panose="030F0702030302020204" pitchFamily="66" charset="0"/>
                      </a:endParaRPr>
                    </a:p>
                  </a:txBody>
                  <a:tcPr/>
                </a:tc>
                <a:tc>
                  <a:txBody>
                    <a:bodyPr/>
                    <a:lstStyle/>
                    <a:p>
                      <a:pPr algn="ctr"/>
                      <a:r>
                        <a:rPr lang="en-US" sz="2400" dirty="0" smtClean="0">
                          <a:latin typeface="Comic Sans MS" panose="030F0702030302020204" pitchFamily="66" charset="0"/>
                        </a:rPr>
                        <a:t>-78.5</a:t>
                      </a:r>
                    </a:p>
                    <a:p>
                      <a:pPr algn="ctr"/>
                      <a:r>
                        <a:rPr lang="en-US" sz="2400" dirty="0" smtClean="0">
                          <a:latin typeface="Comic Sans MS" panose="030F0702030302020204" pitchFamily="66" charset="0"/>
                        </a:rPr>
                        <a:t>sublimes</a:t>
                      </a:r>
                      <a:endParaRPr lang="en-US" sz="2400" dirty="0">
                        <a:latin typeface="Comic Sans MS" panose="030F0702030302020204" pitchFamily="66" charset="0"/>
                      </a:endParaRPr>
                    </a:p>
                  </a:txBody>
                  <a:tcPr/>
                </a:tc>
              </a:tr>
            </a:tbl>
          </a:graphicData>
        </a:graphic>
      </p:graphicFrame>
      <p:sp>
        <p:nvSpPr>
          <p:cNvPr id="3" name="TextBox 2"/>
          <p:cNvSpPr txBox="1"/>
          <p:nvPr/>
        </p:nvSpPr>
        <p:spPr>
          <a:xfrm>
            <a:off x="3962400" y="6324600"/>
            <a:ext cx="4730334" cy="369332"/>
          </a:xfrm>
          <a:prstGeom prst="rect">
            <a:avLst/>
          </a:prstGeom>
          <a:noFill/>
        </p:spPr>
        <p:txBody>
          <a:bodyPr wrap="none" rtlCol="0">
            <a:spAutoFit/>
          </a:bodyPr>
          <a:lstStyle/>
          <a:p>
            <a:r>
              <a:rPr lang="en-US" dirty="0" smtClean="0"/>
              <a:t>Source: CRC Handbook of Chemistry and Physics</a:t>
            </a:r>
            <a:endParaRPr lang="en-US" dirty="0"/>
          </a:p>
        </p:txBody>
      </p:sp>
    </p:spTree>
    <p:extLst>
      <p:ext uri="{BB962C8B-B14F-4D97-AF65-F5344CB8AC3E}">
        <p14:creationId xmlns:p14="http://schemas.microsoft.com/office/powerpoint/2010/main" val="23375499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09600" y="228600"/>
            <a:ext cx="7772400" cy="914400"/>
          </a:xfrm>
        </p:spPr>
        <p:txBody>
          <a:bodyPr>
            <a:normAutofit fontScale="90000"/>
          </a:bodyPr>
          <a:lstStyle/>
          <a:p>
            <a:r>
              <a:rPr lang="en-US" u="sng" dirty="0">
                <a:solidFill>
                  <a:srgbClr val="292929"/>
                </a:solidFill>
                <a:latin typeface="Comic Sans MS" panose="030F0702030302020204" pitchFamily="66" charset="0"/>
              </a:rPr>
              <a:t>Latent Heat</a:t>
            </a:r>
            <a:r>
              <a:rPr lang="en-US" dirty="0">
                <a:solidFill>
                  <a:srgbClr val="292929"/>
                </a:solidFill>
                <a:latin typeface="Comic Sans MS" panose="030F0702030302020204" pitchFamily="66" charset="0"/>
              </a:rPr>
              <a:t> – Sample Problem</a:t>
            </a:r>
          </a:p>
        </p:txBody>
      </p:sp>
      <p:sp>
        <p:nvSpPr>
          <p:cNvPr id="75779" name="Rectangle 3"/>
          <p:cNvSpPr>
            <a:spLocks noGrp="1" noChangeArrowheads="1"/>
          </p:cNvSpPr>
          <p:nvPr>
            <p:ph type="body" idx="1"/>
          </p:nvPr>
        </p:nvSpPr>
        <p:spPr>
          <a:xfrm>
            <a:off x="533400" y="1219200"/>
            <a:ext cx="8382000" cy="1371600"/>
          </a:xfrm>
        </p:spPr>
        <p:txBody>
          <a:bodyPr>
            <a:normAutofit fontScale="62500" lnSpcReduction="20000"/>
          </a:bodyPr>
          <a:lstStyle/>
          <a:p>
            <a:pPr>
              <a:buFontTx/>
              <a:buNone/>
            </a:pPr>
            <a:r>
              <a:rPr lang="en-US" sz="4000" u="sng" dirty="0">
                <a:solidFill>
                  <a:srgbClr val="292929"/>
                </a:solidFill>
                <a:latin typeface="Comic Sans MS" panose="030F0702030302020204" pitchFamily="66" charset="0"/>
              </a:rPr>
              <a:t>Problem</a:t>
            </a:r>
            <a:r>
              <a:rPr lang="en-US" sz="4000" dirty="0">
                <a:solidFill>
                  <a:srgbClr val="292929"/>
                </a:solidFill>
                <a:latin typeface="Comic Sans MS" panose="030F0702030302020204" pitchFamily="66" charset="0"/>
              </a:rPr>
              <a:t>: The </a:t>
            </a:r>
            <a:r>
              <a:rPr lang="en-US" sz="4000" i="1" dirty="0">
                <a:solidFill>
                  <a:srgbClr val="292929"/>
                </a:solidFill>
                <a:latin typeface="Comic Sans MS" panose="030F0702030302020204" pitchFamily="66" charset="0"/>
              </a:rPr>
              <a:t>molar</a:t>
            </a:r>
            <a:r>
              <a:rPr lang="en-US" sz="4000" dirty="0">
                <a:solidFill>
                  <a:srgbClr val="292929"/>
                </a:solidFill>
                <a:latin typeface="Comic Sans MS" panose="030F0702030302020204" pitchFamily="66" charset="0"/>
              </a:rPr>
              <a:t> heat of fusion of water is</a:t>
            </a:r>
          </a:p>
          <a:p>
            <a:pPr>
              <a:buFontTx/>
              <a:buNone/>
            </a:pPr>
            <a:r>
              <a:rPr lang="en-US" sz="4000" dirty="0">
                <a:solidFill>
                  <a:srgbClr val="292929"/>
                </a:solidFill>
                <a:latin typeface="Comic Sans MS" panose="030F0702030302020204" pitchFamily="66" charset="0"/>
              </a:rPr>
              <a:t>6.009 kJ/mol. How much energy is needed to </a:t>
            </a:r>
            <a:r>
              <a:rPr lang="en-US" sz="4000" dirty="0" smtClean="0">
                <a:solidFill>
                  <a:srgbClr val="292929"/>
                </a:solidFill>
                <a:latin typeface="Comic Sans MS" panose="030F0702030302020204" pitchFamily="66" charset="0"/>
              </a:rPr>
              <a:t>convert</a:t>
            </a:r>
          </a:p>
          <a:p>
            <a:pPr>
              <a:buFontTx/>
              <a:buNone/>
            </a:pPr>
            <a:r>
              <a:rPr lang="en-US" sz="4000" dirty="0" smtClean="0">
                <a:solidFill>
                  <a:srgbClr val="292929"/>
                </a:solidFill>
                <a:latin typeface="Comic Sans MS" panose="030F0702030302020204" pitchFamily="66" charset="0"/>
              </a:rPr>
              <a:t>60 </a:t>
            </a:r>
            <a:r>
              <a:rPr lang="en-US" sz="4000" dirty="0">
                <a:solidFill>
                  <a:srgbClr val="292929"/>
                </a:solidFill>
                <a:latin typeface="Comic Sans MS" panose="030F0702030302020204" pitchFamily="66" charset="0"/>
              </a:rPr>
              <a:t>grams of ice at 0</a:t>
            </a:r>
            <a:r>
              <a:rPr lang="en-US" sz="4000" dirty="0">
                <a:solidFill>
                  <a:srgbClr val="292929"/>
                </a:solidFill>
                <a:latin typeface="Comic Sans MS" panose="030F0702030302020204" pitchFamily="66" charset="0"/>
                <a:sym typeface="Symbol" pitchFamily="18" charset="2"/>
              </a:rPr>
              <a:t></a:t>
            </a:r>
            <a:r>
              <a:rPr lang="en-US" sz="4000" dirty="0">
                <a:solidFill>
                  <a:srgbClr val="292929"/>
                </a:solidFill>
                <a:latin typeface="Comic Sans MS" panose="030F0702030302020204" pitchFamily="66" charset="0"/>
              </a:rPr>
              <a:t>C to liquid water </a:t>
            </a:r>
            <a:r>
              <a:rPr lang="en-US" sz="4000" dirty="0" smtClean="0">
                <a:solidFill>
                  <a:srgbClr val="292929"/>
                </a:solidFill>
                <a:latin typeface="Comic Sans MS" panose="030F0702030302020204" pitchFamily="66" charset="0"/>
              </a:rPr>
              <a:t>at 0</a:t>
            </a:r>
            <a:r>
              <a:rPr lang="en-US" sz="4000" dirty="0">
                <a:solidFill>
                  <a:srgbClr val="292929"/>
                </a:solidFill>
                <a:latin typeface="Comic Sans MS" panose="030F0702030302020204" pitchFamily="66" charset="0"/>
                <a:sym typeface="Symbol" pitchFamily="18" charset="2"/>
              </a:rPr>
              <a:t></a:t>
            </a:r>
            <a:r>
              <a:rPr lang="en-US" sz="4000" dirty="0">
                <a:solidFill>
                  <a:srgbClr val="292929"/>
                </a:solidFill>
                <a:latin typeface="Comic Sans MS" panose="030F0702030302020204" pitchFamily="66" charset="0"/>
              </a:rPr>
              <a:t>C?</a:t>
            </a:r>
          </a:p>
          <a:p>
            <a:pPr>
              <a:buFontTx/>
              <a:buNone/>
            </a:pPr>
            <a:endParaRPr lang="en-US" dirty="0"/>
          </a:p>
        </p:txBody>
      </p:sp>
      <p:sp>
        <p:nvSpPr>
          <p:cNvPr id="75781" name="Rectangle 5"/>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solidFill>
                <a:prstClr val="black"/>
              </a:solidFill>
            </a:endParaRPr>
          </a:p>
        </p:txBody>
      </p:sp>
      <p:sp>
        <p:nvSpPr>
          <p:cNvPr id="75782" name="Text Box 6"/>
          <p:cNvSpPr txBox="1">
            <a:spLocks noChangeArrowheads="1"/>
          </p:cNvSpPr>
          <p:nvPr/>
        </p:nvSpPr>
        <p:spPr bwMode="auto">
          <a:xfrm>
            <a:off x="990600" y="4343400"/>
            <a:ext cx="1066800" cy="830997"/>
          </a:xfrm>
          <a:prstGeom prst="rect">
            <a:avLst/>
          </a:prstGeom>
          <a:noFill/>
          <a:ln w="9525">
            <a:noFill/>
            <a:miter lim="800000"/>
            <a:headEnd/>
            <a:tailEnd/>
          </a:ln>
          <a:effectLst/>
        </p:spPr>
        <p:txBody>
          <a:bodyPr>
            <a:spAutoFit/>
          </a:bodyPr>
          <a:lstStyle/>
          <a:p>
            <a:pPr algn="ctr"/>
            <a:r>
              <a:rPr lang="en-US" dirty="0">
                <a:solidFill>
                  <a:srgbClr val="000066"/>
                </a:solidFill>
              </a:rPr>
              <a:t>Mass</a:t>
            </a:r>
          </a:p>
          <a:p>
            <a:pPr algn="ctr"/>
            <a:r>
              <a:rPr lang="en-US" dirty="0">
                <a:solidFill>
                  <a:srgbClr val="000066"/>
                </a:solidFill>
              </a:rPr>
              <a:t>of ice</a:t>
            </a:r>
          </a:p>
        </p:txBody>
      </p:sp>
      <p:sp>
        <p:nvSpPr>
          <p:cNvPr id="75783" name="Line 7"/>
          <p:cNvSpPr>
            <a:spLocks noChangeShapeType="1"/>
          </p:cNvSpPr>
          <p:nvPr/>
        </p:nvSpPr>
        <p:spPr bwMode="auto">
          <a:xfrm flipV="1">
            <a:off x="1600200" y="3505200"/>
            <a:ext cx="0" cy="838200"/>
          </a:xfrm>
          <a:prstGeom prst="line">
            <a:avLst/>
          </a:prstGeom>
          <a:noFill/>
          <a:ln w="38100">
            <a:solidFill>
              <a:srgbClr val="C00000"/>
            </a:solidFill>
            <a:round/>
            <a:headEnd/>
            <a:tailEnd type="triangle" w="med" len="med"/>
          </a:ln>
          <a:effectLst/>
        </p:spPr>
        <p:txBody>
          <a:bodyPr/>
          <a:lstStyle/>
          <a:p>
            <a:endParaRPr lang="en-US">
              <a:solidFill>
                <a:prstClr val="black"/>
              </a:solidFill>
            </a:endParaRPr>
          </a:p>
        </p:txBody>
      </p:sp>
      <p:sp>
        <p:nvSpPr>
          <p:cNvPr id="75784" name="Text Box 8"/>
          <p:cNvSpPr txBox="1">
            <a:spLocks noChangeArrowheads="1"/>
          </p:cNvSpPr>
          <p:nvPr/>
        </p:nvSpPr>
        <p:spPr bwMode="auto">
          <a:xfrm>
            <a:off x="2667000" y="4419600"/>
            <a:ext cx="1378904" cy="1200329"/>
          </a:xfrm>
          <a:prstGeom prst="rect">
            <a:avLst/>
          </a:prstGeom>
          <a:noFill/>
          <a:ln w="9525">
            <a:noFill/>
            <a:miter lim="800000"/>
            <a:headEnd/>
            <a:tailEnd/>
          </a:ln>
          <a:effectLst/>
        </p:spPr>
        <p:txBody>
          <a:bodyPr wrap="none">
            <a:spAutoFit/>
          </a:bodyPr>
          <a:lstStyle/>
          <a:p>
            <a:pPr algn="ctr"/>
            <a:r>
              <a:rPr lang="en-US" dirty="0">
                <a:solidFill>
                  <a:srgbClr val="000066"/>
                </a:solidFill>
              </a:rPr>
              <a:t>Molar</a:t>
            </a:r>
          </a:p>
          <a:p>
            <a:pPr algn="ctr"/>
            <a:r>
              <a:rPr lang="en-US" dirty="0">
                <a:solidFill>
                  <a:srgbClr val="000066"/>
                </a:solidFill>
              </a:rPr>
              <a:t>Mass of</a:t>
            </a:r>
          </a:p>
          <a:p>
            <a:pPr algn="ctr"/>
            <a:r>
              <a:rPr lang="en-US" dirty="0">
                <a:solidFill>
                  <a:srgbClr val="000066"/>
                </a:solidFill>
              </a:rPr>
              <a:t>water</a:t>
            </a:r>
          </a:p>
        </p:txBody>
      </p:sp>
      <p:sp>
        <p:nvSpPr>
          <p:cNvPr id="75785" name="Line 9"/>
          <p:cNvSpPr>
            <a:spLocks noChangeShapeType="1"/>
          </p:cNvSpPr>
          <p:nvPr/>
        </p:nvSpPr>
        <p:spPr bwMode="auto">
          <a:xfrm flipV="1">
            <a:off x="3276600" y="3886200"/>
            <a:ext cx="0" cy="533400"/>
          </a:xfrm>
          <a:prstGeom prst="line">
            <a:avLst/>
          </a:prstGeom>
          <a:noFill/>
          <a:ln w="38100">
            <a:solidFill>
              <a:srgbClr val="C00000"/>
            </a:solidFill>
            <a:round/>
            <a:headEnd/>
            <a:tailEnd type="triangle" w="med" len="med"/>
          </a:ln>
          <a:effectLst/>
        </p:spPr>
        <p:txBody>
          <a:bodyPr/>
          <a:lstStyle/>
          <a:p>
            <a:endParaRPr lang="en-US">
              <a:solidFill>
                <a:prstClr val="black"/>
              </a:solidFill>
            </a:endParaRPr>
          </a:p>
        </p:txBody>
      </p:sp>
      <p:sp>
        <p:nvSpPr>
          <p:cNvPr id="75786" name="Text Box 10"/>
          <p:cNvSpPr txBox="1">
            <a:spLocks noChangeArrowheads="1"/>
          </p:cNvSpPr>
          <p:nvPr/>
        </p:nvSpPr>
        <p:spPr bwMode="auto">
          <a:xfrm>
            <a:off x="4876800" y="4419600"/>
            <a:ext cx="1061509" cy="1200329"/>
          </a:xfrm>
          <a:prstGeom prst="rect">
            <a:avLst/>
          </a:prstGeom>
          <a:noFill/>
          <a:ln w="9525">
            <a:noFill/>
            <a:miter lim="800000"/>
            <a:headEnd/>
            <a:tailEnd/>
          </a:ln>
          <a:effectLst/>
        </p:spPr>
        <p:txBody>
          <a:bodyPr wrap="none">
            <a:spAutoFit/>
          </a:bodyPr>
          <a:lstStyle/>
          <a:p>
            <a:pPr algn="ctr"/>
            <a:r>
              <a:rPr lang="en-US" dirty="0">
                <a:solidFill>
                  <a:srgbClr val="000066"/>
                </a:solidFill>
              </a:rPr>
              <a:t>Heat</a:t>
            </a:r>
          </a:p>
          <a:p>
            <a:pPr algn="ctr"/>
            <a:r>
              <a:rPr lang="en-US" dirty="0">
                <a:solidFill>
                  <a:srgbClr val="000066"/>
                </a:solidFill>
              </a:rPr>
              <a:t>of</a:t>
            </a:r>
          </a:p>
          <a:p>
            <a:pPr algn="ctr"/>
            <a:r>
              <a:rPr lang="en-US" dirty="0">
                <a:solidFill>
                  <a:srgbClr val="000066"/>
                </a:solidFill>
              </a:rPr>
              <a:t>fusion</a:t>
            </a:r>
          </a:p>
        </p:txBody>
      </p:sp>
      <p:sp>
        <p:nvSpPr>
          <p:cNvPr id="75787" name="Line 11"/>
          <p:cNvSpPr>
            <a:spLocks noChangeShapeType="1"/>
          </p:cNvSpPr>
          <p:nvPr/>
        </p:nvSpPr>
        <p:spPr bwMode="auto">
          <a:xfrm flipV="1">
            <a:off x="5334000" y="3886200"/>
            <a:ext cx="0" cy="533400"/>
          </a:xfrm>
          <a:prstGeom prst="line">
            <a:avLst/>
          </a:prstGeom>
          <a:noFill/>
          <a:ln w="38100">
            <a:solidFill>
              <a:srgbClr val="C00000"/>
            </a:solidFill>
            <a:round/>
            <a:headEnd/>
            <a:tailEnd type="triangle" w="med" len="med"/>
          </a:ln>
          <a:effectLst/>
        </p:spPr>
        <p:txBody>
          <a:bodyPr/>
          <a:lstStyle/>
          <a:p>
            <a:endParaRPr lang="en-US">
              <a:solidFill>
                <a:prstClr val="black"/>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630420236"/>
              </p:ext>
            </p:extLst>
          </p:nvPr>
        </p:nvGraphicFramePr>
        <p:xfrm>
          <a:off x="417513" y="2743200"/>
          <a:ext cx="8653462" cy="1219200"/>
        </p:xfrm>
        <a:graphic>
          <a:graphicData uri="http://schemas.openxmlformats.org/presentationml/2006/ole">
            <mc:AlternateContent xmlns:mc="http://schemas.openxmlformats.org/markup-compatibility/2006">
              <mc:Choice xmlns:v="urn:schemas-microsoft-com:vml" Requires="v">
                <p:oleObj spid="_x0000_s7178" name="Equation" r:id="rId4" imgW="3276360" imgH="482400" progId="Equation.DSMT4">
                  <p:embed/>
                </p:oleObj>
              </mc:Choice>
              <mc:Fallback>
                <p:oleObj name="Equation" r:id="rId4" imgW="3276360" imgH="482400" progId="Equation.DSMT4">
                  <p:embed/>
                  <p:pic>
                    <p:nvPicPr>
                      <p:cNvPr id="0" name=""/>
                      <p:cNvPicPr>
                        <a:picLocks noChangeAspect="1" noChangeArrowheads="1"/>
                      </p:cNvPicPr>
                      <p:nvPr/>
                    </p:nvPicPr>
                    <p:blipFill>
                      <a:blip r:embed="rId5"/>
                      <a:srcRect/>
                      <a:stretch>
                        <a:fillRect/>
                      </a:stretch>
                    </p:blipFill>
                    <p:spPr bwMode="auto">
                      <a:xfrm>
                        <a:off x="417513" y="2743200"/>
                        <a:ext cx="8653462"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82"/>
                                        </p:tgtEl>
                                        <p:attrNameLst>
                                          <p:attrName>style.visibility</p:attrName>
                                        </p:attrNameLst>
                                      </p:cBhvr>
                                      <p:to>
                                        <p:strVal val="visible"/>
                                      </p:to>
                                    </p:set>
                                    <p:anim calcmode="lin" valueType="num">
                                      <p:cBhvr additive="base">
                                        <p:cTn id="7" dur="500" fill="hold"/>
                                        <p:tgtEl>
                                          <p:spTgt spid="75782"/>
                                        </p:tgtEl>
                                        <p:attrNameLst>
                                          <p:attrName>ppt_x</p:attrName>
                                        </p:attrNameLst>
                                      </p:cBhvr>
                                      <p:tavLst>
                                        <p:tav tm="0">
                                          <p:val>
                                            <p:strVal val="#ppt_x"/>
                                          </p:val>
                                        </p:tav>
                                        <p:tav tm="100000">
                                          <p:val>
                                            <p:strVal val="#ppt_x"/>
                                          </p:val>
                                        </p:tav>
                                      </p:tavLst>
                                    </p:anim>
                                    <p:anim calcmode="lin" valueType="num">
                                      <p:cBhvr additive="base">
                                        <p:cTn id="8" dur="500" fill="hold"/>
                                        <p:tgtEl>
                                          <p:spTgt spid="7578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5783"/>
                                        </p:tgtEl>
                                        <p:attrNameLst>
                                          <p:attrName>style.visibility</p:attrName>
                                        </p:attrNameLst>
                                      </p:cBhvr>
                                      <p:to>
                                        <p:strVal val="visible"/>
                                      </p:to>
                                    </p:set>
                                    <p:anim calcmode="lin" valueType="num">
                                      <p:cBhvr additive="base">
                                        <p:cTn id="11" dur="500" fill="hold"/>
                                        <p:tgtEl>
                                          <p:spTgt spid="75783"/>
                                        </p:tgtEl>
                                        <p:attrNameLst>
                                          <p:attrName>ppt_x</p:attrName>
                                        </p:attrNameLst>
                                      </p:cBhvr>
                                      <p:tavLst>
                                        <p:tav tm="0">
                                          <p:val>
                                            <p:strVal val="#ppt_x"/>
                                          </p:val>
                                        </p:tav>
                                        <p:tav tm="100000">
                                          <p:val>
                                            <p:strVal val="#ppt_x"/>
                                          </p:val>
                                        </p:tav>
                                      </p:tavLst>
                                    </p:anim>
                                    <p:anim calcmode="lin" valueType="num">
                                      <p:cBhvr additive="base">
                                        <p:cTn id="12" dur="500" fill="hold"/>
                                        <p:tgtEl>
                                          <p:spTgt spid="7578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5784"/>
                                        </p:tgtEl>
                                        <p:attrNameLst>
                                          <p:attrName>style.visibility</p:attrName>
                                        </p:attrNameLst>
                                      </p:cBhvr>
                                      <p:to>
                                        <p:strVal val="visible"/>
                                      </p:to>
                                    </p:set>
                                    <p:anim calcmode="lin" valueType="num">
                                      <p:cBhvr additive="base">
                                        <p:cTn id="17" dur="500" fill="hold"/>
                                        <p:tgtEl>
                                          <p:spTgt spid="75784"/>
                                        </p:tgtEl>
                                        <p:attrNameLst>
                                          <p:attrName>ppt_x</p:attrName>
                                        </p:attrNameLst>
                                      </p:cBhvr>
                                      <p:tavLst>
                                        <p:tav tm="0">
                                          <p:val>
                                            <p:strVal val="#ppt_x"/>
                                          </p:val>
                                        </p:tav>
                                        <p:tav tm="100000">
                                          <p:val>
                                            <p:strVal val="#ppt_x"/>
                                          </p:val>
                                        </p:tav>
                                      </p:tavLst>
                                    </p:anim>
                                    <p:anim calcmode="lin" valueType="num">
                                      <p:cBhvr additive="base">
                                        <p:cTn id="18" dur="500" fill="hold"/>
                                        <p:tgtEl>
                                          <p:spTgt spid="7578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5785"/>
                                        </p:tgtEl>
                                        <p:attrNameLst>
                                          <p:attrName>style.visibility</p:attrName>
                                        </p:attrNameLst>
                                      </p:cBhvr>
                                      <p:to>
                                        <p:strVal val="visible"/>
                                      </p:to>
                                    </p:set>
                                    <p:anim calcmode="lin" valueType="num">
                                      <p:cBhvr additive="base">
                                        <p:cTn id="21" dur="500" fill="hold"/>
                                        <p:tgtEl>
                                          <p:spTgt spid="75785"/>
                                        </p:tgtEl>
                                        <p:attrNameLst>
                                          <p:attrName>ppt_x</p:attrName>
                                        </p:attrNameLst>
                                      </p:cBhvr>
                                      <p:tavLst>
                                        <p:tav tm="0">
                                          <p:val>
                                            <p:strVal val="#ppt_x"/>
                                          </p:val>
                                        </p:tav>
                                        <p:tav tm="100000">
                                          <p:val>
                                            <p:strVal val="#ppt_x"/>
                                          </p:val>
                                        </p:tav>
                                      </p:tavLst>
                                    </p:anim>
                                    <p:anim calcmode="lin" valueType="num">
                                      <p:cBhvr additive="base">
                                        <p:cTn id="22" dur="500" fill="hold"/>
                                        <p:tgtEl>
                                          <p:spTgt spid="7578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5786"/>
                                        </p:tgtEl>
                                        <p:attrNameLst>
                                          <p:attrName>style.visibility</p:attrName>
                                        </p:attrNameLst>
                                      </p:cBhvr>
                                      <p:to>
                                        <p:strVal val="visible"/>
                                      </p:to>
                                    </p:set>
                                    <p:anim calcmode="lin" valueType="num">
                                      <p:cBhvr additive="base">
                                        <p:cTn id="27" dur="500" fill="hold"/>
                                        <p:tgtEl>
                                          <p:spTgt spid="75786"/>
                                        </p:tgtEl>
                                        <p:attrNameLst>
                                          <p:attrName>ppt_x</p:attrName>
                                        </p:attrNameLst>
                                      </p:cBhvr>
                                      <p:tavLst>
                                        <p:tav tm="0">
                                          <p:val>
                                            <p:strVal val="#ppt_x"/>
                                          </p:val>
                                        </p:tav>
                                        <p:tav tm="100000">
                                          <p:val>
                                            <p:strVal val="#ppt_x"/>
                                          </p:val>
                                        </p:tav>
                                      </p:tavLst>
                                    </p:anim>
                                    <p:anim calcmode="lin" valueType="num">
                                      <p:cBhvr additive="base">
                                        <p:cTn id="28" dur="500" fill="hold"/>
                                        <p:tgtEl>
                                          <p:spTgt spid="7578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5787"/>
                                        </p:tgtEl>
                                        <p:attrNameLst>
                                          <p:attrName>style.visibility</p:attrName>
                                        </p:attrNameLst>
                                      </p:cBhvr>
                                      <p:to>
                                        <p:strVal val="visible"/>
                                      </p:to>
                                    </p:set>
                                    <p:anim calcmode="lin" valueType="num">
                                      <p:cBhvr additive="base">
                                        <p:cTn id="31" dur="500" fill="hold"/>
                                        <p:tgtEl>
                                          <p:spTgt spid="75787"/>
                                        </p:tgtEl>
                                        <p:attrNameLst>
                                          <p:attrName>ppt_x</p:attrName>
                                        </p:attrNameLst>
                                      </p:cBhvr>
                                      <p:tavLst>
                                        <p:tav tm="0">
                                          <p:val>
                                            <p:strVal val="#ppt_x"/>
                                          </p:val>
                                        </p:tav>
                                        <p:tav tm="100000">
                                          <p:val>
                                            <p:strVal val="#ppt_x"/>
                                          </p:val>
                                        </p:tav>
                                      </p:tavLst>
                                    </p:anim>
                                    <p:anim calcmode="lin" valueType="num">
                                      <p:cBhvr additive="base">
                                        <p:cTn id="32" dur="500" fill="hold"/>
                                        <p:tgtEl>
                                          <p:spTgt spid="757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p:bldP spid="75783" grpId="0" animBg="1"/>
      <p:bldP spid="75784" grpId="0"/>
      <p:bldP spid="75785" grpId="0" animBg="1"/>
      <p:bldP spid="75786" grpId="0"/>
      <p:bldP spid="7578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effectLst>
                  <a:outerShdw blurRad="38100" dist="38100" dir="2700000" algn="tl">
                    <a:srgbClr val="000000">
                      <a:alpha val="43137"/>
                    </a:srgbClr>
                  </a:outerShdw>
                </a:effectLst>
                <a:latin typeface="Comic Sans MS" panose="030F0702030302020204" pitchFamily="66" charset="0"/>
              </a:rPr>
              <a:t>Boiling Points for Water at Altitude</a:t>
            </a:r>
            <a:endParaRPr lang="en-US" sz="3600" b="1" dirty="0">
              <a:effectLst>
                <a:outerShdw blurRad="38100" dist="38100" dir="2700000" algn="tl">
                  <a:srgbClr val="000000">
                    <a:alpha val="43137"/>
                  </a:srgbClr>
                </a:outerShdw>
              </a:effectLst>
              <a:latin typeface="Comic Sans MS" panose="030F0702030302020204" pitchFamily="66"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51675236"/>
              </p:ext>
            </p:extLst>
          </p:nvPr>
        </p:nvGraphicFramePr>
        <p:xfrm>
          <a:off x="1981200" y="1295400"/>
          <a:ext cx="5105400" cy="4663440"/>
        </p:xfrm>
        <a:graphic>
          <a:graphicData uri="http://schemas.openxmlformats.org/drawingml/2006/table">
            <a:tbl>
              <a:tblPr>
                <a:effectLst>
                  <a:outerShdw blurRad="50800" dist="88900" dir="2700000" algn="tl" rotWithShape="0">
                    <a:prstClr val="black">
                      <a:alpha val="40000"/>
                    </a:prstClr>
                  </a:outerShdw>
                </a:effectLst>
              </a:tblPr>
              <a:tblGrid>
                <a:gridCol w="2552700"/>
                <a:gridCol w="2552700"/>
              </a:tblGrid>
              <a:tr h="0">
                <a:tc>
                  <a:txBody>
                    <a:bodyPr/>
                    <a:lstStyle/>
                    <a:p>
                      <a:pPr algn="ctr"/>
                      <a:r>
                        <a:rPr lang="en-US" sz="2000" dirty="0">
                          <a:effectLst/>
                          <a:latin typeface="Comic Sans MS" panose="030F0702030302020204" pitchFamily="66" charset="0"/>
                        </a:rPr>
                        <a:t>Altitude, </a:t>
                      </a:r>
                      <a:r>
                        <a:rPr lang="en-US" sz="2000" dirty="0" err="1">
                          <a:effectLst/>
                          <a:latin typeface="Comic Sans MS" panose="030F0702030302020204" pitchFamily="66" charset="0"/>
                        </a:rPr>
                        <a:t>ft</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lang="en-US" sz="2000" dirty="0">
                          <a:effectLst/>
                          <a:latin typeface="Comic Sans MS" panose="030F0702030302020204" pitchFamily="66" charset="0"/>
                        </a:rPr>
                        <a:t>Boiling point of water, </a:t>
                      </a:r>
                      <a:r>
                        <a:rPr lang="en-US" sz="2000" dirty="0" smtClean="0">
                          <a:effectLst/>
                          <a:latin typeface="Comic Sans MS" panose="030F0702030302020204" pitchFamily="66" charset="0"/>
                        </a:rPr>
                        <a:t>°C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0">
                <a:tc>
                  <a:txBody>
                    <a:bodyPr/>
                    <a:lstStyle/>
                    <a:p>
                      <a:r>
                        <a:rPr lang="en-US" sz="2000" dirty="0">
                          <a:effectLst/>
                          <a:latin typeface="Comic Sans MS" panose="030F0702030302020204" pitchFamily="66" charset="0"/>
                        </a:rPr>
                        <a:t>0' (0m)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 100°C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dirty="0">
                          <a:effectLst/>
                          <a:latin typeface="Comic Sans MS" panose="030F0702030302020204" pitchFamily="66" charset="0"/>
                        </a:rPr>
                        <a:t>500' (152.4m)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99.5°C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1,000' (304.8m)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99°C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dirty="0">
                          <a:effectLst/>
                          <a:latin typeface="Comic Sans MS" panose="030F0702030302020204" pitchFamily="66" charset="0"/>
                        </a:rPr>
                        <a:t>2,000' (609.6m)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98°C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5,000' (1524m)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95°C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6,000' (1828.8m)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94°C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8,000' (2438.4m)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91.9°C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10,000' (3048m)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89.8°C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a:effectLst/>
                          <a:latin typeface="Comic Sans MS" panose="030F0702030302020204" pitchFamily="66" charset="0"/>
                        </a:rPr>
                        <a:t>12,000' (3657.6m)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87.6°C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r h="0">
                <a:tc>
                  <a:txBody>
                    <a:bodyPr/>
                    <a:lstStyle/>
                    <a:p>
                      <a:r>
                        <a:rPr lang="en-US" sz="2000" dirty="0">
                          <a:effectLst/>
                          <a:latin typeface="Comic Sans MS" panose="030F0702030302020204" pitchFamily="66" charset="0"/>
                        </a:rPr>
                        <a:t>14,000' (4267.2m)</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c>
                  <a:txBody>
                    <a:bodyPr/>
                    <a:lstStyle/>
                    <a:p>
                      <a:pPr algn="ctr"/>
                      <a:r>
                        <a:rPr lang="en-US" sz="2000" dirty="0" smtClean="0">
                          <a:effectLst/>
                          <a:latin typeface="Comic Sans MS" panose="030F0702030302020204" pitchFamily="66" charset="0"/>
                        </a:rPr>
                        <a:t>85.5°C</a:t>
                      </a:r>
                      <a:endParaRPr lang="en-US" sz="2000" dirty="0">
                        <a:effectLst/>
                        <a:latin typeface="Comic Sans MS" panose="030F0702030302020204" pitchFamily="66"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AF"/>
                    </a:solidFill>
                  </a:tcPr>
                </a:tc>
              </a:tr>
            </a:tbl>
          </a:graphicData>
        </a:graphic>
      </p:graphicFrame>
      <p:sp>
        <p:nvSpPr>
          <p:cNvPr id="6" name="TextBox 5"/>
          <p:cNvSpPr txBox="1"/>
          <p:nvPr/>
        </p:nvSpPr>
        <p:spPr>
          <a:xfrm>
            <a:off x="7315200" y="6324600"/>
            <a:ext cx="1504386" cy="369332"/>
          </a:xfrm>
          <a:prstGeom prst="rect">
            <a:avLst/>
          </a:prstGeom>
          <a:noFill/>
        </p:spPr>
        <p:txBody>
          <a:bodyPr wrap="none" rtlCol="0">
            <a:spAutoFit/>
          </a:bodyPr>
          <a:lstStyle/>
          <a:p>
            <a:r>
              <a:rPr lang="en-US" dirty="0" smtClean="0"/>
              <a:t>Source: NOAA</a:t>
            </a:r>
            <a:endParaRPr lang="en-US" dirty="0"/>
          </a:p>
        </p:txBody>
      </p:sp>
    </p:spTree>
    <p:extLst>
      <p:ext uri="{BB962C8B-B14F-4D97-AF65-F5344CB8AC3E}">
        <p14:creationId xmlns:p14="http://schemas.microsoft.com/office/powerpoint/2010/main" val="2328413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2286000" cy="1143000"/>
          </a:xfrm>
        </p:spPr>
        <p:txBody>
          <a:bodyPr>
            <a:normAutofit/>
          </a:bodyPr>
          <a:lstStyle/>
          <a:p>
            <a:pPr algn="l"/>
            <a:r>
              <a:rPr lang="en-US" sz="4000" b="1" dirty="0" smtClean="0">
                <a:effectLst>
                  <a:outerShdw blurRad="38100" dist="38100" dir="2700000" algn="tl">
                    <a:srgbClr val="000000">
                      <a:alpha val="43137"/>
                    </a:srgbClr>
                  </a:outerShdw>
                </a:effectLst>
                <a:latin typeface="Comic Sans MS" panose="030F0702030302020204" pitchFamily="66" charset="0"/>
              </a:rPr>
              <a:t>Density</a:t>
            </a:r>
            <a:endParaRPr lang="en-US" sz="4000" b="1" dirty="0">
              <a:effectLst>
                <a:outerShdw blurRad="38100" dist="38100" dir="2700000" algn="tl">
                  <a:srgbClr val="000000">
                    <a:alpha val="43137"/>
                  </a:srgbClr>
                </a:outerShdw>
              </a:effectLst>
              <a:latin typeface="Comic Sans MS" panose="030F0702030302020204" pitchFamily="66" charset="0"/>
            </a:endParaRP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0" y="533400"/>
            <a:ext cx="6172200" cy="4082485"/>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838200" y="4785360"/>
            <a:ext cx="7772400" cy="1200329"/>
          </a:xfrm>
          <a:prstGeom prst="rect">
            <a:avLst/>
          </a:prstGeom>
          <a:noFill/>
        </p:spPr>
        <p:txBody>
          <a:bodyPr wrap="square" rtlCol="0">
            <a:spAutoFit/>
          </a:bodyPr>
          <a:lstStyle/>
          <a:p>
            <a:pPr marL="342900" indent="-342900">
              <a:buFont typeface="Wingdings" panose="05000000000000000000" pitchFamily="2" charset="2"/>
              <a:buChar char="q"/>
            </a:pPr>
            <a:r>
              <a:rPr lang="en-US" sz="2400" dirty="0" smtClean="0">
                <a:latin typeface="Comic Sans MS" panose="030F0702030302020204" pitchFamily="66" charset="0"/>
              </a:rPr>
              <a:t>Water reaches a maximum density of 1.00 g/cm</a:t>
            </a:r>
            <a:r>
              <a:rPr lang="en-US" sz="2400" baseline="30000" dirty="0" smtClean="0">
                <a:latin typeface="Comic Sans MS" panose="030F0702030302020204" pitchFamily="66" charset="0"/>
              </a:rPr>
              <a:t>3</a:t>
            </a:r>
            <a:r>
              <a:rPr lang="en-US" sz="2400" dirty="0" smtClean="0">
                <a:latin typeface="Comic Sans MS" panose="030F0702030302020204" pitchFamily="66" charset="0"/>
              </a:rPr>
              <a:t> at a temperature of 3.98</a:t>
            </a:r>
            <a:r>
              <a:rPr lang="en-US" sz="2400" dirty="0" smtClean="0">
                <a:latin typeface="Comic Sans MS" panose="030F0702030302020204" pitchFamily="66" charset="0"/>
                <a:sym typeface="Symbol"/>
              </a:rPr>
              <a:t>C.</a:t>
            </a:r>
          </a:p>
          <a:p>
            <a:pPr marL="342900" indent="-342900">
              <a:buFont typeface="Wingdings" panose="05000000000000000000" pitchFamily="2" charset="2"/>
              <a:buChar char="q"/>
            </a:pPr>
            <a:r>
              <a:rPr lang="en-US" sz="2400" dirty="0" smtClean="0">
                <a:latin typeface="Comic Sans MS" panose="030F0702030302020204" pitchFamily="66" charset="0"/>
                <a:sym typeface="Symbol"/>
              </a:rPr>
              <a:t>Water expands (becomes less dense) as it freezes</a:t>
            </a:r>
            <a:endParaRPr lang="en-US" sz="2400" dirty="0">
              <a:latin typeface="Comic Sans MS" panose="030F0702030302020204" pitchFamily="66" charset="0"/>
            </a:endParaRPr>
          </a:p>
        </p:txBody>
      </p:sp>
    </p:spTree>
    <p:extLst>
      <p:ext uri="{BB962C8B-B14F-4D97-AF65-F5344CB8AC3E}">
        <p14:creationId xmlns:p14="http://schemas.microsoft.com/office/powerpoint/2010/main" val="376766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t>Rock Weathering</a:t>
            </a:r>
            <a:endParaRPr lang="en-US" dirty="0"/>
          </a:p>
        </p:txBody>
      </p:sp>
      <p:pic>
        <p:nvPicPr>
          <p:cNvPr id="1026" name="Picture 2" descr="File:A fractured rock near Çuqurça-3 (Murun Kır mounta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72720"/>
            <a:ext cx="6248400" cy="4686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TextBox 3"/>
          <p:cNvSpPr txBox="1"/>
          <p:nvPr/>
        </p:nvSpPr>
        <p:spPr>
          <a:xfrm>
            <a:off x="609600" y="4953000"/>
            <a:ext cx="8077200" cy="1200329"/>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Comic Sans MS" panose="030F0702030302020204" pitchFamily="66" charset="0"/>
              </a:rPr>
              <a:t>The expansion of freezing water exerts sufficient force to fracture rock, and is a significant cause of rock weathering.</a:t>
            </a:r>
            <a:endParaRPr lang="en-US" sz="2400" b="1"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268704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1771"/>
            <a:ext cx="7848600" cy="1143000"/>
          </a:xfrm>
        </p:spPr>
        <p:txBody>
          <a:bodyPr/>
          <a:lstStyle/>
          <a:p>
            <a:r>
              <a:rPr lang="en-US" b="1" dirty="0" smtClean="0">
                <a:solidFill>
                  <a:srgbClr val="C00000"/>
                </a:solidFill>
                <a:effectLst>
                  <a:outerShdw blurRad="38100" dist="38100" dir="2700000" algn="tl">
                    <a:srgbClr val="000000">
                      <a:alpha val="43137"/>
                    </a:srgbClr>
                  </a:outerShdw>
                </a:effectLst>
                <a:latin typeface="Comic Sans MS" panose="030F0702030302020204" pitchFamily="66" charset="0"/>
              </a:rPr>
              <a:t>Water’s Thermochemistry</a:t>
            </a:r>
            <a:endParaRPr lang="en-US" b="1" dirty="0">
              <a:solidFill>
                <a:srgbClr val="C00000"/>
              </a:solidFill>
              <a:effectLst>
                <a:outerShdw blurRad="38100" dist="38100" dir="2700000" algn="tl">
                  <a:srgbClr val="000000">
                    <a:alpha val="43137"/>
                  </a:srgbClr>
                </a:outerShdw>
              </a:effectLst>
              <a:latin typeface="Comic Sans MS" panose="030F0702030302020204" pitchFamily="66" charset="0"/>
            </a:endParaRPr>
          </a:p>
        </p:txBody>
      </p:sp>
      <p:sp>
        <p:nvSpPr>
          <p:cNvPr id="3" name="Subtitle 2"/>
          <p:cNvSpPr>
            <a:spLocks noGrp="1"/>
          </p:cNvSpPr>
          <p:nvPr>
            <p:ph type="subTitle" idx="1"/>
          </p:nvPr>
        </p:nvSpPr>
        <p:spPr>
          <a:xfrm>
            <a:off x="1485900" y="4800600"/>
            <a:ext cx="6400800" cy="1752600"/>
          </a:xfrm>
        </p:spPr>
        <p:txBody>
          <a:bodyPr/>
          <a:lstStyle/>
          <a:p>
            <a:r>
              <a:rPr lang="en-US" dirty="0" smtClean="0">
                <a:solidFill>
                  <a:schemeClr val="tx1"/>
                </a:solidFill>
                <a:latin typeface="Comic Sans MS" panose="030F0702030302020204" pitchFamily="66" charset="0"/>
              </a:rPr>
              <a:t>Specific heat and Latent heat of phase change, as they apply to water.</a:t>
            </a:r>
            <a:endParaRPr lang="en-US" dirty="0">
              <a:solidFill>
                <a:schemeClr val="tx1"/>
              </a:solidFill>
              <a:latin typeface="Comic Sans MS" panose="030F0702030302020204" pitchFamily="66" charset="0"/>
            </a:endParaRPr>
          </a:p>
        </p:txBody>
      </p:sp>
      <p:pic>
        <p:nvPicPr>
          <p:cNvPr id="5122" name="Picture 2" descr="File:KHV 10 Aug 1972 Pickering 10xRP - Flickr - drewj194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143000"/>
            <a:ext cx="5257800" cy="35095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647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0"/>
            <a:ext cx="7772400" cy="1143000"/>
          </a:xfrm>
        </p:spPr>
        <p:txBody>
          <a:bodyPr>
            <a:normAutofit/>
          </a:bodyPr>
          <a:lstStyle/>
          <a:p>
            <a:r>
              <a:rPr lang="en-US" sz="4000" b="1" u="sng" dirty="0">
                <a:solidFill>
                  <a:srgbClr val="292929"/>
                </a:solidFill>
                <a:effectLst>
                  <a:outerShdw blurRad="38100" dist="38100" dir="2700000" algn="tl">
                    <a:srgbClr val="000000">
                      <a:alpha val="43137"/>
                    </a:srgbClr>
                  </a:outerShdw>
                </a:effectLst>
                <a:latin typeface="Comic Sans MS" panose="030F0702030302020204" pitchFamily="66" charset="0"/>
              </a:rPr>
              <a:t>Units for Measuring Heat</a:t>
            </a:r>
          </a:p>
        </p:txBody>
      </p:sp>
      <p:sp>
        <p:nvSpPr>
          <p:cNvPr id="81925" name="Rectangle 5"/>
          <p:cNvSpPr>
            <a:spLocks noChangeArrowheads="1"/>
          </p:cNvSpPr>
          <p:nvPr/>
        </p:nvSpPr>
        <p:spPr bwMode="auto">
          <a:xfrm>
            <a:off x="0" y="3034784"/>
            <a:ext cx="184731" cy="369332"/>
          </a:xfrm>
          <a:prstGeom prst="rect">
            <a:avLst/>
          </a:prstGeom>
          <a:noFill/>
          <a:ln w="9525">
            <a:noFill/>
            <a:miter lim="800000"/>
            <a:headEnd/>
            <a:tailEnd/>
          </a:ln>
          <a:effectLst/>
        </p:spPr>
        <p:txBody>
          <a:bodyPr wrap="none" anchor="ctr">
            <a:spAutoFit/>
          </a:bodyPr>
          <a:lstStyle/>
          <a:p>
            <a:endParaRPr lang="en-US">
              <a:solidFill>
                <a:prstClr val="black"/>
              </a:solidFill>
              <a:latin typeface="Comic Sans MS" panose="030F0702030302020204" pitchFamily="66" charset="0"/>
            </a:endParaRPr>
          </a:p>
        </p:txBody>
      </p:sp>
      <p:sp>
        <p:nvSpPr>
          <p:cNvPr id="81926" name="Text Box 6"/>
          <p:cNvSpPr txBox="1">
            <a:spLocks noChangeArrowheads="1"/>
          </p:cNvSpPr>
          <p:nvPr/>
        </p:nvSpPr>
        <p:spPr bwMode="auto">
          <a:xfrm>
            <a:off x="92365" y="1066800"/>
            <a:ext cx="8991600" cy="523220"/>
          </a:xfrm>
          <a:prstGeom prst="rect">
            <a:avLst/>
          </a:prstGeom>
          <a:noFill/>
          <a:ln w="9525">
            <a:noFill/>
            <a:miter lim="800000"/>
            <a:headEnd/>
            <a:tailEnd/>
          </a:ln>
          <a:effectLst/>
        </p:spPr>
        <p:txBody>
          <a:bodyPr wrap="square">
            <a:spAutoFit/>
          </a:bodyPr>
          <a:lstStyle/>
          <a:p>
            <a:r>
              <a:rPr lang="en-US" sz="2800" dirty="0">
                <a:solidFill>
                  <a:srgbClr val="292929"/>
                </a:solidFill>
                <a:latin typeface="Comic Sans MS" panose="030F0702030302020204" pitchFamily="66" charset="0"/>
              </a:rPr>
              <a:t>The </a:t>
            </a:r>
            <a:r>
              <a:rPr lang="en-US" sz="2800" b="1" dirty="0">
                <a:solidFill>
                  <a:srgbClr val="C00000"/>
                </a:solidFill>
                <a:effectLst>
                  <a:outerShdw blurRad="38100" dist="38100" dir="2700000" algn="tl">
                    <a:srgbClr val="000000">
                      <a:alpha val="43137"/>
                    </a:srgbClr>
                  </a:outerShdw>
                </a:effectLst>
                <a:latin typeface="Comic Sans MS" panose="030F0702030302020204" pitchFamily="66" charset="0"/>
              </a:rPr>
              <a:t>Joule</a:t>
            </a:r>
            <a:r>
              <a:rPr lang="en-US" sz="2800" dirty="0">
                <a:solidFill>
                  <a:srgbClr val="292929"/>
                </a:solidFill>
                <a:latin typeface="Comic Sans MS" panose="030F0702030302020204" pitchFamily="66" charset="0"/>
              </a:rPr>
              <a:t> is the SI system unit for measuring heat:</a:t>
            </a:r>
          </a:p>
        </p:txBody>
      </p:sp>
      <p:sp>
        <p:nvSpPr>
          <p:cNvPr id="81927" name="Text Box 7"/>
          <p:cNvSpPr txBox="1">
            <a:spLocks noChangeArrowheads="1"/>
          </p:cNvSpPr>
          <p:nvPr/>
        </p:nvSpPr>
        <p:spPr bwMode="auto">
          <a:xfrm>
            <a:off x="138548" y="2742396"/>
            <a:ext cx="8899234" cy="954107"/>
          </a:xfrm>
          <a:prstGeom prst="rect">
            <a:avLst/>
          </a:prstGeom>
          <a:noFill/>
          <a:ln w="9525">
            <a:noFill/>
            <a:miter lim="800000"/>
            <a:headEnd/>
            <a:tailEnd/>
          </a:ln>
          <a:effectLst/>
        </p:spPr>
        <p:txBody>
          <a:bodyPr wrap="square">
            <a:spAutoFit/>
          </a:bodyPr>
          <a:lstStyle/>
          <a:p>
            <a:r>
              <a:rPr lang="en-US" sz="2800" dirty="0">
                <a:solidFill>
                  <a:srgbClr val="292929"/>
                </a:solidFill>
                <a:latin typeface="Comic Sans MS" panose="030F0702030302020204" pitchFamily="66" charset="0"/>
              </a:rPr>
              <a:t>The </a:t>
            </a:r>
            <a:r>
              <a:rPr lang="en-US" sz="2800" b="1" dirty="0">
                <a:solidFill>
                  <a:srgbClr val="C00000"/>
                </a:solidFill>
                <a:effectLst>
                  <a:outerShdw blurRad="38100" dist="38100" dir="2700000" algn="tl">
                    <a:srgbClr val="000000">
                      <a:alpha val="43137"/>
                    </a:srgbClr>
                  </a:outerShdw>
                </a:effectLst>
                <a:latin typeface="Comic Sans MS" panose="030F0702030302020204" pitchFamily="66" charset="0"/>
              </a:rPr>
              <a:t>calorie</a:t>
            </a:r>
            <a:r>
              <a:rPr lang="en-US" sz="2800" dirty="0">
                <a:solidFill>
                  <a:srgbClr val="292929"/>
                </a:solidFill>
                <a:latin typeface="Comic Sans MS" panose="030F0702030302020204" pitchFamily="66" charset="0"/>
              </a:rPr>
              <a:t> is the heat required to raise the temperature of 1 gram of water by 1 Celsius degree</a:t>
            </a:r>
          </a:p>
        </p:txBody>
      </p:sp>
      <p:graphicFrame>
        <p:nvGraphicFramePr>
          <p:cNvPr id="8" name="Object 7"/>
          <p:cNvGraphicFramePr>
            <a:graphicFrameLocks noChangeAspect="1"/>
          </p:cNvGraphicFramePr>
          <p:nvPr>
            <p:extLst>
              <p:ext uri="{D42A27DB-BD31-4B8C-83A1-F6EECF244321}">
                <p14:modId xmlns:p14="http://schemas.microsoft.com/office/powerpoint/2010/main" val="2881669281"/>
              </p:ext>
            </p:extLst>
          </p:nvPr>
        </p:nvGraphicFramePr>
        <p:xfrm>
          <a:off x="1815607" y="1600906"/>
          <a:ext cx="5430980" cy="1066800"/>
        </p:xfrm>
        <a:graphic>
          <a:graphicData uri="http://schemas.openxmlformats.org/presentationml/2006/ole">
            <mc:AlternateContent xmlns:mc="http://schemas.openxmlformats.org/markup-compatibility/2006">
              <mc:Choice xmlns:v="urn:schemas-microsoft-com:vml" Requires="v">
                <p:oleObj spid="_x0000_s3098" name="Equation" r:id="rId4" imgW="2133360" imgH="419040" progId="Equation.3">
                  <p:embed/>
                </p:oleObj>
              </mc:Choice>
              <mc:Fallback>
                <p:oleObj name="Equation" r:id="rId4" imgW="213336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5607" y="1600906"/>
                        <a:ext cx="5430980" cy="1066800"/>
                      </a:xfrm>
                      <a:prstGeom prst="rect">
                        <a:avLst/>
                      </a:prstGeom>
                      <a:noFill/>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966782545"/>
              </p:ext>
            </p:extLst>
          </p:nvPr>
        </p:nvGraphicFramePr>
        <p:xfrm>
          <a:off x="2438400" y="3733800"/>
          <a:ext cx="3810000" cy="575095"/>
        </p:xfrm>
        <a:graphic>
          <a:graphicData uri="http://schemas.openxmlformats.org/presentationml/2006/ole">
            <mc:AlternateContent xmlns:mc="http://schemas.openxmlformats.org/markup-compatibility/2006">
              <mc:Choice xmlns:v="urn:schemas-microsoft-com:vml" Requires="v">
                <p:oleObj spid="_x0000_s3099" name="Equation" r:id="rId6" imgW="1346040" imgH="203040" progId="Equation.DSMT4">
                  <p:embed/>
                </p:oleObj>
              </mc:Choice>
              <mc:Fallback>
                <p:oleObj name="Equation" r:id="rId6" imgW="1346040" imgH="20304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3733800"/>
                        <a:ext cx="3810000" cy="575095"/>
                      </a:xfrm>
                      <a:prstGeom prst="rect">
                        <a:avLst/>
                      </a:prstGeom>
                      <a:noFill/>
                      <a:extLst/>
                    </p:spPr>
                  </p:pic>
                </p:oleObj>
              </mc:Fallback>
            </mc:AlternateContent>
          </a:graphicData>
        </a:graphic>
      </p:graphicFrame>
      <p:sp>
        <p:nvSpPr>
          <p:cNvPr id="2" name="TextBox 1"/>
          <p:cNvSpPr txBox="1"/>
          <p:nvPr/>
        </p:nvSpPr>
        <p:spPr>
          <a:xfrm>
            <a:off x="340097" y="4572000"/>
            <a:ext cx="8382000" cy="1384995"/>
          </a:xfrm>
          <a:prstGeom prst="rect">
            <a:avLst/>
          </a:prstGeom>
          <a:noFill/>
        </p:spPr>
        <p:txBody>
          <a:bodyPr wrap="square" rtlCol="0">
            <a:spAutoFit/>
          </a:bodyPr>
          <a:lstStyle/>
          <a:p>
            <a:r>
              <a:rPr lang="en-US" sz="2800" dirty="0">
                <a:solidFill>
                  <a:prstClr val="black"/>
                </a:solidFill>
                <a:latin typeface="Comic Sans MS" panose="030F0702030302020204" pitchFamily="66" charset="0"/>
              </a:rPr>
              <a:t>The </a:t>
            </a:r>
            <a:r>
              <a:rPr lang="en-US" sz="2800" b="1" dirty="0">
                <a:solidFill>
                  <a:srgbClr val="C00000"/>
                </a:solidFill>
                <a:effectLst>
                  <a:outerShdw blurRad="38100" dist="38100" dir="2700000" algn="tl">
                    <a:srgbClr val="000000">
                      <a:alpha val="43137"/>
                    </a:srgbClr>
                  </a:outerShdw>
                </a:effectLst>
                <a:latin typeface="Comic Sans MS" panose="030F0702030302020204" pitchFamily="66" charset="0"/>
              </a:rPr>
              <a:t>British thermal unit</a:t>
            </a:r>
            <a:r>
              <a:rPr lang="en-US" sz="2800" dirty="0">
                <a:solidFill>
                  <a:prstClr val="black"/>
                </a:solidFill>
                <a:latin typeface="Comic Sans MS" panose="030F0702030302020204" pitchFamily="66" charset="0"/>
              </a:rPr>
              <a:t> (</a:t>
            </a:r>
            <a:r>
              <a:rPr lang="en-US" sz="2800" b="1" dirty="0">
                <a:solidFill>
                  <a:srgbClr val="C00000"/>
                </a:solidFill>
                <a:effectLst>
                  <a:outerShdw blurRad="38100" dist="38100" dir="2700000" algn="tl">
                    <a:srgbClr val="000000">
                      <a:alpha val="43137"/>
                    </a:srgbClr>
                  </a:outerShdw>
                </a:effectLst>
                <a:latin typeface="Comic Sans MS" panose="030F0702030302020204" pitchFamily="66" charset="0"/>
              </a:rPr>
              <a:t>BTU</a:t>
            </a:r>
            <a:r>
              <a:rPr lang="en-US" sz="2800" dirty="0">
                <a:solidFill>
                  <a:srgbClr val="C00000"/>
                </a:solidFill>
                <a:effectLst>
                  <a:outerShdw blurRad="38100" dist="38100" dir="2700000" algn="tl">
                    <a:srgbClr val="000000">
                      <a:alpha val="43137"/>
                    </a:srgbClr>
                  </a:outerShdw>
                </a:effectLst>
                <a:latin typeface="Comic Sans MS" panose="030F0702030302020204" pitchFamily="66" charset="0"/>
              </a:rPr>
              <a:t> or </a:t>
            </a:r>
            <a:r>
              <a:rPr lang="en-US" sz="2800" b="1" dirty="0">
                <a:solidFill>
                  <a:srgbClr val="C00000"/>
                </a:solidFill>
                <a:effectLst>
                  <a:outerShdw blurRad="38100" dist="38100" dir="2700000" algn="tl">
                    <a:srgbClr val="000000">
                      <a:alpha val="43137"/>
                    </a:srgbClr>
                  </a:outerShdw>
                </a:effectLst>
                <a:latin typeface="Comic Sans MS" panose="030F0702030302020204" pitchFamily="66" charset="0"/>
              </a:rPr>
              <a:t>Btu</a:t>
            </a:r>
            <a:r>
              <a:rPr lang="en-US" sz="2800" dirty="0">
                <a:solidFill>
                  <a:prstClr val="black"/>
                </a:solidFill>
                <a:latin typeface="Comic Sans MS" panose="030F0702030302020204" pitchFamily="66" charset="0"/>
              </a:rPr>
              <a:t>) </a:t>
            </a:r>
            <a:r>
              <a:rPr lang="en-US" sz="2800" dirty="0" smtClean="0">
                <a:solidFill>
                  <a:prstClr val="black"/>
                </a:solidFill>
                <a:latin typeface="Comic Sans MS" panose="030F0702030302020204" pitchFamily="66" charset="0"/>
              </a:rPr>
              <a:t>is </a:t>
            </a:r>
            <a:r>
              <a:rPr lang="en-US" sz="2800" dirty="0">
                <a:solidFill>
                  <a:prstClr val="black"/>
                </a:solidFill>
                <a:latin typeface="Comic Sans MS" panose="030F0702030302020204" pitchFamily="66" charset="0"/>
              </a:rPr>
              <a:t>the amount of energy needed to </a:t>
            </a:r>
            <a:r>
              <a:rPr lang="en-US" sz="2800" dirty="0" smtClean="0">
                <a:solidFill>
                  <a:prstClr val="black"/>
                </a:solidFill>
                <a:latin typeface="Comic Sans MS" panose="030F0702030302020204" pitchFamily="66" charset="0"/>
              </a:rPr>
              <a:t>heat </a:t>
            </a:r>
            <a:r>
              <a:rPr lang="en-US" sz="2800" dirty="0">
                <a:solidFill>
                  <a:prstClr val="black"/>
                </a:solidFill>
                <a:latin typeface="Comic Sans MS" panose="030F0702030302020204" pitchFamily="66" charset="0"/>
              </a:rPr>
              <a:t>one pound of water by one degree Fahrenheit. </a:t>
            </a:r>
          </a:p>
        </p:txBody>
      </p:sp>
      <p:graphicFrame>
        <p:nvGraphicFramePr>
          <p:cNvPr id="3" name="Object 2"/>
          <p:cNvGraphicFramePr>
            <a:graphicFrameLocks noChangeAspect="1"/>
          </p:cNvGraphicFramePr>
          <p:nvPr>
            <p:extLst>
              <p:ext uri="{D42A27DB-BD31-4B8C-83A1-F6EECF244321}">
                <p14:modId xmlns:p14="http://schemas.microsoft.com/office/powerpoint/2010/main" val="173391335"/>
              </p:ext>
            </p:extLst>
          </p:nvPr>
        </p:nvGraphicFramePr>
        <p:xfrm>
          <a:off x="2655788" y="5943600"/>
          <a:ext cx="3505200" cy="567333"/>
        </p:xfrm>
        <a:graphic>
          <a:graphicData uri="http://schemas.openxmlformats.org/presentationml/2006/ole">
            <mc:AlternateContent xmlns:mc="http://schemas.openxmlformats.org/markup-compatibility/2006">
              <mc:Choice xmlns:v="urn:schemas-microsoft-com:vml" Requires="v">
                <p:oleObj spid="_x0000_s3100" name="Equation" r:id="rId8" imgW="1257120" imgH="203040" progId="Equation.DSMT4">
                  <p:embed/>
                </p:oleObj>
              </mc:Choice>
              <mc:Fallback>
                <p:oleObj name="Equation" r:id="rId8" imgW="1257120" imgH="203040" progId="Equation.DSMT4">
                  <p:embed/>
                  <p:pic>
                    <p:nvPicPr>
                      <p:cNvPr id="0" name=""/>
                      <p:cNvPicPr>
                        <a:picLocks noChangeAspect="1" noChangeArrowheads="1"/>
                      </p:cNvPicPr>
                      <p:nvPr/>
                    </p:nvPicPr>
                    <p:blipFill>
                      <a:blip r:embed="rId9"/>
                      <a:srcRect/>
                      <a:stretch>
                        <a:fillRect/>
                      </a:stretch>
                    </p:blipFill>
                    <p:spPr bwMode="auto">
                      <a:xfrm>
                        <a:off x="2655788" y="5943600"/>
                        <a:ext cx="3505200" cy="567333"/>
                      </a:xfrm>
                      <a:prstGeom prst="rect">
                        <a:avLst/>
                      </a:prstGeom>
                      <a:noFill/>
                      <a:ln>
                        <a:noFill/>
                      </a:ln>
                    </p:spPr>
                  </p:pic>
                </p:oleObj>
              </mc:Fallback>
            </mc:AlternateContent>
          </a:graphicData>
        </a:graphic>
      </p:graphicFrame>
      <p:cxnSp>
        <p:nvCxnSpPr>
          <p:cNvPr id="5" name="Straight Connector 4"/>
          <p:cNvCxnSpPr/>
          <p:nvPr/>
        </p:nvCxnSpPr>
        <p:spPr>
          <a:xfrm>
            <a:off x="495137" y="2742396"/>
            <a:ext cx="796570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95136" y="4419600"/>
            <a:ext cx="796570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27"/>
                                        </p:tgtEl>
                                        <p:attrNameLst>
                                          <p:attrName>style.visibility</p:attrName>
                                        </p:attrNameLst>
                                      </p:cBhvr>
                                      <p:to>
                                        <p:strVal val="visible"/>
                                      </p:to>
                                    </p:set>
                                    <p:animEffect transition="in" filter="blinds(horizontal)">
                                      <p:cBhvr>
                                        <p:cTn id="12" dur="500"/>
                                        <p:tgtEl>
                                          <p:spTgt spid="819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7"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33400" y="1143000"/>
            <a:ext cx="3733800" cy="609600"/>
          </a:xfrm>
        </p:spPr>
        <p:txBody>
          <a:bodyPr>
            <a:normAutofit fontScale="90000"/>
          </a:bodyPr>
          <a:lstStyle/>
          <a:p>
            <a:r>
              <a:rPr lang="en-US" sz="4000" b="1" u="sng" dirty="0">
                <a:solidFill>
                  <a:srgbClr val="006600"/>
                </a:solidFill>
                <a:effectLst>
                  <a:outerShdw blurRad="38100" dist="38100" dir="2700000" algn="tl">
                    <a:srgbClr val="808080"/>
                  </a:outerShdw>
                </a:effectLst>
                <a:latin typeface="Comic Sans MS" panose="030F0702030302020204" pitchFamily="66" charset="0"/>
              </a:rPr>
              <a:t>Specific Heat</a:t>
            </a:r>
          </a:p>
        </p:txBody>
      </p:sp>
      <p:sp>
        <p:nvSpPr>
          <p:cNvPr id="45060" name="Text Box 4"/>
          <p:cNvSpPr txBox="1">
            <a:spLocks noChangeArrowheads="1"/>
          </p:cNvSpPr>
          <p:nvPr/>
        </p:nvSpPr>
        <p:spPr bwMode="auto">
          <a:xfrm>
            <a:off x="381000" y="2133600"/>
            <a:ext cx="4343400" cy="2554545"/>
          </a:xfrm>
          <a:prstGeom prst="rect">
            <a:avLst/>
          </a:prstGeom>
          <a:noFill/>
          <a:ln w="9525">
            <a:noFill/>
            <a:miter lim="800000"/>
            <a:headEnd/>
            <a:tailEnd/>
          </a:ln>
          <a:effectLst/>
        </p:spPr>
        <p:txBody>
          <a:bodyPr wrap="square">
            <a:spAutoFit/>
          </a:bodyPr>
          <a:lstStyle/>
          <a:p>
            <a:pPr>
              <a:spcBef>
                <a:spcPct val="50000"/>
              </a:spcBef>
            </a:pPr>
            <a:r>
              <a:rPr lang="en-US" sz="3200" dirty="0">
                <a:solidFill>
                  <a:srgbClr val="006600"/>
                </a:solidFill>
                <a:effectLst>
                  <a:outerShdw blurRad="38100" dist="38100" dir="2700000" algn="tl">
                    <a:srgbClr val="000000">
                      <a:alpha val="43137"/>
                    </a:srgbClr>
                  </a:outerShdw>
                </a:effectLst>
                <a:latin typeface="Comic Sans MS" panose="030F0702030302020204" pitchFamily="66" charset="0"/>
              </a:rPr>
              <a:t>The amount of heat required to raise the temperature of one gram of substance by one degree Celsius.</a:t>
            </a:r>
          </a:p>
        </p:txBody>
      </p:sp>
      <p:graphicFrame>
        <p:nvGraphicFramePr>
          <p:cNvPr id="113665" name="Object 1"/>
          <p:cNvGraphicFramePr>
            <a:graphicFrameLocks noChangeAspect="1"/>
          </p:cNvGraphicFramePr>
          <p:nvPr>
            <p:extLst>
              <p:ext uri="{D42A27DB-BD31-4B8C-83A1-F6EECF244321}">
                <p14:modId xmlns:p14="http://schemas.microsoft.com/office/powerpoint/2010/main" val="718434289"/>
              </p:ext>
            </p:extLst>
          </p:nvPr>
        </p:nvGraphicFramePr>
        <p:xfrm>
          <a:off x="4953000" y="704911"/>
          <a:ext cx="3810000" cy="4638963"/>
        </p:xfrm>
        <a:graphic>
          <a:graphicData uri="http://schemas.openxmlformats.org/presentationml/2006/ole">
            <mc:AlternateContent xmlns:mc="http://schemas.openxmlformats.org/markup-compatibility/2006">
              <mc:Choice xmlns:v="urn:schemas-microsoft-com:vml" Requires="v">
                <p:oleObj spid="_x0000_s4106" name="ChemSketch" r:id="rId4" imgW="2999160" imgH="3651480" progId="ACD.ChemSketch.20">
                  <p:embed/>
                </p:oleObj>
              </mc:Choice>
              <mc:Fallback>
                <p:oleObj name="ChemSketch" r:id="rId4" imgW="2999160" imgH="3651480" progId="ACD.ChemSketch.20">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704911"/>
                        <a:ext cx="3810000" cy="463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0" y="0"/>
            <a:ext cx="4343400" cy="609600"/>
          </a:xfrm>
        </p:spPr>
        <p:txBody>
          <a:bodyPr>
            <a:normAutofit fontScale="90000"/>
          </a:bodyPr>
          <a:lstStyle/>
          <a:p>
            <a:r>
              <a:rPr lang="en-US" b="1" dirty="0">
                <a:solidFill>
                  <a:srgbClr val="000000"/>
                </a:solidFill>
                <a:effectLst>
                  <a:outerShdw blurRad="38100" dist="38100" dir="2700000" algn="tl">
                    <a:srgbClr val="808080"/>
                  </a:outerShdw>
                </a:effectLst>
                <a:latin typeface="Comic Sans MS" panose="030F0702030302020204" pitchFamily="66" charset="0"/>
              </a:rPr>
              <a:t>Specific Heat</a:t>
            </a:r>
          </a:p>
        </p:txBody>
      </p:sp>
      <p:sp>
        <p:nvSpPr>
          <p:cNvPr id="7172" name="Text Box 4"/>
          <p:cNvSpPr txBox="1">
            <a:spLocks noChangeArrowheads="1"/>
          </p:cNvSpPr>
          <p:nvPr/>
        </p:nvSpPr>
        <p:spPr bwMode="auto">
          <a:xfrm>
            <a:off x="304800" y="609600"/>
            <a:ext cx="8686800" cy="830997"/>
          </a:xfrm>
          <a:prstGeom prst="rect">
            <a:avLst/>
          </a:prstGeom>
          <a:noFill/>
          <a:ln w="9525">
            <a:noFill/>
            <a:miter lim="800000"/>
            <a:headEnd/>
            <a:tailEnd/>
          </a:ln>
          <a:effectLst/>
        </p:spPr>
        <p:txBody>
          <a:bodyPr>
            <a:spAutoFit/>
          </a:bodyPr>
          <a:lstStyle/>
          <a:p>
            <a:pPr>
              <a:spcBef>
                <a:spcPct val="50000"/>
              </a:spcBef>
            </a:pPr>
            <a:r>
              <a:rPr lang="en-US" sz="2400" b="1" dirty="0">
                <a:solidFill>
                  <a:srgbClr val="000000"/>
                </a:solidFill>
                <a:latin typeface="Comic Sans MS" panose="030F0702030302020204" pitchFamily="66" charset="0"/>
              </a:rPr>
              <a:t>The amount of heat required to raise the temperature of one gram of substance by one degree Celsius.</a:t>
            </a:r>
          </a:p>
        </p:txBody>
      </p:sp>
      <p:graphicFrame>
        <p:nvGraphicFramePr>
          <p:cNvPr id="7316" name="Group 148"/>
          <p:cNvGraphicFramePr>
            <a:graphicFrameLocks noGrp="1"/>
          </p:cNvGraphicFramePr>
          <p:nvPr>
            <p:ph idx="1"/>
          </p:nvPr>
        </p:nvGraphicFramePr>
        <p:xfrm>
          <a:off x="1143000" y="1524000"/>
          <a:ext cx="7086600" cy="4754880"/>
        </p:xfrm>
        <a:graphic>
          <a:graphicData uri="http://schemas.openxmlformats.org/drawingml/2006/table">
            <a:tbl>
              <a:tblPr/>
              <a:tblGrid>
                <a:gridCol w="3886200"/>
                <a:gridCol w="3200400"/>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outerShdw blurRad="38100" dist="38100" dir="2700000" algn="tl">
                              <a:srgbClr val="FFFFFF"/>
                            </a:outerShdw>
                          </a:effectLst>
                          <a:latin typeface="Comic Sans MS" pitchFamily="66" charset="0"/>
                        </a:rPr>
                        <a:t>Substance</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outerShdw blurRad="38100" dist="38100" dir="2700000" algn="tl">
                              <a:srgbClr val="FFFFFF"/>
                            </a:outerShdw>
                          </a:effectLst>
                          <a:latin typeface="Comic Sans MS" pitchFamily="66" charset="0"/>
                        </a:rPr>
                        <a:t>Specific Heat (J/</a:t>
                      </a:r>
                      <a:r>
                        <a:rPr kumimoji="0" lang="en-US" sz="2000" b="1" i="0" u="none" strike="noStrike" cap="none" normalizeH="0" baseline="0" dirty="0" err="1" smtClean="0">
                          <a:ln>
                            <a:noFill/>
                          </a:ln>
                          <a:solidFill>
                            <a:srgbClr val="C00000"/>
                          </a:solidFill>
                          <a:effectLst>
                            <a:outerShdw blurRad="38100" dist="38100" dir="2700000" algn="tl">
                              <a:srgbClr val="FFFFFF"/>
                            </a:outerShdw>
                          </a:effectLst>
                          <a:latin typeface="Comic Sans MS" pitchFamily="66" charset="0"/>
                        </a:rPr>
                        <a:t>g·K</a:t>
                      </a:r>
                      <a:r>
                        <a:rPr kumimoji="0" lang="en-US" sz="2000" b="1" i="0" u="none" strike="noStrike" cap="none" normalizeH="0" baseline="0" dirty="0" smtClean="0">
                          <a:ln>
                            <a:noFill/>
                          </a:ln>
                          <a:solidFill>
                            <a:srgbClr val="C00000"/>
                          </a:solidFill>
                          <a:effectLst>
                            <a:outerShdw blurRad="38100" dist="38100" dir="2700000" algn="tl">
                              <a:srgbClr val="FFFFFF"/>
                            </a:outerShdw>
                          </a:effectLst>
                          <a:latin typeface="Comic Sans MS" pitchFamily="66" charset="0"/>
                        </a:rPr>
                        <a:t>)</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000000">
                                <a:alpha val="43137"/>
                              </a:srgbClr>
                            </a:outerShdw>
                          </a:effectLst>
                          <a:latin typeface="Comic Sans MS" pitchFamily="66" charset="0"/>
                        </a:rPr>
                        <a:t>Water (liquid)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4.18</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Ethanol (liquid)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2.44</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Water (solid)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2.06</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23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Water (vapor)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1.87</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Aluminum (solid)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0.897</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Carbon (</a:t>
                      </a:r>
                      <a:r>
                        <a:rPr kumimoji="0" lang="en-US" sz="1800" b="1" i="0" u="none" strike="noStrike" cap="none" normalizeH="0" baseline="0" dirty="0" err="1" smtClean="0">
                          <a:ln>
                            <a:noFill/>
                          </a:ln>
                          <a:solidFill>
                            <a:srgbClr val="000066"/>
                          </a:solidFill>
                          <a:effectLst>
                            <a:outerShdw blurRad="38100" dist="38100" dir="2700000" algn="tl">
                              <a:srgbClr val="808080"/>
                            </a:outerShdw>
                          </a:effectLst>
                          <a:latin typeface="Comic Sans MS" pitchFamily="66" charset="0"/>
                        </a:rPr>
                        <a:t>graphite,solid</a:t>
                      </a: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0.709</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276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Iron (solid)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0.449</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Copper (solid)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0.385</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Mercury (liquid)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0.140</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Lead (solid)</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66"/>
                          </a:solidFill>
                          <a:effectLst>
                            <a:outerShdw blurRad="38100" dist="38100" dir="2700000" algn="tl">
                              <a:srgbClr val="808080"/>
                            </a:outerShdw>
                          </a:effectLst>
                          <a:latin typeface="Comic Sans MS" pitchFamily="66" charset="0"/>
                        </a:rPr>
                        <a:t>0.129</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r h="387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Gold (solid) </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66"/>
                          </a:solidFill>
                          <a:effectLst>
                            <a:outerShdw blurRad="38100" dist="38100" dir="2700000" algn="tl">
                              <a:srgbClr val="808080"/>
                            </a:outerShdw>
                          </a:effectLst>
                          <a:latin typeface="Comic Sans MS" pitchFamily="66" charset="0"/>
                        </a:rPr>
                        <a:t>0.129</a:t>
                      </a:r>
                    </a:p>
                  </a:txBody>
                  <a:tcPr horzOverflow="overflow">
                    <a:lnL w="57150" cap="flat" cmpd="sng" algn="ctr">
                      <a:solidFill>
                        <a:schemeClr val="accent1">
                          <a:lumMod val="50000"/>
                        </a:schemeClr>
                      </a:solidFill>
                      <a:prstDash val="solid"/>
                      <a:round/>
                      <a:headEnd type="none" w="med" len="med"/>
                      <a:tailEnd type="none" w="med" len="med"/>
                    </a:lnL>
                    <a:lnR w="5715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EEB5DCF-7136-4523-BA0A-9107B998DCE7"/>
  <p:tag name="ISPRING_SCORM_RATE_SLIDES" val="1"/>
  <p:tag name="ISPRING_SCORM_RATE_QUIZZES" val="0"/>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_RESOURCE_PATHS_HASH_PRESENTER" val="70451a470d9526336cae96bc411752f2b42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2369</Words>
  <Application>Microsoft Office PowerPoint</Application>
  <PresentationFormat>Екран (4:3)</PresentationFormat>
  <Paragraphs>334</Paragraphs>
  <Slides>20</Slides>
  <Notes>20</Notes>
  <HiddenSlides>0</HiddenSlides>
  <MMClips>0</MMClips>
  <ScaleCrop>false</ScaleCrop>
  <HeadingPairs>
    <vt:vector size="6" baseType="variant">
      <vt:variant>
        <vt:lpstr>Тема</vt:lpstr>
      </vt:variant>
      <vt:variant>
        <vt:i4>15</vt:i4>
      </vt:variant>
      <vt:variant>
        <vt:lpstr>Вбудовані сервери OLE</vt:lpstr>
      </vt:variant>
      <vt:variant>
        <vt:i4>2</vt:i4>
      </vt:variant>
      <vt:variant>
        <vt:lpstr>Заголовки слайдів</vt:lpstr>
      </vt:variant>
      <vt:variant>
        <vt:i4>20</vt:i4>
      </vt:variant>
    </vt:vector>
  </HeadingPairs>
  <TitlesOfParts>
    <vt:vector size="37"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Equation</vt:lpstr>
      <vt:lpstr>ChemSketch</vt:lpstr>
      <vt:lpstr>Properties  of  Water</vt:lpstr>
      <vt:lpstr>Boiling Point and Freezing Point</vt:lpstr>
      <vt:lpstr>Boiling Points for Water at Altitude</vt:lpstr>
      <vt:lpstr>Density</vt:lpstr>
      <vt:lpstr>Rock Weathering</vt:lpstr>
      <vt:lpstr>Water’s Thermochemistry</vt:lpstr>
      <vt:lpstr>Units for Measuring Heat</vt:lpstr>
      <vt:lpstr>Specific Heat</vt:lpstr>
      <vt:lpstr>Specific Heat</vt:lpstr>
      <vt:lpstr>Specific Heat and Climate</vt:lpstr>
      <vt:lpstr>Calculations Involving Specific Heat</vt:lpstr>
      <vt:lpstr>Energy and Phase Change</vt:lpstr>
      <vt:lpstr>Energy and Phase Change</vt:lpstr>
      <vt:lpstr>Heat of Fusion</vt:lpstr>
      <vt:lpstr>Energy and Phase Change</vt:lpstr>
      <vt:lpstr>Energy and Phase Change</vt:lpstr>
      <vt:lpstr>Heat of Vaporization</vt:lpstr>
      <vt:lpstr>Energy and Phase Change</vt:lpstr>
      <vt:lpstr>Latent Heat – Sample Problem</vt:lpstr>
      <vt:lpstr>Latent Heat – Sample Problem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dc:title>
  <dc:creator>Windows User</dc:creator>
  <cp:lastModifiedBy>RomaK</cp:lastModifiedBy>
  <cp:revision>30</cp:revision>
  <dcterms:created xsi:type="dcterms:W3CDTF">2013-12-18T22:54:46Z</dcterms:created>
  <dcterms:modified xsi:type="dcterms:W3CDTF">2015-09-02T09:57:36Z</dcterms:modified>
</cp:coreProperties>
</file>