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61" r:id="rId3"/>
    <p:sldId id="263" r:id="rId4"/>
    <p:sldId id="262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1807EB-0175-4098-96CB-790B7D37D1C8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98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Binary Molecular Compounds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Binary Molecular Compounds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33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Binary Molecular Compounds</a:t>
            </a:r>
          </a:p>
          <a:p>
            <a:r>
              <a:rPr lang="en-US" smtClean="0"/>
              <a:t>Compounds between two nonmetals</a:t>
            </a:r>
          </a:p>
          <a:p>
            <a:r>
              <a:rPr lang="en-US" smtClean="0"/>
              <a:t>First element in the formula is named first.</a:t>
            </a:r>
          </a:p>
          <a:p>
            <a:r>
              <a:rPr lang="en-US" smtClean="0"/>
              <a:t>Keeps its element name</a:t>
            </a:r>
          </a:p>
          <a:p>
            <a:r>
              <a:rPr lang="en-US" smtClean="0"/>
              <a:t>Gets a prefix if there is a subscript on it</a:t>
            </a:r>
          </a:p>
          <a:p>
            <a:r>
              <a:rPr lang="en-US" smtClean="0"/>
              <a:t>Second element is named second</a:t>
            </a:r>
          </a:p>
          <a:p>
            <a:r>
              <a:rPr lang="en-US" smtClean="0"/>
              <a:t>Use the root of the element name plus the  -ide suffix</a:t>
            </a:r>
          </a:p>
          <a:p>
            <a:r>
              <a:rPr lang="en-US" smtClean="0"/>
              <a:t>Always use a prefix on the second element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Binary Molecular Compounds</a:t>
            </a:r>
          </a:p>
          <a:p>
            <a:r>
              <a:rPr lang="en-US" smtClean="0"/>
              <a:t>Compounds between two nonmetals</a:t>
            </a:r>
          </a:p>
          <a:p>
            <a:r>
              <a:rPr lang="en-US" smtClean="0"/>
              <a:t>First element in the formula is named first.</a:t>
            </a:r>
          </a:p>
          <a:p>
            <a:r>
              <a:rPr lang="en-US" smtClean="0"/>
              <a:t>Keeps its element name</a:t>
            </a:r>
          </a:p>
          <a:p>
            <a:r>
              <a:rPr lang="en-US" smtClean="0"/>
              <a:t>Gets a prefix if there is a subscript on it</a:t>
            </a:r>
          </a:p>
          <a:p>
            <a:r>
              <a:rPr lang="en-US" smtClean="0"/>
              <a:t>Second element is named second</a:t>
            </a:r>
          </a:p>
          <a:p>
            <a:r>
              <a:rPr lang="en-US" smtClean="0"/>
              <a:t>Use the root of the element name plus the  -ide suffix</a:t>
            </a:r>
          </a:p>
          <a:p>
            <a:r>
              <a:rPr lang="en-US" smtClean="0"/>
              <a:t>Always use a prefix on the second element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88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List of Prefixes</a:t>
            </a:r>
          </a:p>
          <a:p>
            <a:r>
              <a:rPr lang="en-US" smtClean="0"/>
              <a:t>1 = mon(o)</a:t>
            </a:r>
          </a:p>
          <a:p>
            <a:r>
              <a:rPr lang="en-US" smtClean="0"/>
              <a:t>2 = di</a:t>
            </a:r>
          </a:p>
          <a:p>
            <a:r>
              <a:rPr lang="en-US" smtClean="0"/>
              <a:t>3 = tri</a:t>
            </a:r>
          </a:p>
          <a:p>
            <a:r>
              <a:rPr lang="en-US" smtClean="0"/>
              <a:t>4 = tetra</a:t>
            </a:r>
          </a:p>
          <a:p>
            <a:r>
              <a:rPr lang="en-US" smtClean="0"/>
              <a:t>5 = penta</a:t>
            </a:r>
          </a:p>
          <a:p>
            <a:r>
              <a:rPr lang="en-US" smtClean="0"/>
              <a:t>6 = hexa</a:t>
            </a:r>
          </a:p>
          <a:p>
            <a:r>
              <a:rPr lang="en-US" smtClean="0"/>
              <a:t>7 = hepta</a:t>
            </a:r>
          </a:p>
          <a:p>
            <a:r>
              <a:rPr lang="en-US" smtClean="0"/>
              <a:t>8 = octa</a:t>
            </a:r>
          </a:p>
          <a:p>
            <a:r>
              <a:rPr lang="en-US" smtClean="0"/>
              <a:t>9 = nona</a:t>
            </a:r>
          </a:p>
          <a:p>
            <a:r>
              <a:rPr lang="en-US" smtClean="0"/>
              <a:t>10 = deka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List of Prefixes</a:t>
            </a:r>
          </a:p>
          <a:p>
            <a:r>
              <a:rPr lang="en-US" smtClean="0"/>
              <a:t>1 = mon(o)</a:t>
            </a:r>
          </a:p>
          <a:p>
            <a:r>
              <a:rPr lang="en-US" smtClean="0"/>
              <a:t>2 = di</a:t>
            </a:r>
          </a:p>
          <a:p>
            <a:r>
              <a:rPr lang="en-US" smtClean="0"/>
              <a:t>3 = tri</a:t>
            </a:r>
          </a:p>
          <a:p>
            <a:r>
              <a:rPr lang="en-US" smtClean="0"/>
              <a:t>4 = tetra</a:t>
            </a:r>
          </a:p>
          <a:p>
            <a:r>
              <a:rPr lang="en-US" smtClean="0"/>
              <a:t>5 = penta</a:t>
            </a:r>
          </a:p>
          <a:p>
            <a:r>
              <a:rPr lang="en-US" smtClean="0"/>
              <a:t>6 = hexa</a:t>
            </a:r>
          </a:p>
          <a:p>
            <a:r>
              <a:rPr lang="en-US" smtClean="0"/>
              <a:t>7 = hepta</a:t>
            </a:r>
          </a:p>
          <a:p>
            <a:r>
              <a:rPr lang="en-US" smtClean="0"/>
              <a:t>8 = octa</a:t>
            </a:r>
          </a:p>
          <a:p>
            <a:r>
              <a:rPr lang="en-US" smtClean="0"/>
              <a:t>9 = nona</a:t>
            </a:r>
          </a:p>
          <a:p>
            <a:r>
              <a:rPr lang="en-US" smtClean="0"/>
              <a:t>10 = deka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33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Binary Compounds</a:t>
            </a:r>
          </a:p>
          <a:p>
            <a:r>
              <a:rPr lang="en-US" smtClean="0"/>
              <a:t>P2O5  =</a:t>
            </a:r>
          </a:p>
          <a:p>
            <a:r>
              <a:rPr lang="en-US" smtClean="0"/>
              <a:t>CO2  =</a:t>
            </a:r>
          </a:p>
          <a:p>
            <a:r>
              <a:rPr lang="en-US" smtClean="0"/>
              <a:t>CO  =</a:t>
            </a:r>
          </a:p>
          <a:p>
            <a:r>
              <a:rPr lang="en-US" smtClean="0"/>
              <a:t>N2O  =</a:t>
            </a:r>
          </a:p>
          <a:p>
            <a:r>
              <a:rPr lang="en-US" smtClean="0"/>
              <a:t>diphosphorus pentoxide</a:t>
            </a:r>
          </a:p>
          <a:p>
            <a:r>
              <a:rPr lang="en-US" smtClean="0"/>
              <a:t>carbon dioxide</a:t>
            </a:r>
          </a:p>
          <a:p>
            <a:r>
              <a:rPr lang="en-US" smtClean="0"/>
              <a:t>carbon monoxide</a:t>
            </a:r>
          </a:p>
          <a:p>
            <a:r>
              <a:rPr lang="en-US" smtClean="0"/>
              <a:t>dinitrogen monoxide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Binary Compounds</a:t>
            </a:r>
          </a:p>
          <a:p>
            <a:r>
              <a:rPr lang="en-US" smtClean="0"/>
              <a:t>P2O5  =</a:t>
            </a:r>
          </a:p>
          <a:p>
            <a:r>
              <a:rPr lang="en-US" smtClean="0"/>
              <a:t>CO2  =</a:t>
            </a:r>
          </a:p>
          <a:p>
            <a:r>
              <a:rPr lang="en-US" smtClean="0"/>
              <a:t>CO  =</a:t>
            </a:r>
          </a:p>
          <a:p>
            <a:r>
              <a:rPr lang="en-US" smtClean="0"/>
              <a:t>N2O  =</a:t>
            </a:r>
          </a:p>
          <a:p>
            <a:r>
              <a:rPr lang="en-US" smtClean="0"/>
              <a:t>diphosphorus pentoxide</a:t>
            </a:r>
          </a:p>
          <a:p>
            <a:r>
              <a:rPr lang="en-US" smtClean="0"/>
              <a:t>carbon dioxide</a:t>
            </a:r>
          </a:p>
          <a:p>
            <a:r>
              <a:rPr lang="en-US" smtClean="0"/>
              <a:t>carbon monoxide</a:t>
            </a:r>
          </a:p>
          <a:p>
            <a:r>
              <a:rPr lang="en-US" smtClean="0"/>
              <a:t>dinitrogen monoxide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53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 – Write the Formula</a:t>
            </a:r>
          </a:p>
          <a:p>
            <a:r>
              <a:rPr lang="en-US" smtClean="0"/>
              <a:t>Check next slide for answers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 – Write the Formula</a:t>
            </a:r>
          </a:p>
          <a:p>
            <a:r>
              <a:rPr lang="en-US" smtClean="0"/>
              <a:t>Check next slide for answers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31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 – Write the Formula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 – Write the Formula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89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 – Name the Compounds</a:t>
            </a:r>
          </a:p>
          <a:p>
            <a:r>
              <a:rPr lang="en-US" smtClean="0"/>
              <a:t>Check next slide for answers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 – Name the Compounds</a:t>
            </a:r>
          </a:p>
          <a:p>
            <a:r>
              <a:rPr lang="en-US" smtClean="0"/>
              <a:t>Check next slide for answers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78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 – Name the Compounds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 – Name the Compounds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391400" cy="18288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Naming Binary Molecular Compounds</a:t>
            </a:r>
            <a:endParaRPr lang="en-US" sz="4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Binary Molecular Compounds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4495800"/>
          </a:xfrm>
          <a:noFill/>
          <a:ln/>
        </p:spPr>
        <p:txBody>
          <a:bodyPr lIns="90488" tIns="44450" rIns="90488" bIns="44450"/>
          <a:lstStyle/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Compounds </a:t>
            </a:r>
            <a:r>
              <a:rPr lang="en-US" sz="2800" dirty="0">
                <a:solidFill>
                  <a:srgbClr val="000000"/>
                </a:solidFill>
              </a:rPr>
              <a:t>between two nonmetals</a:t>
            </a:r>
          </a:p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First </a:t>
            </a:r>
            <a:r>
              <a:rPr lang="en-US" sz="2800" dirty="0">
                <a:solidFill>
                  <a:srgbClr val="000000"/>
                </a:solidFill>
              </a:rPr>
              <a:t>element in the formula is named first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Keeps its element name</a:t>
            </a: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Gets a prefix </a:t>
            </a:r>
            <a:r>
              <a:rPr lang="en-US" sz="2800" dirty="0" smtClean="0">
                <a:solidFill>
                  <a:srgbClr val="C00000"/>
                </a:solidFill>
              </a:rPr>
              <a:t>if</a:t>
            </a:r>
            <a:r>
              <a:rPr lang="en-US" sz="2800" dirty="0" smtClean="0">
                <a:solidFill>
                  <a:srgbClr val="000000"/>
                </a:solidFill>
              </a:rPr>
              <a:t> there is a subscript on it</a:t>
            </a:r>
            <a:endParaRPr lang="en-US" sz="2800" dirty="0">
              <a:solidFill>
                <a:srgbClr val="000000"/>
              </a:solidFill>
            </a:endParaRPr>
          </a:p>
          <a:p>
            <a:pPr marL="406400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Second </a:t>
            </a:r>
            <a:r>
              <a:rPr lang="en-US" sz="2800" dirty="0">
                <a:solidFill>
                  <a:srgbClr val="000000"/>
                </a:solidFill>
              </a:rPr>
              <a:t>element </a:t>
            </a:r>
            <a:r>
              <a:rPr lang="en-US" sz="2800" dirty="0" smtClean="0">
                <a:solidFill>
                  <a:srgbClr val="000000"/>
                </a:solidFill>
              </a:rPr>
              <a:t>is named second</a:t>
            </a:r>
            <a:endParaRPr lang="en-US" sz="2800" dirty="0">
              <a:solidFill>
                <a:srgbClr val="000000"/>
              </a:solidFill>
            </a:endParaRP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</a:rPr>
              <a:t>Use the root of the element name plus the  </a:t>
            </a:r>
            <a:r>
              <a:rPr lang="en-US" sz="2800" i="1" dirty="0" smtClean="0">
                <a:solidFill>
                  <a:srgbClr val="C00000"/>
                </a:solidFill>
              </a:rPr>
              <a:t>-</a:t>
            </a:r>
            <a:r>
              <a:rPr lang="en-US" sz="2800" i="1" dirty="0" err="1" smtClean="0">
                <a:solidFill>
                  <a:srgbClr val="C00000"/>
                </a:solidFill>
              </a:rPr>
              <a:t>ide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suffix</a:t>
            </a:r>
            <a:endParaRPr lang="en-US" sz="2800" dirty="0">
              <a:solidFill>
                <a:srgbClr val="000000"/>
              </a:solidFill>
            </a:endParaRPr>
          </a:p>
          <a:p>
            <a:pPr marL="806450" lvl="1" indent="-406400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C00000"/>
                </a:solidFill>
              </a:rPr>
              <a:t>Always</a:t>
            </a:r>
            <a:r>
              <a:rPr lang="en-US" sz="2800" dirty="0" smtClean="0">
                <a:solidFill>
                  <a:srgbClr val="000000"/>
                </a:solidFill>
              </a:rPr>
              <a:t> use a prefix on the second element</a:t>
            </a:r>
            <a:endParaRPr lang="en-US" sz="2800" dirty="0">
              <a:solidFill>
                <a:srgbClr val="000000"/>
              </a:solidFill>
            </a:endParaRPr>
          </a:p>
          <a:p>
            <a:pPr marL="406400" indent="-406400" algn="ctr">
              <a:spcBef>
                <a:spcPct val="70000"/>
              </a:spcBef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143000"/>
            <a:ext cx="4419600" cy="2209800"/>
          </a:xfrm>
        </p:spPr>
        <p:txBody>
          <a:bodyPr/>
          <a:lstStyle/>
          <a:p>
            <a:r>
              <a:rPr lang="en-US" sz="5400" dirty="0" smtClean="0">
                <a:solidFill>
                  <a:srgbClr val="006600"/>
                </a:solidFill>
              </a:rPr>
              <a:t>List of Prefixes</a:t>
            </a:r>
            <a:endParaRPr lang="en-US" sz="54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3429000" cy="6629400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 = </a:t>
            </a:r>
            <a:r>
              <a:rPr lang="en-US" sz="3600" dirty="0" err="1" smtClean="0">
                <a:solidFill>
                  <a:srgbClr val="000000"/>
                </a:solidFill>
              </a:rPr>
              <a:t>mon</a:t>
            </a:r>
            <a:r>
              <a:rPr lang="en-US" sz="3600" dirty="0" smtClean="0">
                <a:solidFill>
                  <a:srgbClr val="000000"/>
                </a:solidFill>
              </a:rPr>
              <a:t>(o)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2 = </a:t>
            </a:r>
            <a:r>
              <a:rPr lang="en-US" sz="3600" dirty="0" err="1" smtClean="0">
                <a:solidFill>
                  <a:srgbClr val="000000"/>
                </a:solidFill>
              </a:rPr>
              <a:t>di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3 = tri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4 = tetra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5 = </a:t>
            </a:r>
            <a:r>
              <a:rPr lang="en-US" sz="3600" dirty="0" err="1" smtClean="0">
                <a:solidFill>
                  <a:srgbClr val="000000"/>
                </a:solidFill>
              </a:rPr>
              <a:t>penta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6 = </a:t>
            </a:r>
            <a:r>
              <a:rPr lang="en-US" sz="3600" dirty="0" err="1" smtClean="0">
                <a:solidFill>
                  <a:srgbClr val="000000"/>
                </a:solidFill>
              </a:rPr>
              <a:t>hexa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7 = </a:t>
            </a:r>
            <a:r>
              <a:rPr lang="en-US" sz="3600" dirty="0" err="1" smtClean="0">
                <a:solidFill>
                  <a:srgbClr val="000000"/>
                </a:solidFill>
              </a:rPr>
              <a:t>hepta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8 = </a:t>
            </a:r>
            <a:r>
              <a:rPr lang="en-US" sz="3600" dirty="0" err="1" smtClean="0">
                <a:solidFill>
                  <a:srgbClr val="000000"/>
                </a:solidFill>
              </a:rPr>
              <a:t>octa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9 = </a:t>
            </a:r>
            <a:r>
              <a:rPr lang="en-US" sz="3600" dirty="0" err="1" smtClean="0">
                <a:solidFill>
                  <a:srgbClr val="000000"/>
                </a:solidFill>
              </a:rPr>
              <a:t>nona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10 = </a:t>
            </a:r>
            <a:r>
              <a:rPr lang="en-US" sz="3600" dirty="0" err="1" smtClean="0">
                <a:solidFill>
                  <a:srgbClr val="000000"/>
                </a:solidFill>
              </a:rPr>
              <a:t>deka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Naming Binary Compounds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143000" y="1676400"/>
            <a:ext cx="2438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US" sz="36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6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219200" y="2590800"/>
            <a:ext cx="17091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sz="36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=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371600" y="3581400"/>
            <a:ext cx="1521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  =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066800" y="4648200"/>
            <a:ext cx="17988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sz="36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 =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071330" y="1676400"/>
            <a:ext cx="53447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</a:t>
            </a:r>
            <a:r>
              <a:rPr lang="en-US" sz="3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phosphorus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pent</a:t>
            </a:r>
            <a:r>
              <a:rPr lang="en-US" sz="3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oxide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2590800"/>
            <a:ext cx="343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carbon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oxide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124200" y="3581400"/>
            <a:ext cx="38747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carbon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oxide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048000" y="4648200"/>
            <a:ext cx="46009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</a:t>
            </a:r>
            <a:r>
              <a:rPr lang="en-US" sz="3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nitrogen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utoUpdateAnimBg="0"/>
      <p:bldP spid="9224" grpId="0" autoUpdateAnimBg="0"/>
      <p:bldP spid="9225" grpId="0" autoUpdateAnimBg="0"/>
      <p:bldP spid="9226" grpId="0" autoUpdateAnimBg="0"/>
      <p:bldP spid="9227" grpId="0" autoUpdateAnimBg="0"/>
      <p:bldP spid="922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Practice – Write the Formula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90600"/>
          <a:ext cx="7239000" cy="5334000"/>
        </p:xfrm>
        <a:graphic>
          <a:graphicData uri="http://schemas.openxmlformats.org/drawingml/2006/table">
            <a:tbl>
              <a:tblPr>
                <a:effectLst>
                  <a:outerShdw blurRad="50800" dist="762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810000"/>
                <a:gridCol w="342900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Diphosphorus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Silicon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Iodine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triiodide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 trioxide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396335"/>
            <a:ext cx="454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Check next slide for answers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Answers – Write the Formula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90600"/>
          <a:ext cx="7239000" cy="533400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19500"/>
                <a:gridCol w="361950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Diphosphorus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Silicon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CBr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dioxide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pentabromide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PBr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Iodine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ICl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triiodide</a:t>
                      </a:r>
                      <a:endParaRPr lang="en-US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 trioxide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000" baseline="-25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Practice – Name the Compounds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8001000" cy="530352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048000"/>
                <a:gridCol w="4953000"/>
              </a:tblGrid>
              <a:tr h="180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SeF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396335"/>
            <a:ext cx="454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Check next slide for answers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Answers – Name the Compounds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8001000" cy="5303520"/>
        </p:xfrm>
        <a:graphic>
          <a:graphicData uri="http://schemas.openxmlformats.org/drawingml/2006/table">
            <a:tbl>
              <a:tblPr>
                <a:effectLst>
                  <a:outerShdw blurRad="50800" dist="889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048000"/>
                <a:gridCol w="4953000"/>
              </a:tblGrid>
              <a:tr h="180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Formula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Compound Name</a:t>
                      </a:r>
                      <a:endParaRPr lang="en-US" sz="24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tetroxide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sulfur trioxide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nitrogen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dioxide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diarsenic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phosphorus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trichloride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CCl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carbon tetrachloride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</a:t>
                      </a: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dinitrogen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monoxide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70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SeF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1143000" algn="l"/>
                          <a:tab pos="1600200" algn="l"/>
                          <a:tab pos="2057400" algn="l"/>
                          <a:tab pos="2514600" algn="l"/>
                          <a:tab pos="2971800" algn="l"/>
                          <a:tab pos="3429000" algn="l"/>
                          <a:tab pos="3886200" algn="l"/>
                          <a:tab pos="4343400" algn="l"/>
                          <a:tab pos="4800600" algn="l"/>
                          <a:tab pos="5257800" algn="l"/>
                          <a:tab pos="5715000" algn="l"/>
                          <a:tab pos="6172200" algn="l"/>
                          <a:tab pos="6629400" algn="l"/>
                          <a:tab pos="7086600" algn="l"/>
                          <a:tab pos="7543800" algn="l"/>
                          <a:tab pos="8001000" algn="l"/>
                          <a:tab pos="8458200" algn="l"/>
                          <a:tab pos="89154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selenium hexafluoride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488</TotalTime>
  <Words>533</Words>
  <Application>Microsoft Office PowerPoint</Application>
  <PresentationFormat>Екран (4:3)</PresentationFormat>
  <Paragraphs>173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chemistry</vt:lpstr>
      <vt:lpstr>Naming Binary Molecular Compounds</vt:lpstr>
      <vt:lpstr>Binary Molecular Compounds</vt:lpstr>
      <vt:lpstr>List of Prefixes</vt:lpstr>
      <vt:lpstr>Naming Binary Compounds</vt:lpstr>
      <vt:lpstr>Practice – Write the Formula</vt:lpstr>
      <vt:lpstr>Answers – Write the Formula</vt:lpstr>
      <vt:lpstr>Practice – Name the Compounds</vt:lpstr>
      <vt:lpstr>Answers – Name the Compounds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161</cp:revision>
  <dcterms:created xsi:type="dcterms:W3CDTF">2001-07-10T23:23:53Z</dcterms:created>
  <dcterms:modified xsi:type="dcterms:W3CDTF">2015-09-02T09:57:23Z</dcterms:modified>
</cp:coreProperties>
</file>