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0"/>
  </p:notesMasterIdLst>
  <p:sldIdLst>
    <p:sldId id="256" r:id="rId2"/>
    <p:sldId id="261" r:id="rId3"/>
    <p:sldId id="263" r:id="rId4"/>
    <p:sldId id="262" r:id="rId5"/>
    <p:sldId id="264" r:id="rId6"/>
    <p:sldId id="265" r:id="rId7"/>
    <p:sldId id="266" r:id="rId8"/>
    <p:sldId id="267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Comic Sans MS" pitchFamily="66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Comic Sans MS" pitchFamily="66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Comic Sans MS" pitchFamily="66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Comic Sans MS" pitchFamily="66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006600"/>
    <a:srgbClr val="009900"/>
    <a:srgbClr val="FFCCFF"/>
    <a:srgbClr val="4D4D4D"/>
    <a:srgbClr val="FF0000"/>
    <a:srgbClr val="00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/>
    <p:restoredTop sz="86410"/>
  </p:normalViewPr>
  <p:slideViewPr>
    <p:cSldViewPr>
      <p:cViewPr varScale="1">
        <p:scale>
          <a:sx n="97" d="100"/>
          <a:sy n="97" d="100"/>
        </p:scale>
        <p:origin x="-91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768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307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07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07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941807EB-0175-4098-96CB-790B7D37D1C8}" type="slidenum">
              <a:rPr lang="en-US"/>
              <a:pPr/>
              <a:t>‹№›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47988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Naming Binary Molecular Compounds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Naming Binary Molecular Compounds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923384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Binary Molecular Compounds</a:t>
            </a:r>
          </a:p>
          <a:p>
            <a:r>
              <a:rPr lang="en-US" smtClean="0"/>
              <a:t>Compounds between two nonmetals</a:t>
            </a:r>
          </a:p>
          <a:p>
            <a:r>
              <a:rPr lang="en-US" smtClean="0"/>
              <a:t>First element in the formula is named first.</a:t>
            </a:r>
          </a:p>
          <a:p>
            <a:r>
              <a:rPr lang="en-US" smtClean="0"/>
              <a:t>Keeps its element name</a:t>
            </a:r>
          </a:p>
          <a:p>
            <a:r>
              <a:rPr lang="en-US" smtClean="0"/>
              <a:t>Gets a prefix if there is a subscript on it</a:t>
            </a:r>
          </a:p>
          <a:p>
            <a:r>
              <a:rPr lang="en-US" smtClean="0"/>
              <a:t>Second element is named second</a:t>
            </a:r>
          </a:p>
          <a:p>
            <a:r>
              <a:rPr lang="en-US" smtClean="0"/>
              <a:t>Use the root of the element name plus the  -ide suffix</a:t>
            </a:r>
          </a:p>
          <a:p>
            <a:r>
              <a:rPr lang="en-US" smtClean="0"/>
              <a:t>Always use a prefix on the second element</a:t>
            </a:r>
          </a:p>
          <a:p>
            <a:endParaRPr lang="en-US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Binary Molecular Compounds</a:t>
            </a:r>
          </a:p>
          <a:p>
            <a:r>
              <a:rPr lang="en-US" smtClean="0"/>
              <a:t>Compounds between two nonmetals</a:t>
            </a:r>
          </a:p>
          <a:p>
            <a:r>
              <a:rPr lang="en-US" smtClean="0"/>
              <a:t>First element in the formula is named first.</a:t>
            </a:r>
          </a:p>
          <a:p>
            <a:r>
              <a:rPr lang="en-US" smtClean="0"/>
              <a:t>Keeps its element name</a:t>
            </a:r>
          </a:p>
          <a:p>
            <a:r>
              <a:rPr lang="en-US" smtClean="0"/>
              <a:t>Gets a prefix if there is a subscript on it</a:t>
            </a:r>
          </a:p>
          <a:p>
            <a:r>
              <a:rPr lang="en-US" smtClean="0"/>
              <a:t>Second element is named second</a:t>
            </a:r>
          </a:p>
          <a:p>
            <a:r>
              <a:rPr lang="en-US" smtClean="0"/>
              <a:t>Use the root of the element name plus the  -ide suffix</a:t>
            </a:r>
          </a:p>
          <a:p>
            <a:r>
              <a:rPr lang="en-US" smtClean="0"/>
              <a:t>Always use a prefix on the second element</a:t>
            </a:r>
          </a:p>
          <a:p>
            <a:endParaRPr lang="en-US" smtClean="0"/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88852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List of Prefixes</a:t>
            </a:r>
          </a:p>
          <a:p>
            <a:r>
              <a:rPr lang="en-US" smtClean="0"/>
              <a:t>1 = mon(o)</a:t>
            </a:r>
          </a:p>
          <a:p>
            <a:r>
              <a:rPr lang="en-US" smtClean="0"/>
              <a:t>2 = di</a:t>
            </a:r>
          </a:p>
          <a:p>
            <a:r>
              <a:rPr lang="en-US" smtClean="0"/>
              <a:t>3 = tri</a:t>
            </a:r>
          </a:p>
          <a:p>
            <a:r>
              <a:rPr lang="en-US" smtClean="0"/>
              <a:t>4 = tetra</a:t>
            </a:r>
          </a:p>
          <a:p>
            <a:r>
              <a:rPr lang="en-US" smtClean="0"/>
              <a:t>5 = penta</a:t>
            </a:r>
          </a:p>
          <a:p>
            <a:r>
              <a:rPr lang="en-US" smtClean="0"/>
              <a:t>6 = hexa</a:t>
            </a:r>
          </a:p>
          <a:p>
            <a:r>
              <a:rPr lang="en-US" smtClean="0"/>
              <a:t>7 = hepta</a:t>
            </a:r>
          </a:p>
          <a:p>
            <a:r>
              <a:rPr lang="en-US" smtClean="0"/>
              <a:t>8 = octa</a:t>
            </a:r>
          </a:p>
          <a:p>
            <a:r>
              <a:rPr lang="en-US" smtClean="0"/>
              <a:t>9 = nona</a:t>
            </a:r>
          </a:p>
          <a:p>
            <a:r>
              <a:rPr lang="en-US" smtClean="0"/>
              <a:t>10 = deka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List of Prefixes</a:t>
            </a:r>
          </a:p>
          <a:p>
            <a:r>
              <a:rPr lang="en-US" smtClean="0"/>
              <a:t>1 = mon(o)</a:t>
            </a:r>
          </a:p>
          <a:p>
            <a:r>
              <a:rPr lang="en-US" smtClean="0"/>
              <a:t>2 = di</a:t>
            </a:r>
          </a:p>
          <a:p>
            <a:r>
              <a:rPr lang="en-US" smtClean="0"/>
              <a:t>3 = tri</a:t>
            </a:r>
          </a:p>
          <a:p>
            <a:r>
              <a:rPr lang="en-US" smtClean="0"/>
              <a:t>4 = tetra</a:t>
            </a:r>
          </a:p>
          <a:p>
            <a:r>
              <a:rPr lang="en-US" smtClean="0"/>
              <a:t>5 = penta</a:t>
            </a:r>
          </a:p>
          <a:p>
            <a:r>
              <a:rPr lang="en-US" smtClean="0"/>
              <a:t>6 = hexa</a:t>
            </a:r>
          </a:p>
          <a:p>
            <a:r>
              <a:rPr lang="en-US" smtClean="0"/>
              <a:t>7 = hepta</a:t>
            </a:r>
          </a:p>
          <a:p>
            <a:r>
              <a:rPr lang="en-US" smtClean="0"/>
              <a:t>8 = octa</a:t>
            </a:r>
          </a:p>
          <a:p>
            <a:r>
              <a:rPr lang="en-US" smtClean="0"/>
              <a:t>9 = nona</a:t>
            </a:r>
          </a:p>
          <a:p>
            <a:r>
              <a:rPr lang="en-US" smtClean="0"/>
              <a:t>10 = deka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43392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Naming Binary Compounds</a:t>
            </a:r>
          </a:p>
          <a:p>
            <a:r>
              <a:rPr lang="en-US" smtClean="0"/>
              <a:t>P2O5  =</a:t>
            </a:r>
          </a:p>
          <a:p>
            <a:r>
              <a:rPr lang="en-US" smtClean="0"/>
              <a:t>CO2  =</a:t>
            </a:r>
          </a:p>
          <a:p>
            <a:r>
              <a:rPr lang="en-US" smtClean="0"/>
              <a:t>CO  =</a:t>
            </a:r>
          </a:p>
          <a:p>
            <a:r>
              <a:rPr lang="en-US" smtClean="0"/>
              <a:t>N2O  =</a:t>
            </a:r>
          </a:p>
          <a:p>
            <a:r>
              <a:rPr lang="en-US" smtClean="0"/>
              <a:t>diphosphorus pentoxide</a:t>
            </a:r>
          </a:p>
          <a:p>
            <a:r>
              <a:rPr lang="en-US" smtClean="0"/>
              <a:t>carbon dioxide</a:t>
            </a:r>
          </a:p>
          <a:p>
            <a:r>
              <a:rPr lang="en-US" smtClean="0"/>
              <a:t>carbon monoxide</a:t>
            </a:r>
          </a:p>
          <a:p>
            <a:r>
              <a:rPr lang="en-US" smtClean="0"/>
              <a:t>dinitrogen monoxide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Naming Binary Compounds</a:t>
            </a:r>
          </a:p>
          <a:p>
            <a:r>
              <a:rPr lang="en-US" smtClean="0"/>
              <a:t>P2O5  =</a:t>
            </a:r>
          </a:p>
          <a:p>
            <a:r>
              <a:rPr lang="en-US" smtClean="0"/>
              <a:t>CO2  =</a:t>
            </a:r>
          </a:p>
          <a:p>
            <a:r>
              <a:rPr lang="en-US" smtClean="0"/>
              <a:t>CO  =</a:t>
            </a:r>
          </a:p>
          <a:p>
            <a:r>
              <a:rPr lang="en-US" smtClean="0"/>
              <a:t>N2O  =</a:t>
            </a:r>
          </a:p>
          <a:p>
            <a:r>
              <a:rPr lang="en-US" smtClean="0"/>
              <a:t>diphosphorus pentoxide</a:t>
            </a:r>
          </a:p>
          <a:p>
            <a:r>
              <a:rPr lang="en-US" smtClean="0"/>
              <a:t>carbon dioxide</a:t>
            </a:r>
          </a:p>
          <a:p>
            <a:r>
              <a:rPr lang="en-US" smtClean="0"/>
              <a:t>carbon monoxide</a:t>
            </a:r>
          </a:p>
          <a:p>
            <a:r>
              <a:rPr lang="en-US" smtClean="0"/>
              <a:t>dinitrogen monoxide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975324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Practice – Write the Formula</a:t>
            </a:r>
          </a:p>
          <a:p>
            <a:r>
              <a:rPr lang="en-US" smtClean="0"/>
              <a:t>Check next slide for answers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Practice – Write the Formula</a:t>
            </a:r>
          </a:p>
          <a:p>
            <a:r>
              <a:rPr lang="en-US" smtClean="0"/>
              <a:t>Check next slide for answers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543181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Answers – Write the Formula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Answers – Write the Formula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508989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Practice – Name the Compounds</a:t>
            </a:r>
          </a:p>
          <a:p>
            <a:r>
              <a:rPr lang="en-US" smtClean="0"/>
              <a:t>Check next slide for answers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Practice – Name the Compounds</a:t>
            </a:r>
          </a:p>
          <a:p>
            <a:r>
              <a:rPr lang="en-US" smtClean="0"/>
              <a:t>Check next slide for answers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67853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Answers – Name the Compounds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Answers – Name the Compounds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80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609600"/>
            <a:ext cx="7391400" cy="1828800"/>
          </a:xfrm>
        </p:spPr>
        <p:txBody>
          <a:bodyPr/>
          <a:lstStyle/>
          <a:p>
            <a:r>
              <a:rPr lang="en-US" sz="4800" u="sng" dirty="0" smtClean="0">
                <a:solidFill>
                  <a:srgbClr val="FF0000"/>
                </a:solidFill>
              </a:rPr>
              <a:t>Naming Binary Molecular Compounds</a:t>
            </a:r>
            <a:endParaRPr lang="en-US" sz="4800" u="sng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685800"/>
          </a:xfrm>
          <a:noFill/>
          <a:ln/>
          <a:effectLst>
            <a:outerShdw dist="35921" dir="2700000" algn="ctr" rotWithShape="0">
              <a:srgbClr val="000000"/>
            </a:outerShdw>
          </a:effectLst>
        </p:spPr>
        <p:txBody>
          <a:bodyPr lIns="90488" tIns="44450" rIns="90488" bIns="44450"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Binary Molecular Compounds</a:t>
            </a:r>
            <a:endParaRPr lang="en-US" sz="20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143000"/>
            <a:ext cx="8534400" cy="4495800"/>
          </a:xfrm>
          <a:noFill/>
          <a:ln/>
        </p:spPr>
        <p:txBody>
          <a:bodyPr lIns="90488" tIns="44450" rIns="90488" bIns="44450"/>
          <a:lstStyle/>
          <a:p>
            <a:pPr marL="406400" indent="-406400">
              <a:buFont typeface="Wingdings" pitchFamily="2" charset="2"/>
              <a:buChar char="§"/>
            </a:pPr>
            <a:r>
              <a:rPr lang="en-US" sz="2800" dirty="0" smtClean="0">
                <a:solidFill>
                  <a:srgbClr val="000000"/>
                </a:solidFill>
              </a:rPr>
              <a:t>Compounds </a:t>
            </a:r>
            <a:r>
              <a:rPr lang="en-US" sz="2800" dirty="0">
                <a:solidFill>
                  <a:srgbClr val="000000"/>
                </a:solidFill>
              </a:rPr>
              <a:t>between two nonmetals</a:t>
            </a:r>
          </a:p>
          <a:p>
            <a:pPr marL="406400" indent="-406400">
              <a:buFont typeface="Wingdings" pitchFamily="2" charset="2"/>
              <a:buChar char="§"/>
            </a:pPr>
            <a:r>
              <a:rPr lang="en-US" sz="2800" dirty="0" smtClean="0">
                <a:solidFill>
                  <a:srgbClr val="000000"/>
                </a:solidFill>
              </a:rPr>
              <a:t>First </a:t>
            </a:r>
            <a:r>
              <a:rPr lang="en-US" sz="2800" dirty="0">
                <a:solidFill>
                  <a:srgbClr val="000000"/>
                </a:solidFill>
              </a:rPr>
              <a:t>element in the formula is named first</a:t>
            </a:r>
            <a:r>
              <a:rPr lang="en-US" sz="2800" dirty="0" smtClean="0">
                <a:solidFill>
                  <a:srgbClr val="000000"/>
                </a:solidFill>
              </a:rPr>
              <a:t>.</a:t>
            </a:r>
          </a:p>
          <a:p>
            <a:pPr marL="806450" lvl="1" indent="-406400">
              <a:buFont typeface="Wingdings" pitchFamily="2" charset="2"/>
              <a:buChar char="§"/>
            </a:pPr>
            <a:r>
              <a:rPr lang="en-US" sz="2800" dirty="0" smtClean="0">
                <a:solidFill>
                  <a:srgbClr val="000000"/>
                </a:solidFill>
              </a:rPr>
              <a:t>Keeps its element name</a:t>
            </a:r>
          </a:p>
          <a:p>
            <a:pPr marL="806450" lvl="1" indent="-406400">
              <a:buFont typeface="Wingdings" pitchFamily="2" charset="2"/>
              <a:buChar char="§"/>
            </a:pPr>
            <a:r>
              <a:rPr lang="en-US" sz="2800" dirty="0" smtClean="0">
                <a:solidFill>
                  <a:srgbClr val="000000"/>
                </a:solidFill>
              </a:rPr>
              <a:t>Gets a prefix </a:t>
            </a:r>
            <a:r>
              <a:rPr lang="en-US" sz="2800" dirty="0" smtClean="0">
                <a:solidFill>
                  <a:srgbClr val="C00000"/>
                </a:solidFill>
              </a:rPr>
              <a:t>if</a:t>
            </a:r>
            <a:r>
              <a:rPr lang="en-US" sz="2800" dirty="0" smtClean="0">
                <a:solidFill>
                  <a:srgbClr val="000000"/>
                </a:solidFill>
              </a:rPr>
              <a:t> there is a subscript on it</a:t>
            </a:r>
            <a:endParaRPr lang="en-US" sz="2800" dirty="0">
              <a:solidFill>
                <a:srgbClr val="000000"/>
              </a:solidFill>
            </a:endParaRPr>
          </a:p>
          <a:p>
            <a:pPr marL="406400" indent="-406400">
              <a:buFont typeface="Wingdings" pitchFamily="2" charset="2"/>
              <a:buChar char="§"/>
            </a:pPr>
            <a:r>
              <a:rPr lang="en-US" sz="2800" dirty="0" smtClean="0">
                <a:solidFill>
                  <a:srgbClr val="000000"/>
                </a:solidFill>
              </a:rPr>
              <a:t>Second </a:t>
            </a:r>
            <a:r>
              <a:rPr lang="en-US" sz="2800" dirty="0">
                <a:solidFill>
                  <a:srgbClr val="000000"/>
                </a:solidFill>
              </a:rPr>
              <a:t>element </a:t>
            </a:r>
            <a:r>
              <a:rPr lang="en-US" sz="2800" dirty="0" smtClean="0">
                <a:solidFill>
                  <a:srgbClr val="000000"/>
                </a:solidFill>
              </a:rPr>
              <a:t>is named second</a:t>
            </a:r>
            <a:endParaRPr lang="en-US" sz="2800" dirty="0">
              <a:solidFill>
                <a:srgbClr val="000000"/>
              </a:solidFill>
            </a:endParaRPr>
          </a:p>
          <a:p>
            <a:pPr marL="806450" lvl="1" indent="-406400">
              <a:buFont typeface="Wingdings" pitchFamily="2" charset="2"/>
              <a:buChar char="§"/>
            </a:pPr>
            <a:r>
              <a:rPr lang="en-US" sz="2800" dirty="0" smtClean="0">
                <a:solidFill>
                  <a:srgbClr val="000000"/>
                </a:solidFill>
              </a:rPr>
              <a:t>Use the root of the element name plus the  </a:t>
            </a:r>
            <a:r>
              <a:rPr lang="en-US" sz="2800" i="1" dirty="0" smtClean="0">
                <a:solidFill>
                  <a:srgbClr val="C00000"/>
                </a:solidFill>
              </a:rPr>
              <a:t>-</a:t>
            </a:r>
            <a:r>
              <a:rPr lang="en-US" sz="2800" i="1" dirty="0" err="1" smtClean="0">
                <a:solidFill>
                  <a:srgbClr val="C00000"/>
                </a:solidFill>
              </a:rPr>
              <a:t>ide</a:t>
            </a:r>
            <a:r>
              <a:rPr lang="en-US" sz="2800" i="1" dirty="0" smtClean="0">
                <a:solidFill>
                  <a:srgbClr val="C00000"/>
                </a:solidFill>
              </a:rPr>
              <a:t> </a:t>
            </a:r>
            <a:r>
              <a:rPr lang="en-US" sz="2800" dirty="0" smtClean="0">
                <a:solidFill>
                  <a:srgbClr val="000000"/>
                </a:solidFill>
              </a:rPr>
              <a:t>suffix</a:t>
            </a:r>
            <a:endParaRPr lang="en-US" sz="2800" dirty="0">
              <a:solidFill>
                <a:srgbClr val="000000"/>
              </a:solidFill>
            </a:endParaRPr>
          </a:p>
          <a:p>
            <a:pPr marL="806450" lvl="1" indent="-406400">
              <a:buFont typeface="Wingdings" pitchFamily="2" charset="2"/>
              <a:buChar char="§"/>
            </a:pPr>
            <a:r>
              <a:rPr lang="en-US" sz="2800" dirty="0" smtClean="0">
                <a:solidFill>
                  <a:srgbClr val="C00000"/>
                </a:solidFill>
              </a:rPr>
              <a:t>Always</a:t>
            </a:r>
            <a:r>
              <a:rPr lang="en-US" sz="2800" dirty="0" smtClean="0">
                <a:solidFill>
                  <a:srgbClr val="000000"/>
                </a:solidFill>
              </a:rPr>
              <a:t> use a prefix on the second element</a:t>
            </a:r>
            <a:endParaRPr lang="en-US" sz="2800" dirty="0">
              <a:solidFill>
                <a:srgbClr val="000000"/>
              </a:solidFill>
            </a:endParaRPr>
          </a:p>
          <a:p>
            <a:pPr marL="406400" indent="-406400" algn="ctr">
              <a:spcBef>
                <a:spcPct val="70000"/>
              </a:spcBef>
              <a:buFontTx/>
              <a:buNone/>
            </a:pPr>
            <a:endParaRPr lang="en-US" sz="24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9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9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9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9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500"/>
                                        <p:tgtEl>
                                          <p:spTgt spid="92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7" dur="500"/>
                                        <p:tgtEl>
                                          <p:spTgt spid="921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9" grpId="0" build="p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91000" y="1143000"/>
            <a:ext cx="4419600" cy="2209800"/>
          </a:xfrm>
        </p:spPr>
        <p:txBody>
          <a:bodyPr/>
          <a:lstStyle/>
          <a:p>
            <a:r>
              <a:rPr lang="en-US" sz="5400" dirty="0" smtClean="0">
                <a:solidFill>
                  <a:srgbClr val="006600"/>
                </a:solidFill>
              </a:rPr>
              <a:t>List of Prefixes</a:t>
            </a:r>
            <a:endParaRPr lang="en-US" sz="5400" dirty="0">
              <a:solidFill>
                <a:srgbClr val="0066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228600"/>
            <a:ext cx="3429000" cy="6629400"/>
          </a:xfrm>
        </p:spPr>
        <p:txBody>
          <a:bodyPr/>
          <a:lstStyle/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1 = </a:t>
            </a:r>
            <a:r>
              <a:rPr lang="en-US" sz="3600" dirty="0" err="1" smtClean="0">
                <a:solidFill>
                  <a:srgbClr val="000000"/>
                </a:solidFill>
              </a:rPr>
              <a:t>mon</a:t>
            </a:r>
            <a:r>
              <a:rPr lang="en-US" sz="3600" dirty="0" smtClean="0">
                <a:solidFill>
                  <a:srgbClr val="000000"/>
                </a:solidFill>
              </a:rPr>
              <a:t>(o)</a:t>
            </a:r>
          </a:p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2 = </a:t>
            </a:r>
            <a:r>
              <a:rPr lang="en-US" sz="3600" dirty="0" err="1" smtClean="0">
                <a:solidFill>
                  <a:srgbClr val="000000"/>
                </a:solidFill>
              </a:rPr>
              <a:t>di</a:t>
            </a:r>
            <a:endParaRPr lang="en-US" sz="3600" dirty="0" smtClean="0">
              <a:solidFill>
                <a:srgbClr val="000000"/>
              </a:solidFill>
            </a:endParaRPr>
          </a:p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3 = tri</a:t>
            </a:r>
          </a:p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4 = tetra</a:t>
            </a:r>
          </a:p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5 = </a:t>
            </a:r>
            <a:r>
              <a:rPr lang="en-US" sz="3600" dirty="0" err="1" smtClean="0">
                <a:solidFill>
                  <a:srgbClr val="000000"/>
                </a:solidFill>
              </a:rPr>
              <a:t>penta</a:t>
            </a:r>
            <a:endParaRPr lang="en-US" sz="3600" dirty="0" smtClean="0">
              <a:solidFill>
                <a:srgbClr val="000000"/>
              </a:solidFill>
            </a:endParaRPr>
          </a:p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6 = </a:t>
            </a:r>
            <a:r>
              <a:rPr lang="en-US" sz="3600" dirty="0" err="1" smtClean="0">
                <a:solidFill>
                  <a:srgbClr val="000000"/>
                </a:solidFill>
              </a:rPr>
              <a:t>hexa</a:t>
            </a:r>
            <a:endParaRPr lang="en-US" sz="3600" dirty="0" smtClean="0">
              <a:solidFill>
                <a:srgbClr val="000000"/>
              </a:solidFill>
            </a:endParaRPr>
          </a:p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7 = </a:t>
            </a:r>
            <a:r>
              <a:rPr lang="en-US" sz="3600" dirty="0" err="1" smtClean="0">
                <a:solidFill>
                  <a:srgbClr val="000000"/>
                </a:solidFill>
              </a:rPr>
              <a:t>hepta</a:t>
            </a:r>
            <a:endParaRPr lang="en-US" sz="3600" dirty="0" smtClean="0">
              <a:solidFill>
                <a:srgbClr val="000000"/>
              </a:solidFill>
            </a:endParaRPr>
          </a:p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8 = </a:t>
            </a:r>
            <a:r>
              <a:rPr lang="en-US" sz="3600" dirty="0" err="1" smtClean="0">
                <a:solidFill>
                  <a:srgbClr val="000000"/>
                </a:solidFill>
              </a:rPr>
              <a:t>octa</a:t>
            </a:r>
            <a:endParaRPr lang="en-US" sz="3600" dirty="0" smtClean="0">
              <a:solidFill>
                <a:srgbClr val="000000"/>
              </a:solidFill>
            </a:endParaRPr>
          </a:p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9 = </a:t>
            </a:r>
            <a:r>
              <a:rPr lang="en-US" sz="3600" dirty="0" err="1" smtClean="0">
                <a:solidFill>
                  <a:srgbClr val="000000"/>
                </a:solidFill>
              </a:rPr>
              <a:t>nona</a:t>
            </a:r>
            <a:endParaRPr lang="en-US" sz="3600" dirty="0" smtClean="0">
              <a:solidFill>
                <a:srgbClr val="000000"/>
              </a:solidFill>
            </a:endParaRPr>
          </a:p>
          <a:p>
            <a:pPr>
              <a:buClr>
                <a:srgbClr val="C00000"/>
              </a:buClr>
              <a:buFont typeface="Wingdings" pitchFamily="2" charset="2"/>
              <a:buChar char="§"/>
            </a:pPr>
            <a:r>
              <a:rPr lang="en-US" sz="3600" dirty="0" smtClean="0">
                <a:solidFill>
                  <a:srgbClr val="000000"/>
                </a:solidFill>
              </a:rPr>
              <a:t>10 = </a:t>
            </a:r>
            <a:r>
              <a:rPr lang="en-US" sz="3600" dirty="0" err="1" smtClean="0">
                <a:solidFill>
                  <a:srgbClr val="000000"/>
                </a:solidFill>
              </a:rPr>
              <a:t>deka</a:t>
            </a:r>
            <a:endParaRPr lang="en-US" sz="36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304800"/>
            <a:ext cx="7772400" cy="685800"/>
          </a:xfrm>
          <a:noFill/>
          <a:ln/>
          <a:effectLst>
            <a:outerShdw dist="35921" dir="2700000" algn="ctr" rotWithShape="0">
              <a:srgbClr val="000000"/>
            </a:outerShdw>
          </a:effectLst>
        </p:spPr>
        <p:txBody>
          <a:bodyPr lIns="90488" tIns="44450" rIns="90488" bIns="44450"/>
          <a:lstStyle/>
          <a:p>
            <a:r>
              <a:rPr lang="en-US" sz="4000" dirty="0">
                <a:solidFill>
                  <a:schemeClr val="bg1">
                    <a:lumMod val="50000"/>
                  </a:schemeClr>
                </a:solidFill>
              </a:rPr>
              <a:t>Naming Binary Compounds</a:t>
            </a:r>
          </a:p>
        </p:txBody>
      </p:sp>
      <p:sp>
        <p:nvSpPr>
          <p:cNvPr id="9221" name="Text Box 5"/>
          <p:cNvSpPr txBox="1">
            <a:spLocks noChangeArrowheads="1"/>
          </p:cNvSpPr>
          <p:nvPr/>
        </p:nvSpPr>
        <p:spPr bwMode="auto">
          <a:xfrm>
            <a:off x="1143000" y="1676400"/>
            <a:ext cx="243840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</a:t>
            </a:r>
            <a:r>
              <a:rPr lang="en-US" sz="3600" baseline="-250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2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</a:t>
            </a:r>
            <a:r>
              <a:rPr lang="en-US" sz="3600" baseline="-250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5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2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=</a:t>
            </a:r>
          </a:p>
        </p:txBody>
      </p:sp>
      <p:sp>
        <p:nvSpPr>
          <p:cNvPr id="9222" name="Text Box 6"/>
          <p:cNvSpPr txBox="1">
            <a:spLocks noChangeArrowheads="1"/>
          </p:cNvSpPr>
          <p:nvPr/>
        </p:nvSpPr>
        <p:spPr bwMode="auto">
          <a:xfrm>
            <a:off x="1219200" y="2590800"/>
            <a:ext cx="1709122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CO</a:t>
            </a:r>
            <a:r>
              <a:rPr lang="en-US" sz="3600" baseline="-250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2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 =</a:t>
            </a:r>
          </a:p>
        </p:txBody>
      </p:sp>
      <p:sp>
        <p:nvSpPr>
          <p:cNvPr id="9223" name="Text Box 7"/>
          <p:cNvSpPr txBox="1">
            <a:spLocks noChangeArrowheads="1"/>
          </p:cNvSpPr>
          <p:nvPr/>
        </p:nvSpPr>
        <p:spPr bwMode="auto">
          <a:xfrm>
            <a:off x="1371600" y="3581400"/>
            <a:ext cx="152157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CO  =</a:t>
            </a:r>
          </a:p>
        </p:txBody>
      </p:sp>
      <p:sp>
        <p:nvSpPr>
          <p:cNvPr id="9224" name="Text Box 8"/>
          <p:cNvSpPr txBox="1">
            <a:spLocks noChangeArrowheads="1"/>
          </p:cNvSpPr>
          <p:nvPr/>
        </p:nvSpPr>
        <p:spPr bwMode="auto">
          <a:xfrm>
            <a:off x="1066800" y="4648200"/>
            <a:ext cx="179889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N</a:t>
            </a:r>
            <a:r>
              <a:rPr lang="en-US" sz="3600" baseline="-250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2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  =</a:t>
            </a:r>
          </a:p>
        </p:txBody>
      </p:sp>
      <p:sp>
        <p:nvSpPr>
          <p:cNvPr id="9225" name="Text Box 9"/>
          <p:cNvSpPr txBox="1">
            <a:spLocks noChangeArrowheads="1"/>
          </p:cNvSpPr>
          <p:nvPr/>
        </p:nvSpPr>
        <p:spPr bwMode="auto">
          <a:xfrm>
            <a:off x="3071330" y="1676400"/>
            <a:ext cx="5344733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di</a:t>
            </a:r>
            <a:r>
              <a:rPr lang="en-US" sz="3600" dirty="0" err="1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phosphorus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6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pent</a:t>
            </a:r>
            <a:r>
              <a:rPr lang="en-US" sz="3600" dirty="0" err="1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oxide</a:t>
            </a:r>
            <a:endParaRPr lang="en-US" sz="3600" dirty="0">
              <a:solidFill>
                <a:srgbClr val="000000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9226" name="Text Box 10"/>
          <p:cNvSpPr txBox="1">
            <a:spLocks noChangeArrowheads="1"/>
          </p:cNvSpPr>
          <p:nvPr/>
        </p:nvSpPr>
        <p:spPr bwMode="auto">
          <a:xfrm>
            <a:off x="3124200" y="2590800"/>
            <a:ext cx="343235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carbon </a:t>
            </a:r>
            <a:r>
              <a:rPr lang="en-US" sz="3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di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oxide</a:t>
            </a:r>
          </a:p>
        </p:txBody>
      </p:sp>
      <p:sp>
        <p:nvSpPr>
          <p:cNvPr id="9227" name="Text Box 11"/>
          <p:cNvSpPr txBox="1">
            <a:spLocks noChangeArrowheads="1"/>
          </p:cNvSpPr>
          <p:nvPr/>
        </p:nvSpPr>
        <p:spPr bwMode="auto">
          <a:xfrm>
            <a:off x="3124200" y="3581400"/>
            <a:ext cx="3874779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carbon </a:t>
            </a:r>
            <a:r>
              <a:rPr lang="en-US" sz="3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mon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oxide</a:t>
            </a:r>
          </a:p>
        </p:txBody>
      </p:sp>
      <p:sp>
        <p:nvSpPr>
          <p:cNvPr id="9228" name="Text Box 12"/>
          <p:cNvSpPr txBox="1">
            <a:spLocks noChangeArrowheads="1"/>
          </p:cNvSpPr>
          <p:nvPr/>
        </p:nvSpPr>
        <p:spPr bwMode="auto">
          <a:xfrm>
            <a:off x="3048000" y="4648200"/>
            <a:ext cx="460094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36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di</a:t>
            </a:r>
            <a:r>
              <a:rPr lang="en-US" sz="3600" dirty="0" err="1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nitrogen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mon</a:t>
            </a:r>
            <a:r>
              <a:rPr lang="en-US" sz="3600" dirty="0">
                <a:solidFill>
                  <a:srgbClr val="0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oxide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7" dur="500"/>
                                        <p:tgtEl>
                                          <p:spTgt spid="92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12" dur="500"/>
                                        <p:tgtEl>
                                          <p:spTgt spid="92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23" dur="500"/>
                                        <p:tgtEl>
                                          <p:spTgt spid="92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92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92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34" dur="500"/>
                                        <p:tgtEl>
                                          <p:spTgt spid="92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23" grpId="0" autoUpdateAnimBg="0"/>
      <p:bldP spid="9224" grpId="0" autoUpdateAnimBg="0"/>
      <p:bldP spid="9225" grpId="0" autoUpdateAnimBg="0"/>
      <p:bldP spid="9226" grpId="0" autoUpdateAnimBg="0"/>
      <p:bldP spid="9227" grpId="0" autoUpdateAnimBg="0"/>
      <p:bldP spid="9228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Practice – Write the Formula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066800" y="990600"/>
          <a:ext cx="7239000" cy="5334000"/>
        </p:xfrm>
        <a:graphic>
          <a:graphicData uri="http://schemas.openxmlformats.org/drawingml/2006/table">
            <a:tbl>
              <a:tblPr>
                <a:effectLst>
                  <a:outerShdw blurRad="50800" dist="76200" algn="l" rotWithShape="0">
                    <a:prstClr val="black">
                      <a:alpha val="40000"/>
                    </a:prstClr>
                  </a:outerShdw>
                </a:effectLst>
              </a:tblPr>
              <a:tblGrid>
                <a:gridCol w="3810000"/>
                <a:gridCol w="3429000"/>
              </a:tblGrid>
              <a:tr h="0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b="1" i="1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Compound Name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b="1" i="1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Compound Formula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Carbon dioxide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Carbon monoxide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Diphosphorus</a:t>
                      </a: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pentoxide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Dinitrogen</a:t>
                      </a: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monoxide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Silicon dioxide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Carbon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tetrabromide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Sulfur dioxide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Phosphorus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pentabromide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Iodine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trichloride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Nitrogen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triiodide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Dinitrogen trioxide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962400" y="6396335"/>
            <a:ext cx="454162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C00000"/>
                </a:solidFill>
              </a:rPr>
              <a:t>Check next slide for answers</a:t>
            </a:r>
            <a:endParaRPr lang="en-US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Answers – Write the Formula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066800" y="990600"/>
          <a:ext cx="7239000" cy="5334000"/>
        </p:xfrm>
        <a:graphic>
          <a:graphicData uri="http://schemas.openxmlformats.org/drawingml/2006/table">
            <a:tbl>
              <a:tblPr>
                <a:effectLst>
                  <a:outerShdw blurRad="50800" dist="88900" algn="l" rotWithShape="0">
                    <a:prstClr val="black">
                      <a:alpha val="40000"/>
                    </a:prstClr>
                  </a:outerShdw>
                </a:effectLst>
              </a:tblPr>
              <a:tblGrid>
                <a:gridCol w="3619500"/>
                <a:gridCol w="3619500"/>
              </a:tblGrid>
              <a:tr h="0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b="1" i="1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Compound Name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b="1" i="1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Compound Formula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Carbon dioxide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endParaRPr lang="en-US" sz="2000" baseline="-25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Carbon monoxide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Diphosphorus</a:t>
                      </a: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pentoxide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O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5</a:t>
                      </a:r>
                      <a:endParaRPr lang="en-US" sz="2000" baseline="-25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Dinitrogen</a:t>
                      </a: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monoxide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O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Silicon dioxide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SiO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endParaRPr lang="en-US" sz="2000" baseline="-25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Carbon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tetrabromide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CBr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4</a:t>
                      </a:r>
                      <a:endParaRPr lang="en-US" sz="2000" baseline="-25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Sulfur dioxide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SO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endParaRPr lang="en-US" sz="2000" baseline="-25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Phosphorus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pentabromide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PBr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5</a:t>
                      </a:r>
                      <a:endParaRPr lang="en-US" sz="2000" baseline="-25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Iodine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trichloride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ICl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3</a:t>
                      </a:r>
                      <a:endParaRPr lang="en-US" sz="2000" baseline="-25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Nitrogen </a:t>
                      </a:r>
                      <a:r>
                        <a:rPr lang="en-US" sz="2000" dirty="0" err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triiodide</a:t>
                      </a:r>
                      <a:endParaRPr lang="en-US" sz="2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NI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3</a:t>
                      </a:r>
                      <a:endParaRPr lang="en-US" sz="2000" baseline="-25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Dinitrogen trioxide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2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O</a:t>
                      </a:r>
                      <a:r>
                        <a:rPr lang="en-US" sz="2000" baseline="-250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3</a:t>
                      </a:r>
                      <a:endParaRPr lang="en-US" sz="2000" baseline="-250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Practice – Name the Compounds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533400" y="1066800"/>
          <a:ext cx="8001000" cy="5303520"/>
        </p:xfrm>
        <a:graphic>
          <a:graphicData uri="http://schemas.openxmlformats.org/drawingml/2006/table">
            <a:tbl>
              <a:tblPr>
                <a:effectLst>
                  <a:outerShdw blurRad="50800" dist="88900" algn="l" rotWithShape="0">
                    <a:prstClr val="black">
                      <a:alpha val="40000"/>
                    </a:prstClr>
                  </a:outerShdw>
                </a:effectLst>
              </a:tblPr>
              <a:tblGrid>
                <a:gridCol w="3048000"/>
                <a:gridCol w="4953000"/>
              </a:tblGrid>
              <a:tr h="18028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b="1" i="1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Compound Formula</a:t>
                      </a: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b="1" i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Compound Name</a:t>
                      </a:r>
                      <a:endParaRPr lang="en-US" sz="240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O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4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40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SO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3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b="0" kern="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NO</a:t>
                      </a: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NO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As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O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5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PCl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3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CCl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4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H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O</a:t>
                      </a: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SeF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6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962400" y="6396335"/>
            <a:ext cx="454162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C00000"/>
                </a:solidFill>
              </a:rPr>
              <a:t>Check next slide for answers</a:t>
            </a:r>
            <a:endParaRPr lang="en-US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Answers – Name the Compounds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533400" y="1066800"/>
          <a:ext cx="8001000" cy="5303520"/>
        </p:xfrm>
        <a:graphic>
          <a:graphicData uri="http://schemas.openxmlformats.org/drawingml/2006/table">
            <a:tbl>
              <a:tblPr>
                <a:effectLst>
                  <a:outerShdw blurRad="50800" dist="88900" algn="l" rotWithShape="0">
                    <a:prstClr val="black">
                      <a:alpha val="40000"/>
                    </a:prstClr>
                  </a:outerShdw>
                </a:effectLst>
              </a:tblPr>
              <a:tblGrid>
                <a:gridCol w="3048000"/>
                <a:gridCol w="4953000"/>
              </a:tblGrid>
              <a:tr h="18028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b="1" i="1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Compound Formula</a:t>
                      </a: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b="1" i="1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Compound Name</a:t>
                      </a:r>
                      <a:endParaRPr lang="en-US" sz="240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O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4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 err="1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dinitrogen</a:t>
                      </a:r>
                      <a:r>
                        <a:rPr lang="en-US" sz="24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400" dirty="0" err="1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tetroxide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SO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3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sulfur trioxide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b="0" kern="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NO</a:t>
                      </a: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nitrogen</a:t>
                      </a:r>
                      <a:r>
                        <a:rPr lang="en-US" sz="2400" baseline="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monoxide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NO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nitrogen</a:t>
                      </a:r>
                      <a:r>
                        <a:rPr lang="en-US" sz="2400" baseline="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dioxide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As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O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5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 err="1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diarsenic</a:t>
                      </a:r>
                      <a:r>
                        <a:rPr lang="en-US" sz="24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400" dirty="0" err="1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pentoxide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PCl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3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phosphorus</a:t>
                      </a:r>
                      <a:r>
                        <a:rPr lang="en-US" sz="2400" baseline="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400" baseline="0" dirty="0" err="1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trichloride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CCl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4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carbon tetrachloride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H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O</a:t>
                      </a: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 err="1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dinitrogen</a:t>
                      </a:r>
                      <a:r>
                        <a:rPr lang="en-US" sz="24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monoxide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  <a:tr h="27043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SeF</a:t>
                      </a:r>
                      <a:r>
                        <a:rPr lang="en-US" sz="2400" baseline="-250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6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685800" algn="l"/>
                          <a:tab pos="1143000" algn="l"/>
                          <a:tab pos="1600200" algn="l"/>
                          <a:tab pos="2057400" algn="l"/>
                          <a:tab pos="2514600" algn="l"/>
                          <a:tab pos="2971800" algn="l"/>
                          <a:tab pos="3429000" algn="l"/>
                          <a:tab pos="3886200" algn="l"/>
                          <a:tab pos="4343400" algn="l"/>
                          <a:tab pos="4800600" algn="l"/>
                          <a:tab pos="5257800" algn="l"/>
                          <a:tab pos="5715000" algn="l"/>
                          <a:tab pos="6172200" algn="l"/>
                          <a:tab pos="6629400" algn="l"/>
                          <a:tab pos="7086600" algn="l"/>
                          <a:tab pos="7543800" algn="l"/>
                          <a:tab pos="8001000" algn="l"/>
                          <a:tab pos="8458200" algn="l"/>
                          <a:tab pos="8915400" algn="l"/>
                        </a:tabLst>
                      </a:pPr>
                      <a:r>
                        <a:rPr lang="en-US" sz="2400" dirty="0" smtClean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selenium hexafluoride</a:t>
                      </a:r>
                      <a:endParaRPr lang="en-US" sz="2400" dirty="0">
                        <a:solidFill>
                          <a:srgbClr val="000000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7608" marR="6760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hemistry">
  <a:themeElements>
    <a:clrScheme name="chemistry 8">
      <a:dk1>
        <a:srgbClr val="808080"/>
      </a:dk1>
      <a:lt1>
        <a:srgbClr val="FFFFFF"/>
      </a:lt1>
      <a:dk2>
        <a:srgbClr val="3366FF"/>
      </a:dk2>
      <a:lt2>
        <a:srgbClr val="FFFFFF"/>
      </a:lt2>
      <a:accent1>
        <a:srgbClr val="FFFF00"/>
      </a:accent1>
      <a:accent2>
        <a:srgbClr val="3333CC"/>
      </a:accent2>
      <a:accent3>
        <a:srgbClr val="ADB8FF"/>
      </a:accent3>
      <a:accent4>
        <a:srgbClr val="DADADA"/>
      </a:accent4>
      <a:accent5>
        <a:srgbClr val="FFFFAA"/>
      </a:accent5>
      <a:accent6>
        <a:srgbClr val="2D2DB9"/>
      </a:accent6>
      <a:hlink>
        <a:srgbClr val="CCCCFF"/>
      </a:hlink>
      <a:folHlink>
        <a:srgbClr val="B2B2B2"/>
      </a:folHlink>
    </a:clrScheme>
    <a:fontScheme name="chemistry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omic Sans MS" pitchFamily="6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omic Sans MS" pitchFamily="66" charset="0"/>
          </a:defRPr>
        </a:defPPr>
      </a:lstStyle>
    </a:lnDef>
  </a:objectDefaults>
  <a:extraClrSchemeLst>
    <a:extraClrScheme>
      <a:clrScheme name="chemistry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hemistry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8">
        <a:dk1>
          <a:srgbClr val="808080"/>
        </a:dk1>
        <a:lt1>
          <a:srgbClr val="FFFFFF"/>
        </a:lt1>
        <a:dk2>
          <a:srgbClr val="3366FF"/>
        </a:dk2>
        <a:lt2>
          <a:srgbClr val="FFFFFF"/>
        </a:lt2>
        <a:accent1>
          <a:srgbClr val="FFFF00"/>
        </a:accent1>
        <a:accent2>
          <a:srgbClr val="3333CC"/>
        </a:accent2>
        <a:accent3>
          <a:srgbClr val="ADB8FF"/>
        </a:accent3>
        <a:accent4>
          <a:srgbClr val="DADADA"/>
        </a:accent4>
        <a:accent5>
          <a:srgbClr val="FFFFA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C:\WINDOWS\Application Data\Microsoft\Templates\chemistry.pot</Template>
  <TotalTime>488</TotalTime>
  <Words>533</Words>
  <Application>Microsoft Office PowerPoint</Application>
  <PresentationFormat>Екран (4:3)</PresentationFormat>
  <Paragraphs>173</Paragraphs>
  <Slides>8</Slides>
  <Notes>8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8</vt:i4>
      </vt:variant>
    </vt:vector>
  </HeadingPairs>
  <TitlesOfParts>
    <vt:vector size="9" baseType="lpstr">
      <vt:lpstr>chemistry</vt:lpstr>
      <vt:lpstr>Naming Binary Molecular Compounds</vt:lpstr>
      <vt:lpstr>Binary Molecular Compounds</vt:lpstr>
      <vt:lpstr>List of Prefixes</vt:lpstr>
      <vt:lpstr>Naming Binary Compounds</vt:lpstr>
      <vt:lpstr>Practice – Write the Formula</vt:lpstr>
      <vt:lpstr>Answers – Write the Formula</vt:lpstr>
      <vt:lpstr>Practice – Name the Compounds</vt:lpstr>
      <vt:lpstr>Answers – Name the Compounds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Andrew Allan</dc:creator>
  <cp:lastModifiedBy>RomaK</cp:lastModifiedBy>
  <cp:revision>161</cp:revision>
  <dcterms:created xsi:type="dcterms:W3CDTF">2001-07-10T23:23:53Z</dcterms:created>
  <dcterms:modified xsi:type="dcterms:W3CDTF">2015-09-02T09:57:23Z</dcterms:modified>
</cp:coreProperties>
</file>

<file path=docProps/thumbnail.jpeg>
</file>