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8" r:id="rId3"/>
    <p:sldId id="259" r:id="rId4"/>
    <p:sldId id="260" r:id="rId5"/>
    <p:sldId id="261" r:id="rId6"/>
    <p:sldId id="262" r:id="rId7"/>
    <p:sldId id="263" r:id="rId8"/>
    <p:sldId id="264" r:id="rId9"/>
    <p:sldId id="265" r:id="rId10"/>
    <p:sldId id="266" r:id="rId11"/>
    <p:sldId id="268" r:id="rId12"/>
    <p:sldId id="267"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58B460-7F4C-48AA-9602-FFEB75E164E8}" type="datetimeFigureOut">
              <a:rPr lang="uk-UA" smtClean="0"/>
              <a:t>04.09.2015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9BCCDC-C20B-4B2C-BCD5-1E6E7AD58A17}" type="slidenum">
              <a:rPr lang="uk-UA" smtClean="0"/>
              <a:t>‹№›</a:t>
            </a:fld>
            <a:endParaRPr lang="uk-UA"/>
          </a:p>
        </p:txBody>
      </p:sp>
    </p:spTree>
    <p:extLst>
      <p:ext uri="{BB962C8B-B14F-4D97-AF65-F5344CB8AC3E}">
        <p14:creationId xmlns:p14="http://schemas.microsoft.com/office/powerpoint/2010/main" val="3291481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ROCKS </a:t>
            </a:r>
          </a:p>
          <a:p>
            <a:endParaRPr lang="uk-UA"/>
          </a:p>
        </p:txBody>
      </p:sp>
      <p:sp>
        <p:nvSpPr>
          <p:cNvPr id="4" name="Місце для номера слайда 3"/>
          <p:cNvSpPr>
            <a:spLocks noGrp="1"/>
          </p:cNvSpPr>
          <p:nvPr>
            <p:ph type="sldNum" sz="quarter" idx="10"/>
          </p:nvPr>
        </p:nvSpPr>
        <p:spPr/>
        <p:txBody>
          <a:bodyPr/>
          <a:lstStyle/>
          <a:p>
            <a:r>
              <a:rPr lang="en-US" smtClean="0"/>
              <a:t>ROCKS </a:t>
            </a:r>
          </a:p>
          <a:p>
            <a:endParaRPr lang="uk-UA"/>
          </a:p>
        </p:txBody>
      </p:sp>
    </p:spTree>
    <p:extLst>
      <p:ext uri="{BB962C8B-B14F-4D97-AF65-F5344CB8AC3E}">
        <p14:creationId xmlns:p14="http://schemas.microsoft.com/office/powerpoint/2010/main" val="1919515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Sedimentary Rocks are formed at or near the   Earth’s surface</a:t>
            </a:r>
          </a:p>
          <a:p>
            <a:endParaRPr lang="en-US" smtClean="0"/>
          </a:p>
          <a:p>
            <a:r>
              <a:rPr lang="en-US" smtClean="0"/>
              <a:t>  No heat and pressure is involved</a:t>
            </a:r>
          </a:p>
          <a:p>
            <a:endParaRPr lang="en-US" smtClean="0"/>
          </a:p>
          <a:p>
            <a:r>
              <a:rPr lang="en-US" smtClean="0"/>
              <a:t>Usually occur in  layers (Strata)</a:t>
            </a:r>
          </a:p>
          <a:p>
            <a:endParaRPr lang="en-US" smtClean="0"/>
          </a:p>
          <a:p>
            <a:r>
              <a:rPr lang="en-US" smtClean="0"/>
              <a:t>Stratification – the process in                       which sedimentary rocks are                   arranged in layers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Sedimentary Rocks are formed at or near the   Earth’s surface</a:t>
            </a:r>
          </a:p>
          <a:p>
            <a:endParaRPr lang="en-US" smtClean="0"/>
          </a:p>
          <a:p>
            <a:r>
              <a:rPr lang="en-US" smtClean="0"/>
              <a:t>  No heat and pressure is involved</a:t>
            </a:r>
          </a:p>
          <a:p>
            <a:endParaRPr lang="en-US" smtClean="0"/>
          </a:p>
          <a:p>
            <a:r>
              <a:rPr lang="en-US" smtClean="0"/>
              <a:t>Usually occur in  layers (Strata)</a:t>
            </a:r>
          </a:p>
          <a:p>
            <a:endParaRPr lang="en-US" smtClean="0"/>
          </a:p>
          <a:p>
            <a:r>
              <a:rPr lang="en-US" smtClean="0"/>
              <a:t>Stratification – the process in                       which sedimentary rocks are                   arranged in layers</a:t>
            </a:r>
          </a:p>
          <a:p>
            <a:endParaRPr lang="en-US" smtClean="0"/>
          </a:p>
          <a:p>
            <a:endParaRPr lang="uk-UA"/>
          </a:p>
        </p:txBody>
      </p:sp>
    </p:spTree>
    <p:extLst>
      <p:ext uri="{BB962C8B-B14F-4D97-AF65-F5344CB8AC3E}">
        <p14:creationId xmlns:p14="http://schemas.microsoft.com/office/powerpoint/2010/main" val="255329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4058364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TYPES OF SEDIMENTARY ROCKS</a:t>
            </a:r>
          </a:p>
          <a:p>
            <a:r>
              <a:rPr lang="en-US" smtClean="0"/>
              <a:t>CLASTIC ROCKS</a:t>
            </a:r>
          </a:p>
          <a:p>
            <a:r>
              <a:rPr lang="en-US" smtClean="0"/>
              <a:t>made of fragments of rock cemented together  e.g. Breccia</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TYPES OF SEDIMENTARY ROCKS</a:t>
            </a:r>
          </a:p>
          <a:p>
            <a:r>
              <a:rPr lang="en-US" smtClean="0"/>
              <a:t>CLASTIC ROCKS</a:t>
            </a:r>
          </a:p>
          <a:p>
            <a:r>
              <a:rPr lang="en-US" smtClean="0"/>
              <a:t>made of fragments of rock cemented together  e.g. Breccia</a:t>
            </a:r>
          </a:p>
          <a:p>
            <a:endParaRPr lang="en-US" smtClean="0"/>
          </a:p>
          <a:p>
            <a:endParaRPr lang="en-US" smtClean="0"/>
          </a:p>
          <a:p>
            <a:endParaRPr lang="uk-UA"/>
          </a:p>
        </p:txBody>
      </p:sp>
    </p:spTree>
    <p:extLst>
      <p:ext uri="{BB962C8B-B14F-4D97-AF65-F5344CB8AC3E}">
        <p14:creationId xmlns:p14="http://schemas.microsoft.com/office/powerpoint/2010/main" val="1707031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2. NON-CLASTIC</a:t>
            </a:r>
          </a:p>
          <a:p>
            <a:r>
              <a:rPr lang="en-US" smtClean="0"/>
              <a:t>Minerals crystallize out of solution to become rock e.g. limestone</a:t>
            </a:r>
          </a:p>
          <a:p>
            <a:r>
              <a:rPr lang="en-US" smtClean="0"/>
              <a:t>Or are formed from remains of plants and animals (also referred to as biogenic rocks) e.g. coal</a:t>
            </a:r>
          </a:p>
          <a:p>
            <a:r>
              <a:rPr lang="en-US" smtClean="0"/>
              <a:t>A. Limestone                       B. Coal</a:t>
            </a:r>
          </a:p>
          <a:p>
            <a:endParaRPr lang="uk-UA"/>
          </a:p>
        </p:txBody>
      </p:sp>
      <p:sp>
        <p:nvSpPr>
          <p:cNvPr id="4" name="Місце для номера слайда 3"/>
          <p:cNvSpPr>
            <a:spLocks noGrp="1"/>
          </p:cNvSpPr>
          <p:nvPr>
            <p:ph type="sldNum" sz="quarter" idx="10"/>
          </p:nvPr>
        </p:nvSpPr>
        <p:spPr/>
        <p:txBody>
          <a:bodyPr/>
          <a:lstStyle/>
          <a:p>
            <a:r>
              <a:rPr lang="en-US" smtClean="0"/>
              <a:t>2. NON-CLASTIC</a:t>
            </a:r>
          </a:p>
          <a:p>
            <a:r>
              <a:rPr lang="en-US" smtClean="0"/>
              <a:t>Minerals crystallize out of solution to become rock e.g. limestone</a:t>
            </a:r>
          </a:p>
          <a:p>
            <a:r>
              <a:rPr lang="en-US" smtClean="0"/>
              <a:t>Or are formed from remains of plants and animals (also referred to as biogenic rocks) e.g. coal</a:t>
            </a:r>
          </a:p>
          <a:p>
            <a:r>
              <a:rPr lang="en-US" smtClean="0"/>
              <a:t>A. Limestone                       B. Coal</a:t>
            </a:r>
          </a:p>
          <a:p>
            <a:endParaRPr lang="uk-UA"/>
          </a:p>
        </p:txBody>
      </p:sp>
    </p:spTree>
    <p:extLst>
      <p:ext uri="{BB962C8B-B14F-4D97-AF65-F5344CB8AC3E}">
        <p14:creationId xmlns:p14="http://schemas.microsoft.com/office/powerpoint/2010/main" val="4232705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CHARACTERISTICS OF SEDIMENTARY ROCKS</a:t>
            </a:r>
          </a:p>
          <a:p>
            <a:r>
              <a:rPr lang="en-US" smtClean="0"/>
              <a:t>May contain fossils</a:t>
            </a:r>
          </a:p>
          <a:p>
            <a:r>
              <a:rPr lang="en-US" smtClean="0"/>
              <a:t>Are stratified</a:t>
            </a:r>
          </a:p>
          <a:p>
            <a:r>
              <a:rPr lang="en-US" smtClean="0"/>
              <a:t>They are not banded</a:t>
            </a:r>
          </a:p>
          <a:p>
            <a:endParaRPr lang="uk-UA"/>
          </a:p>
        </p:txBody>
      </p:sp>
      <p:sp>
        <p:nvSpPr>
          <p:cNvPr id="4" name="Місце для номера слайда 3"/>
          <p:cNvSpPr>
            <a:spLocks noGrp="1"/>
          </p:cNvSpPr>
          <p:nvPr>
            <p:ph type="sldNum" sz="quarter" idx="10"/>
          </p:nvPr>
        </p:nvSpPr>
        <p:spPr/>
        <p:txBody>
          <a:bodyPr/>
          <a:lstStyle/>
          <a:p>
            <a:r>
              <a:rPr lang="en-US" smtClean="0"/>
              <a:t>CHARACTERISTICS OF SEDIMENTARY ROCKS</a:t>
            </a:r>
          </a:p>
          <a:p>
            <a:r>
              <a:rPr lang="en-US" smtClean="0"/>
              <a:t>May contain fossils</a:t>
            </a:r>
          </a:p>
          <a:p>
            <a:r>
              <a:rPr lang="en-US" smtClean="0"/>
              <a:t>Are stratified</a:t>
            </a:r>
          </a:p>
          <a:p>
            <a:r>
              <a:rPr lang="en-US" smtClean="0"/>
              <a:t>They are not banded</a:t>
            </a:r>
          </a:p>
          <a:p>
            <a:endParaRPr lang="uk-UA"/>
          </a:p>
        </p:txBody>
      </p:sp>
    </p:spTree>
    <p:extLst>
      <p:ext uri="{BB962C8B-B14F-4D97-AF65-F5344CB8AC3E}">
        <p14:creationId xmlns:p14="http://schemas.microsoft.com/office/powerpoint/2010/main" val="1800603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METAMORPHIC ROCKS</a:t>
            </a:r>
          </a:p>
          <a:p>
            <a:r>
              <a:rPr lang="en-US" smtClean="0"/>
              <a:t>Metamorphism means to change.</a:t>
            </a:r>
          </a:p>
          <a:p>
            <a:endParaRPr lang="en-US" smtClean="0"/>
          </a:p>
          <a:p>
            <a:r>
              <a:rPr lang="en-US" smtClean="0"/>
              <a:t>Rocks  change with temperature</a:t>
            </a:r>
          </a:p>
          <a:p>
            <a:r>
              <a:rPr lang="en-US" smtClean="0"/>
              <a:t> and pressure.   </a:t>
            </a:r>
          </a:p>
          <a:p>
            <a:r>
              <a:rPr lang="en-US" smtClean="0"/>
              <a:t>  </a:t>
            </a:r>
          </a:p>
          <a:p>
            <a:endParaRPr lang="en-US" smtClean="0"/>
          </a:p>
          <a:p>
            <a:r>
              <a:rPr lang="en-US" smtClean="0"/>
              <a:t>  Usually takes place deep in  </a:t>
            </a:r>
          </a:p>
          <a:p>
            <a:r>
              <a:rPr lang="en-US" smtClean="0"/>
              <a:t>  the Earth</a:t>
            </a:r>
          </a:p>
          <a:p>
            <a:endParaRPr lang="uk-UA"/>
          </a:p>
        </p:txBody>
      </p:sp>
      <p:sp>
        <p:nvSpPr>
          <p:cNvPr id="4" name="Місце для номера слайда 3"/>
          <p:cNvSpPr>
            <a:spLocks noGrp="1"/>
          </p:cNvSpPr>
          <p:nvPr>
            <p:ph type="sldNum" sz="quarter" idx="10"/>
          </p:nvPr>
        </p:nvSpPr>
        <p:spPr/>
        <p:txBody>
          <a:bodyPr/>
          <a:lstStyle/>
          <a:p>
            <a:r>
              <a:rPr lang="en-US" smtClean="0"/>
              <a:t>METAMORPHIC ROCKS</a:t>
            </a:r>
          </a:p>
          <a:p>
            <a:r>
              <a:rPr lang="en-US" smtClean="0"/>
              <a:t>Metamorphism means to change.</a:t>
            </a:r>
          </a:p>
          <a:p>
            <a:endParaRPr lang="en-US" smtClean="0"/>
          </a:p>
          <a:p>
            <a:r>
              <a:rPr lang="en-US" smtClean="0"/>
              <a:t>Rocks  change with temperature</a:t>
            </a:r>
          </a:p>
          <a:p>
            <a:r>
              <a:rPr lang="en-US" smtClean="0"/>
              <a:t> and pressure.   </a:t>
            </a:r>
          </a:p>
          <a:p>
            <a:r>
              <a:rPr lang="en-US" smtClean="0"/>
              <a:t>  </a:t>
            </a:r>
          </a:p>
          <a:p>
            <a:endParaRPr lang="en-US" smtClean="0"/>
          </a:p>
          <a:p>
            <a:r>
              <a:rPr lang="en-US" smtClean="0"/>
              <a:t>  Usually takes place deep in  </a:t>
            </a:r>
          </a:p>
          <a:p>
            <a:r>
              <a:rPr lang="en-US" smtClean="0"/>
              <a:t>  the Earth</a:t>
            </a:r>
          </a:p>
          <a:p>
            <a:endParaRPr lang="uk-UA"/>
          </a:p>
        </p:txBody>
      </p:sp>
    </p:spTree>
    <p:extLst>
      <p:ext uri="{BB962C8B-B14F-4D97-AF65-F5344CB8AC3E}">
        <p14:creationId xmlns:p14="http://schemas.microsoft.com/office/powerpoint/2010/main" val="2788666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Contact Metamorphism– Rocks are heated by nearby magma (affects a small scale)</a:t>
            </a:r>
          </a:p>
          <a:p>
            <a:r>
              <a:rPr lang="en-US" smtClean="0"/>
              <a:t>Increased temperature changes the composition of the rock, old minerals are changed into new ones</a:t>
            </a:r>
          </a:p>
          <a:p>
            <a:endParaRPr lang="en-US" smtClean="0"/>
          </a:p>
          <a:p>
            <a:r>
              <a:rPr lang="en-US" smtClean="0"/>
              <a:t>Hornfel is a fine-grained non-foliated metamorphic rock produced by contact metamorphism </a:t>
            </a:r>
          </a:p>
          <a:p>
            <a:endParaRPr lang="uk-UA"/>
          </a:p>
        </p:txBody>
      </p:sp>
      <p:sp>
        <p:nvSpPr>
          <p:cNvPr id="4" name="Місце для номера слайда 3"/>
          <p:cNvSpPr>
            <a:spLocks noGrp="1"/>
          </p:cNvSpPr>
          <p:nvPr>
            <p:ph type="sldNum" sz="quarter" idx="10"/>
          </p:nvPr>
        </p:nvSpPr>
        <p:spPr/>
        <p:txBody>
          <a:bodyPr/>
          <a:lstStyle/>
          <a:p>
            <a:r>
              <a:rPr lang="en-US" smtClean="0"/>
              <a:t>Contact Metamorphism– Rocks are heated by nearby magma (affects a small scale)</a:t>
            </a:r>
          </a:p>
          <a:p>
            <a:r>
              <a:rPr lang="en-US" smtClean="0"/>
              <a:t>Increased temperature changes the composition of the rock, old minerals are changed into new ones</a:t>
            </a:r>
          </a:p>
          <a:p>
            <a:endParaRPr lang="en-US" smtClean="0"/>
          </a:p>
          <a:p>
            <a:r>
              <a:rPr lang="en-US" smtClean="0"/>
              <a:t>Hornfel is a fine-grained non-foliated metamorphic rock produced by contact metamorphism </a:t>
            </a:r>
          </a:p>
          <a:p>
            <a:endParaRPr lang="uk-UA"/>
          </a:p>
        </p:txBody>
      </p:sp>
    </p:spTree>
    <p:extLst>
      <p:ext uri="{BB962C8B-B14F-4D97-AF65-F5344CB8AC3E}">
        <p14:creationId xmlns:p14="http://schemas.microsoft.com/office/powerpoint/2010/main" val="39832318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Regional metamorphism: affects a large area and results from plate tectonics</a:t>
            </a:r>
          </a:p>
          <a:p>
            <a:r>
              <a:rPr lang="en-US" smtClean="0"/>
              <a:t>Rocks are changed due to pressure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Regional metamorphism: affects a large area and results from plate tectonics</a:t>
            </a:r>
          </a:p>
          <a:p>
            <a:r>
              <a:rPr lang="en-US" smtClean="0"/>
              <a:t>Rocks are changed due to pressure</a:t>
            </a:r>
          </a:p>
          <a:p>
            <a:endParaRPr lang="en-US" smtClean="0"/>
          </a:p>
          <a:p>
            <a:endParaRPr lang="uk-UA"/>
          </a:p>
        </p:txBody>
      </p:sp>
    </p:spTree>
    <p:extLst>
      <p:ext uri="{BB962C8B-B14F-4D97-AF65-F5344CB8AC3E}">
        <p14:creationId xmlns:p14="http://schemas.microsoft.com/office/powerpoint/2010/main" val="2248711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Metamorphic rocks can be foliated, i.e. showing layers/bands of minerals e.g. Gneiss or non- foliated e.g. Marble</a:t>
            </a:r>
          </a:p>
          <a:p>
            <a:r>
              <a:rPr lang="en-US" smtClean="0"/>
              <a:t>A. Gneiss                                    B. Marble</a:t>
            </a:r>
          </a:p>
          <a:p>
            <a:endParaRPr lang="uk-UA"/>
          </a:p>
        </p:txBody>
      </p:sp>
      <p:sp>
        <p:nvSpPr>
          <p:cNvPr id="4" name="Місце для номера слайда 3"/>
          <p:cNvSpPr>
            <a:spLocks noGrp="1"/>
          </p:cNvSpPr>
          <p:nvPr>
            <p:ph type="sldNum" sz="quarter" idx="10"/>
          </p:nvPr>
        </p:nvSpPr>
        <p:spPr/>
        <p:txBody>
          <a:bodyPr/>
          <a:lstStyle/>
          <a:p>
            <a:r>
              <a:rPr lang="en-US" smtClean="0"/>
              <a:t>Metamorphic rocks can be foliated, i.e. showing layers/bands of minerals e.g. Gneiss or non- foliated e.g. Marble</a:t>
            </a:r>
          </a:p>
          <a:p>
            <a:r>
              <a:rPr lang="en-US" smtClean="0"/>
              <a:t>A. Gneiss                                    B. Marble</a:t>
            </a:r>
          </a:p>
          <a:p>
            <a:endParaRPr lang="uk-UA"/>
          </a:p>
        </p:txBody>
      </p:sp>
    </p:spTree>
    <p:extLst>
      <p:ext uri="{BB962C8B-B14F-4D97-AF65-F5344CB8AC3E}">
        <p14:creationId xmlns:p14="http://schemas.microsoft.com/office/powerpoint/2010/main" val="18223286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CHARACTERISTICS OF METAMORPHIC ROCKS</a:t>
            </a:r>
          </a:p>
          <a:p>
            <a:r>
              <a:rPr lang="en-US" smtClean="0"/>
              <a:t>May be foliated/banded</a:t>
            </a:r>
          </a:p>
          <a:p>
            <a:r>
              <a:rPr lang="en-US" smtClean="0"/>
              <a:t>Rarely contain fossils</a:t>
            </a:r>
          </a:p>
          <a:p>
            <a:r>
              <a:rPr lang="en-US" smtClean="0"/>
              <a:t>React with acids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CHARACTERISTICS OF METAMORPHIC ROCKS</a:t>
            </a:r>
          </a:p>
          <a:p>
            <a:r>
              <a:rPr lang="en-US" smtClean="0"/>
              <a:t>May be foliated/banded</a:t>
            </a:r>
          </a:p>
          <a:p>
            <a:r>
              <a:rPr lang="en-US" smtClean="0"/>
              <a:t>Rarely contain fossils</a:t>
            </a:r>
          </a:p>
          <a:p>
            <a:r>
              <a:rPr lang="en-US" smtClean="0"/>
              <a:t>React with acids</a:t>
            </a:r>
          </a:p>
          <a:p>
            <a:endParaRPr lang="en-US" smtClean="0"/>
          </a:p>
          <a:p>
            <a:endParaRPr lang="uk-UA"/>
          </a:p>
        </p:txBody>
      </p:sp>
    </p:spTree>
    <p:extLst>
      <p:ext uri="{BB962C8B-B14F-4D97-AF65-F5344CB8AC3E}">
        <p14:creationId xmlns:p14="http://schemas.microsoft.com/office/powerpoint/2010/main" val="939871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What are rocks?</a:t>
            </a:r>
          </a:p>
          <a:p>
            <a:r>
              <a:rPr lang="en-US" smtClean="0"/>
              <a:t>A rock is a naturally occurring solid mixture of one or more minerals.</a:t>
            </a:r>
          </a:p>
          <a:p>
            <a:endParaRPr lang="en-US" smtClean="0"/>
          </a:p>
          <a:p>
            <a:r>
              <a:rPr lang="en-US" smtClean="0"/>
              <a:t>Rocks are classified by how they are formed, their composition, and texture</a:t>
            </a:r>
          </a:p>
          <a:p>
            <a:endParaRPr lang="en-US" smtClean="0"/>
          </a:p>
          <a:p>
            <a:r>
              <a:rPr lang="en-US" smtClean="0"/>
              <a:t>Rocks change over time through the rock cycle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What are rocks?</a:t>
            </a:r>
          </a:p>
          <a:p>
            <a:r>
              <a:rPr lang="en-US" smtClean="0"/>
              <a:t>A rock is a naturally occurring solid mixture of one or more minerals.</a:t>
            </a:r>
          </a:p>
          <a:p>
            <a:endParaRPr lang="en-US" smtClean="0"/>
          </a:p>
          <a:p>
            <a:r>
              <a:rPr lang="en-US" smtClean="0"/>
              <a:t>Rocks are classified by how they are formed, their composition, and texture</a:t>
            </a:r>
          </a:p>
          <a:p>
            <a:endParaRPr lang="en-US" smtClean="0"/>
          </a:p>
          <a:p>
            <a:r>
              <a:rPr lang="en-US" smtClean="0"/>
              <a:t>Rocks change over time through the rock cycle</a:t>
            </a:r>
          </a:p>
          <a:p>
            <a:endParaRPr lang="en-US" smtClean="0"/>
          </a:p>
          <a:p>
            <a:endParaRPr lang="uk-UA"/>
          </a:p>
        </p:txBody>
      </p:sp>
    </p:spTree>
    <p:extLst>
      <p:ext uri="{BB962C8B-B14F-4D97-AF65-F5344CB8AC3E}">
        <p14:creationId xmlns:p14="http://schemas.microsoft.com/office/powerpoint/2010/main" val="469219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ROCK CYCLE</a:t>
            </a:r>
          </a:p>
          <a:p>
            <a:r>
              <a:rPr lang="en-US" smtClean="0"/>
              <a:t>Rocks change from one form to another, any type of rock can change into another type, for instance, an igneous rock into sedimentary or metamorphic and vice versa.</a:t>
            </a:r>
          </a:p>
          <a:p>
            <a:endParaRPr lang="uk-UA"/>
          </a:p>
        </p:txBody>
      </p:sp>
      <p:sp>
        <p:nvSpPr>
          <p:cNvPr id="4" name="Місце для номера слайда 3"/>
          <p:cNvSpPr>
            <a:spLocks noGrp="1"/>
          </p:cNvSpPr>
          <p:nvPr>
            <p:ph type="sldNum" sz="quarter" idx="10"/>
          </p:nvPr>
        </p:nvSpPr>
        <p:spPr/>
        <p:txBody>
          <a:bodyPr/>
          <a:lstStyle/>
          <a:p>
            <a:r>
              <a:rPr lang="en-US" smtClean="0"/>
              <a:t>THE ROCK CYCLE</a:t>
            </a:r>
          </a:p>
          <a:p>
            <a:r>
              <a:rPr lang="en-US" smtClean="0"/>
              <a:t>Rocks change from one form to another, any type of rock can change into another type, for instance, an igneous rock into sedimentary or metamorphic and vice versa.</a:t>
            </a:r>
          </a:p>
          <a:p>
            <a:endParaRPr lang="uk-UA"/>
          </a:p>
        </p:txBody>
      </p:sp>
    </p:spTree>
    <p:extLst>
      <p:ext uri="{BB962C8B-B14F-4D97-AF65-F5344CB8AC3E}">
        <p14:creationId xmlns:p14="http://schemas.microsoft.com/office/powerpoint/2010/main" val="3080996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990199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USES OF ROCKS</a:t>
            </a:r>
          </a:p>
          <a:p>
            <a:r>
              <a:rPr lang="en-US" smtClean="0"/>
              <a:t>Source of minerals e.g. gold</a:t>
            </a:r>
          </a:p>
          <a:p>
            <a:r>
              <a:rPr lang="en-US" smtClean="0"/>
              <a:t>Used in construction</a:t>
            </a:r>
          </a:p>
          <a:p>
            <a:r>
              <a:rPr lang="en-US" smtClean="0"/>
              <a:t>As aquifers, they are good sources of water</a:t>
            </a:r>
          </a:p>
          <a:p>
            <a:r>
              <a:rPr lang="en-US" smtClean="0"/>
              <a:t>They form mountains, which are places of scenic beauty e.g. Mulanje mountain</a:t>
            </a:r>
          </a:p>
          <a:p>
            <a:endParaRPr lang="uk-UA"/>
          </a:p>
        </p:txBody>
      </p:sp>
      <p:sp>
        <p:nvSpPr>
          <p:cNvPr id="4" name="Місце для номера слайда 3"/>
          <p:cNvSpPr>
            <a:spLocks noGrp="1"/>
          </p:cNvSpPr>
          <p:nvPr>
            <p:ph type="sldNum" sz="quarter" idx="10"/>
          </p:nvPr>
        </p:nvSpPr>
        <p:spPr/>
        <p:txBody>
          <a:bodyPr/>
          <a:lstStyle/>
          <a:p>
            <a:r>
              <a:rPr lang="en-US" smtClean="0"/>
              <a:t>USES OF ROCKS</a:t>
            </a:r>
          </a:p>
          <a:p>
            <a:r>
              <a:rPr lang="en-US" smtClean="0"/>
              <a:t>Source of minerals e.g. gold</a:t>
            </a:r>
          </a:p>
          <a:p>
            <a:r>
              <a:rPr lang="en-US" smtClean="0"/>
              <a:t>Used in construction</a:t>
            </a:r>
          </a:p>
          <a:p>
            <a:r>
              <a:rPr lang="en-US" smtClean="0"/>
              <a:t>As aquifers, they are good sources of water</a:t>
            </a:r>
          </a:p>
          <a:p>
            <a:r>
              <a:rPr lang="en-US" smtClean="0"/>
              <a:t>They form mountains, which are places of scenic beauty e.g. Mulanje mountain</a:t>
            </a:r>
          </a:p>
          <a:p>
            <a:endParaRPr lang="uk-UA"/>
          </a:p>
        </p:txBody>
      </p:sp>
    </p:spTree>
    <p:extLst>
      <p:ext uri="{BB962C8B-B14F-4D97-AF65-F5344CB8AC3E}">
        <p14:creationId xmlns:p14="http://schemas.microsoft.com/office/powerpoint/2010/main" val="2200347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TYPES OF ROCKS</a:t>
            </a:r>
          </a:p>
          <a:p>
            <a:r>
              <a:rPr lang="en-US" smtClean="0"/>
              <a:t>ROCKS ARE DIVIDED INTO THREE GROUPS BASED ON HOW THE ROCKS FORMED</a:t>
            </a:r>
          </a:p>
          <a:p>
            <a:r>
              <a:rPr lang="en-US" smtClean="0"/>
              <a:t>IGNEOUS</a:t>
            </a:r>
          </a:p>
          <a:p>
            <a:r>
              <a:rPr lang="en-US" smtClean="0"/>
              <a:t>SEDIMENTARY</a:t>
            </a:r>
          </a:p>
          <a:p>
            <a:r>
              <a:rPr lang="en-US" smtClean="0"/>
              <a:t>METAMORPHIC</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TYPES OF ROCKS</a:t>
            </a:r>
          </a:p>
          <a:p>
            <a:r>
              <a:rPr lang="en-US" smtClean="0"/>
              <a:t>ROCKS ARE DIVIDED INTO THREE GROUPS BASED ON HOW THE ROCKS FORMED</a:t>
            </a:r>
          </a:p>
          <a:p>
            <a:r>
              <a:rPr lang="en-US" smtClean="0"/>
              <a:t>IGNEOUS</a:t>
            </a:r>
          </a:p>
          <a:p>
            <a:r>
              <a:rPr lang="en-US" smtClean="0"/>
              <a:t>SEDIMENTARY</a:t>
            </a:r>
          </a:p>
          <a:p>
            <a:r>
              <a:rPr lang="en-US" smtClean="0"/>
              <a:t>METAMORPHIC</a:t>
            </a:r>
          </a:p>
          <a:p>
            <a:endParaRPr lang="en-US" smtClean="0"/>
          </a:p>
          <a:p>
            <a:endParaRPr lang="uk-UA"/>
          </a:p>
        </p:txBody>
      </p:sp>
    </p:spTree>
    <p:extLst>
      <p:ext uri="{BB962C8B-B14F-4D97-AF65-F5344CB8AC3E}">
        <p14:creationId xmlns:p14="http://schemas.microsoft.com/office/powerpoint/2010/main" val="3866848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IGNEOUS ROCKS</a:t>
            </a:r>
          </a:p>
          <a:p>
            <a:r>
              <a:rPr lang="en-US" smtClean="0"/>
              <a:t>Igneous rocks are formed by the cooling and hardening of molten rocks</a:t>
            </a:r>
          </a:p>
          <a:p>
            <a:endParaRPr lang="uk-UA"/>
          </a:p>
        </p:txBody>
      </p:sp>
      <p:sp>
        <p:nvSpPr>
          <p:cNvPr id="4" name="Місце для номера слайда 3"/>
          <p:cNvSpPr>
            <a:spLocks noGrp="1"/>
          </p:cNvSpPr>
          <p:nvPr>
            <p:ph type="sldNum" sz="quarter" idx="10"/>
          </p:nvPr>
        </p:nvSpPr>
        <p:spPr/>
        <p:txBody>
          <a:bodyPr/>
          <a:lstStyle/>
          <a:p>
            <a:r>
              <a:rPr lang="en-US" smtClean="0"/>
              <a:t>IGNEOUS ROCKS</a:t>
            </a:r>
          </a:p>
          <a:p>
            <a:r>
              <a:rPr lang="en-US" smtClean="0"/>
              <a:t>Igneous rocks are formed by the cooling and hardening of molten rocks</a:t>
            </a:r>
          </a:p>
          <a:p>
            <a:endParaRPr lang="uk-UA"/>
          </a:p>
        </p:txBody>
      </p:sp>
    </p:spTree>
    <p:extLst>
      <p:ext uri="{BB962C8B-B14F-4D97-AF65-F5344CB8AC3E}">
        <p14:creationId xmlns:p14="http://schemas.microsoft.com/office/powerpoint/2010/main" val="1441358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TYPES OF IGNEOUS ROCKS</a:t>
            </a:r>
          </a:p>
          <a:p>
            <a:r>
              <a:rPr lang="en-US" smtClean="0"/>
              <a:t>EXTRUSIVE/VOLCANIC ROCKS</a:t>
            </a:r>
          </a:p>
          <a:p>
            <a:r>
              <a:rPr lang="en-US" smtClean="0"/>
              <a:t>Forms at the surface.</a:t>
            </a:r>
          </a:p>
          <a:p>
            <a:r>
              <a:rPr lang="en-US" smtClean="0"/>
              <a:t>When magma reaches the surface it is called Lava. LAVA cools and hardens to form EXTRUSIVE rocks. When the cooling is very fast (almost instant) it will form rocks without crystals (GLASSY TEXTURE) e.g. Obsidian, while if it is not that fast it will form tiny crystals (FINE-GRAINED) e.g. Basalt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TYPES OF IGNEOUS ROCKS</a:t>
            </a:r>
          </a:p>
          <a:p>
            <a:r>
              <a:rPr lang="en-US" smtClean="0"/>
              <a:t>EXTRUSIVE/VOLCANIC ROCKS</a:t>
            </a:r>
          </a:p>
          <a:p>
            <a:r>
              <a:rPr lang="en-US" smtClean="0"/>
              <a:t>Forms at the surface.</a:t>
            </a:r>
          </a:p>
          <a:p>
            <a:r>
              <a:rPr lang="en-US" smtClean="0"/>
              <a:t>When magma reaches the surface it is called Lava. LAVA cools and hardens to form EXTRUSIVE rocks. When the cooling is very fast (almost instant) it will form rocks without crystals (GLASSY TEXTURE) e.g. Obsidian, while if it is not that fast it will form tiny crystals (FINE-GRAINED) e.g. Basalt</a:t>
            </a:r>
          </a:p>
          <a:p>
            <a:endParaRPr lang="en-US" smtClean="0"/>
          </a:p>
          <a:p>
            <a:endParaRPr lang="uk-UA"/>
          </a:p>
        </p:txBody>
      </p:sp>
    </p:spTree>
    <p:extLst>
      <p:ext uri="{BB962C8B-B14F-4D97-AF65-F5344CB8AC3E}">
        <p14:creationId xmlns:p14="http://schemas.microsoft.com/office/powerpoint/2010/main" val="3196231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Obsidian                               B. Basalt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Obsidian                               B. Basalt</a:t>
            </a:r>
          </a:p>
          <a:p>
            <a:endParaRPr lang="en-US" smtClean="0"/>
          </a:p>
          <a:p>
            <a:endParaRPr lang="uk-UA"/>
          </a:p>
        </p:txBody>
      </p:sp>
    </p:spTree>
    <p:extLst>
      <p:ext uri="{BB962C8B-B14F-4D97-AF65-F5344CB8AC3E}">
        <p14:creationId xmlns:p14="http://schemas.microsoft.com/office/powerpoint/2010/main" val="921593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2. INTRUSIVE/PLUTONC ROCKS</a:t>
            </a:r>
          </a:p>
          <a:p>
            <a:r>
              <a:rPr lang="en-US" smtClean="0"/>
              <a:t>Magma does not always reach the surface but may solidify  below the Earth’s surface. In this case it forms intrusive igneous rocks.</a:t>
            </a:r>
          </a:p>
          <a:p>
            <a:r>
              <a:rPr lang="en-US" smtClean="0"/>
              <a:t>Since the magma takes a longer time to solidify below the surface, the rocks formed has bigger crystals e.g. Granite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2. INTRUSIVE/PLUTONC ROCKS</a:t>
            </a:r>
          </a:p>
          <a:p>
            <a:r>
              <a:rPr lang="en-US" smtClean="0"/>
              <a:t>Magma does not always reach the surface but may solidify  below the Earth’s surface. In this case it forms intrusive igneous rocks.</a:t>
            </a:r>
          </a:p>
          <a:p>
            <a:r>
              <a:rPr lang="en-US" smtClean="0"/>
              <a:t>Since the magma takes a longer time to solidify below the surface, the rocks formed has bigger crystals e.g. Granite</a:t>
            </a:r>
          </a:p>
          <a:p>
            <a:endParaRPr lang="en-US" smtClean="0"/>
          </a:p>
          <a:p>
            <a:endParaRPr lang="en-US" smtClean="0"/>
          </a:p>
          <a:p>
            <a:endParaRPr lang="uk-UA"/>
          </a:p>
        </p:txBody>
      </p:sp>
    </p:spTree>
    <p:extLst>
      <p:ext uri="{BB962C8B-B14F-4D97-AF65-F5344CB8AC3E}">
        <p14:creationId xmlns:p14="http://schemas.microsoft.com/office/powerpoint/2010/main" val="3885811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CHARACTERISTICS OF IGNEOUS ROCKS</a:t>
            </a:r>
          </a:p>
          <a:p>
            <a:r>
              <a:rPr lang="en-US" smtClean="0"/>
              <a:t>Has crystals except those that solidify very fast</a:t>
            </a:r>
          </a:p>
          <a:p>
            <a:r>
              <a:rPr lang="en-US" smtClean="0"/>
              <a:t>Are not stratified</a:t>
            </a:r>
          </a:p>
          <a:p>
            <a:r>
              <a:rPr lang="en-US" smtClean="0"/>
              <a:t>Do not contain fossils</a:t>
            </a:r>
          </a:p>
          <a:p>
            <a:endParaRPr lang="uk-UA"/>
          </a:p>
        </p:txBody>
      </p:sp>
      <p:sp>
        <p:nvSpPr>
          <p:cNvPr id="4" name="Місце для номера слайда 3"/>
          <p:cNvSpPr>
            <a:spLocks noGrp="1"/>
          </p:cNvSpPr>
          <p:nvPr>
            <p:ph type="sldNum" sz="quarter" idx="10"/>
          </p:nvPr>
        </p:nvSpPr>
        <p:spPr/>
        <p:txBody>
          <a:bodyPr/>
          <a:lstStyle/>
          <a:p>
            <a:r>
              <a:rPr lang="en-US" smtClean="0"/>
              <a:t>CHARACTERISTICS OF IGNEOUS ROCKS</a:t>
            </a:r>
          </a:p>
          <a:p>
            <a:r>
              <a:rPr lang="en-US" smtClean="0"/>
              <a:t>Has crystals except those that solidify very fast</a:t>
            </a:r>
          </a:p>
          <a:p>
            <a:r>
              <a:rPr lang="en-US" smtClean="0"/>
              <a:t>Are not stratified</a:t>
            </a:r>
          </a:p>
          <a:p>
            <a:r>
              <a:rPr lang="en-US" smtClean="0"/>
              <a:t>Do not contain fossils</a:t>
            </a:r>
          </a:p>
          <a:p>
            <a:endParaRPr lang="uk-UA"/>
          </a:p>
        </p:txBody>
      </p:sp>
    </p:spTree>
    <p:extLst>
      <p:ext uri="{BB962C8B-B14F-4D97-AF65-F5344CB8AC3E}">
        <p14:creationId xmlns:p14="http://schemas.microsoft.com/office/powerpoint/2010/main" val="929380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SEDIMENTARY ROCKS</a:t>
            </a:r>
          </a:p>
          <a:p>
            <a:r>
              <a:rPr lang="en-US" smtClean="0"/>
              <a:t>http://www.fi.edu/fellows/payton/rocks/create/sediment.htm</a:t>
            </a:r>
          </a:p>
          <a:p>
            <a:r>
              <a:rPr lang="en-US" smtClean="0"/>
              <a:t>Sedimentary rocks are formed by erosion</a:t>
            </a:r>
          </a:p>
          <a:p>
            <a:r>
              <a:rPr lang="en-US" smtClean="0"/>
              <a:t>Sediments are moved from                                 one place to another</a:t>
            </a:r>
          </a:p>
          <a:p>
            <a:r>
              <a:rPr lang="en-US" smtClean="0"/>
              <a:t>Sediments are deposited in                           layers, with the older ones </a:t>
            </a:r>
          </a:p>
          <a:p>
            <a:r>
              <a:rPr lang="en-US" smtClean="0"/>
              <a:t>	on the bottom</a:t>
            </a:r>
          </a:p>
          <a:p>
            <a:r>
              <a:rPr lang="en-US" smtClean="0"/>
              <a:t>The layers become compacted                         and cemented together to form rocks</a:t>
            </a:r>
          </a:p>
          <a:p>
            <a:endParaRPr lang="uk-UA"/>
          </a:p>
        </p:txBody>
      </p:sp>
      <p:sp>
        <p:nvSpPr>
          <p:cNvPr id="4" name="Місце для номера слайда 3"/>
          <p:cNvSpPr>
            <a:spLocks noGrp="1"/>
          </p:cNvSpPr>
          <p:nvPr>
            <p:ph type="sldNum" sz="quarter" idx="10"/>
          </p:nvPr>
        </p:nvSpPr>
        <p:spPr/>
        <p:txBody>
          <a:bodyPr/>
          <a:lstStyle/>
          <a:p>
            <a:r>
              <a:rPr lang="en-US" smtClean="0"/>
              <a:t>SEDIMENTARY ROCKS</a:t>
            </a:r>
          </a:p>
          <a:p>
            <a:r>
              <a:rPr lang="en-US" smtClean="0"/>
              <a:t>http://www.fi.edu/fellows/payton/rocks/create/sediment.htm</a:t>
            </a:r>
          </a:p>
          <a:p>
            <a:r>
              <a:rPr lang="en-US" smtClean="0"/>
              <a:t>Sedimentary rocks are formed by erosion</a:t>
            </a:r>
          </a:p>
          <a:p>
            <a:r>
              <a:rPr lang="en-US" smtClean="0"/>
              <a:t>Sediments are moved from                                 one place to another</a:t>
            </a:r>
          </a:p>
          <a:p>
            <a:r>
              <a:rPr lang="en-US" smtClean="0"/>
              <a:t>Sediments are deposited in                           layers, with the older ones </a:t>
            </a:r>
          </a:p>
          <a:p>
            <a:r>
              <a:rPr lang="en-US" smtClean="0"/>
              <a:t>	on the bottom</a:t>
            </a:r>
          </a:p>
          <a:p>
            <a:r>
              <a:rPr lang="en-US" smtClean="0"/>
              <a:t>The layers become compacted                         and cemented together to form rocks</a:t>
            </a:r>
          </a:p>
          <a:p>
            <a:endParaRPr lang="uk-UA"/>
          </a:p>
        </p:txBody>
      </p:sp>
    </p:spTree>
    <p:extLst>
      <p:ext uri="{BB962C8B-B14F-4D97-AF65-F5344CB8AC3E}">
        <p14:creationId xmlns:p14="http://schemas.microsoft.com/office/powerpoint/2010/main" val="4222319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2A2C7D8-ED65-4A38-B0B7-482C908A07F8}" type="datetimeFigureOut">
              <a:rPr lang="en-GB" smtClean="0"/>
              <a:t>04/09/2015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3004019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A2C7D8-ED65-4A38-B0B7-482C908A07F8}" type="datetimeFigureOut">
              <a:rPr lang="en-GB" smtClean="0"/>
              <a:t>04/09/2015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3989319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A2C7D8-ED65-4A38-B0B7-482C908A07F8}" type="datetimeFigureOut">
              <a:rPr lang="en-GB" smtClean="0"/>
              <a:t>04/09/2015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2687472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A2C7D8-ED65-4A38-B0B7-482C908A07F8}" type="datetimeFigureOut">
              <a:rPr lang="en-GB" smtClean="0"/>
              <a:t>04/09/2015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1586998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A2C7D8-ED65-4A38-B0B7-482C908A07F8}" type="datetimeFigureOut">
              <a:rPr lang="en-GB" smtClean="0"/>
              <a:t>04/09/2015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1728215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2A2C7D8-ED65-4A38-B0B7-482C908A07F8}" type="datetimeFigureOut">
              <a:rPr lang="en-GB" smtClean="0"/>
              <a:t>04/09/2015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376847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2A2C7D8-ED65-4A38-B0B7-482C908A07F8}" type="datetimeFigureOut">
              <a:rPr lang="en-GB" smtClean="0"/>
              <a:t>04/09/2015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282488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2A2C7D8-ED65-4A38-B0B7-482C908A07F8}" type="datetimeFigureOut">
              <a:rPr lang="en-GB" smtClean="0"/>
              <a:t>04/09/2015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965889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2C7D8-ED65-4A38-B0B7-482C908A07F8}" type="datetimeFigureOut">
              <a:rPr lang="en-GB" smtClean="0"/>
              <a:t>04/09/2015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933058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A2C7D8-ED65-4A38-B0B7-482C908A07F8}" type="datetimeFigureOut">
              <a:rPr lang="en-GB" smtClean="0"/>
              <a:t>04/09/2015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526990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A2C7D8-ED65-4A38-B0B7-482C908A07F8}" type="datetimeFigureOut">
              <a:rPr lang="en-GB" smtClean="0"/>
              <a:t>04/09/2015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F2AA0-DEE0-4968-89EF-65344A9FC174}" type="slidenum">
              <a:rPr lang="en-GB" smtClean="0"/>
              <a:t>‹№›</a:t>
            </a:fld>
            <a:endParaRPr lang="en-GB"/>
          </a:p>
        </p:txBody>
      </p:sp>
    </p:spTree>
    <p:extLst>
      <p:ext uri="{BB962C8B-B14F-4D97-AF65-F5344CB8AC3E}">
        <p14:creationId xmlns:p14="http://schemas.microsoft.com/office/powerpoint/2010/main" val="175201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2C7D8-ED65-4A38-B0B7-482C908A07F8}" type="datetimeFigureOut">
              <a:rPr lang="en-GB" smtClean="0"/>
              <a:t>04/09/2015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FF2AA0-DEE0-4968-89EF-65344A9FC174}" type="slidenum">
              <a:rPr lang="en-GB" smtClean="0"/>
              <a:t>‹№›</a:t>
            </a:fld>
            <a:endParaRPr lang="en-GB"/>
          </a:p>
        </p:txBody>
      </p:sp>
    </p:spTree>
    <p:extLst>
      <p:ext uri="{BB962C8B-B14F-4D97-AF65-F5344CB8AC3E}">
        <p14:creationId xmlns:p14="http://schemas.microsoft.com/office/powerpoint/2010/main" val="2736169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6.wdp"/></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8.wdp"/><Relationship Id="rId5" Type="http://schemas.openxmlformats.org/officeDocument/2006/relationships/image" Target="../media/image10.jpeg"/><Relationship Id="rId4" Type="http://schemas.microsoft.com/office/2007/relationships/hdphoto" Target="../media/hdphoto7.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microsoft.com/office/2007/relationships/hdphoto" Target="../media/hdphoto10.wdp"/><Relationship Id="rId5" Type="http://schemas.openxmlformats.org/officeDocument/2006/relationships/image" Target="../media/image13.jpeg"/><Relationship Id="rId4" Type="http://schemas.microsoft.com/office/2007/relationships/hdphoto" Target="../media/hdphoto9.wdp"/></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1.wdp"/></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2.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4.jpe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hyperlink" Target="http://www.probertencyclopaedia.com/j/Granite.jp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5"/>
            <a:ext cx="7772400" cy="1440159"/>
          </a:xfrm>
        </p:spPr>
        <p:style>
          <a:lnRef idx="0">
            <a:schemeClr val="accent5"/>
          </a:lnRef>
          <a:fillRef idx="3">
            <a:schemeClr val="accent5"/>
          </a:fillRef>
          <a:effectRef idx="3">
            <a:schemeClr val="accent5"/>
          </a:effectRef>
          <a:fontRef idx="minor">
            <a:schemeClr val="lt1"/>
          </a:fontRef>
        </p:style>
        <p:txBody>
          <a:bodyPr>
            <a:normAutofit/>
          </a:bodyPr>
          <a:lstStyle/>
          <a:p>
            <a:r>
              <a:rPr lang="en-GB" sz="8000" b="1" smtClean="0">
                <a:solidFill>
                  <a:schemeClr val="tx1"/>
                </a:solidFill>
                <a:effectLst>
                  <a:outerShdw blurRad="38100" dist="38100" dir="2700000" algn="tl">
                    <a:srgbClr val="000000">
                      <a:alpha val="43137"/>
                    </a:srgbClr>
                  </a:outerShdw>
                </a:effectLst>
              </a:rPr>
              <a:t>ROCKS </a:t>
            </a:r>
            <a:endParaRPr lang="en-GB" sz="8000" b="1" dirty="0">
              <a:solidFill>
                <a:schemeClr val="tx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2636912"/>
            <a:ext cx="6400800" cy="3001888"/>
          </a:xfrm>
        </p:spPr>
        <p:txBody>
          <a:bodyPr/>
          <a:lstStyle/>
          <a:p>
            <a:endParaRPr lang="en-GB" dirty="0"/>
          </a:p>
        </p:txBody>
      </p:sp>
      <p:pic>
        <p:nvPicPr>
          <p:cNvPr id="6" name="Picture 2" descr="C:\Documents and Settings\Liz\Local Settings\Temporary Internet Files\Content.IE5\3QA88QPI\MPj04383960000[1].jpg"/>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67544" y="1844824"/>
            <a:ext cx="8208911"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6462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marL="465138" indent="-346075" fontAlgn="auto">
              <a:spcBef>
                <a:spcPts val="0"/>
              </a:spcBef>
              <a:spcAft>
                <a:spcPts val="0"/>
              </a:spcAft>
              <a:buClr>
                <a:schemeClr val="accent1"/>
              </a:buClr>
              <a:buSzPct val="80000"/>
              <a:buFont typeface="Wingdings" pitchFamily="2" charset="2"/>
              <a:buChar char="§"/>
              <a:defRPr/>
            </a:pPr>
            <a:r>
              <a:rPr lang="en-US" dirty="0"/>
              <a:t>Sedimentary Rocks are formed at or near the   Earth’s surface</a:t>
            </a:r>
          </a:p>
          <a:p>
            <a:pPr marL="465138" indent="-346075" fontAlgn="auto">
              <a:spcBef>
                <a:spcPts val="0"/>
              </a:spcBef>
              <a:spcAft>
                <a:spcPts val="0"/>
              </a:spcAft>
              <a:buClr>
                <a:schemeClr val="accent1"/>
              </a:buClr>
              <a:buSzPct val="80000"/>
              <a:defRPr/>
            </a:pPr>
            <a:endParaRPr lang="en-US" dirty="0"/>
          </a:p>
          <a:p>
            <a:pPr marL="107950" indent="11113" fontAlgn="auto">
              <a:spcBef>
                <a:spcPts val="0"/>
              </a:spcBef>
              <a:spcAft>
                <a:spcPts val="0"/>
              </a:spcAft>
              <a:buClr>
                <a:schemeClr val="accent1"/>
              </a:buClr>
              <a:buSzPct val="80000"/>
              <a:buFont typeface="Wingdings" pitchFamily="2" charset="2"/>
              <a:buChar char="§"/>
              <a:defRPr/>
            </a:pPr>
            <a:r>
              <a:rPr lang="en-US" dirty="0"/>
              <a:t>  No heat and </a:t>
            </a:r>
            <a:r>
              <a:rPr lang="en-US" dirty="0" smtClean="0"/>
              <a:t>pressure is </a:t>
            </a:r>
            <a:r>
              <a:rPr lang="en-US" dirty="0"/>
              <a:t>involved</a:t>
            </a:r>
          </a:p>
          <a:p>
            <a:pPr marL="438912" indent="-320040" fontAlgn="auto">
              <a:spcBef>
                <a:spcPts val="0"/>
              </a:spcBef>
              <a:spcAft>
                <a:spcPts val="0"/>
              </a:spcAft>
              <a:buClr>
                <a:schemeClr val="accent1"/>
              </a:buClr>
              <a:buSzPct val="80000"/>
              <a:defRPr/>
            </a:pPr>
            <a:endParaRPr lang="en-US" dirty="0"/>
          </a:p>
          <a:p>
            <a:pPr marL="438912" indent="-320040" fontAlgn="auto">
              <a:spcBef>
                <a:spcPts val="0"/>
              </a:spcBef>
              <a:spcAft>
                <a:spcPts val="0"/>
              </a:spcAft>
              <a:buClr>
                <a:schemeClr val="accent1"/>
              </a:buClr>
              <a:buSzPct val="80000"/>
              <a:buFont typeface="Wingdings" pitchFamily="2" charset="2"/>
              <a:buChar char="§"/>
              <a:defRPr/>
            </a:pPr>
            <a:r>
              <a:rPr lang="en-US" dirty="0" smtClean="0"/>
              <a:t>Usually occur in  </a:t>
            </a:r>
            <a:r>
              <a:rPr lang="en-US" dirty="0"/>
              <a:t>layers </a:t>
            </a:r>
            <a:r>
              <a:rPr lang="en-US" dirty="0" smtClean="0"/>
              <a:t>(Strata)</a:t>
            </a:r>
            <a:endParaRPr lang="en-US" dirty="0"/>
          </a:p>
          <a:p>
            <a:pPr marL="438912" indent="-320040" fontAlgn="auto">
              <a:spcBef>
                <a:spcPts val="0"/>
              </a:spcBef>
              <a:spcAft>
                <a:spcPts val="0"/>
              </a:spcAft>
              <a:buClr>
                <a:schemeClr val="accent1"/>
              </a:buClr>
              <a:buSzPct val="80000"/>
              <a:buFont typeface="Wingdings" pitchFamily="2" charset="2"/>
              <a:buChar char="§"/>
              <a:defRPr/>
            </a:pPr>
            <a:endParaRPr lang="en-US" dirty="0"/>
          </a:p>
          <a:p>
            <a:pPr marL="438912" indent="-320040" algn="just" fontAlgn="auto">
              <a:spcBef>
                <a:spcPts val="0"/>
              </a:spcBef>
              <a:spcAft>
                <a:spcPts val="0"/>
              </a:spcAft>
              <a:buClr>
                <a:schemeClr val="accent1"/>
              </a:buClr>
              <a:buSzPct val="80000"/>
              <a:buFont typeface="Wingdings" pitchFamily="2" charset="2"/>
              <a:buChar char="§"/>
              <a:defRPr/>
            </a:pPr>
            <a:r>
              <a:rPr lang="en-US" u="sng" dirty="0"/>
              <a:t>Stratification</a:t>
            </a:r>
            <a:r>
              <a:rPr lang="en-US" dirty="0"/>
              <a:t> – the process in </a:t>
            </a:r>
            <a:r>
              <a:rPr lang="en-US" dirty="0" smtClean="0"/>
              <a:t>                      which sedimentary </a:t>
            </a:r>
            <a:r>
              <a:rPr lang="en-US" dirty="0"/>
              <a:t>rocks are                   arranged in layers</a:t>
            </a:r>
          </a:p>
          <a:p>
            <a:pPr marL="0" indent="0">
              <a:buNone/>
            </a:pPr>
            <a:endParaRPr lang="en-GB" dirty="0"/>
          </a:p>
        </p:txBody>
      </p:sp>
    </p:spTree>
    <p:extLst>
      <p:ext uri="{BB962C8B-B14F-4D97-AF65-F5344CB8AC3E}">
        <p14:creationId xmlns:p14="http://schemas.microsoft.com/office/powerpoint/2010/main" val="180663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2" end="2"/>
                                            </p:txEl>
                                          </p:spTgt>
                                        </p:tgtEl>
                                        <p:attrNameLst>
                                          <p:attrName>ppt_w</p:attrName>
                                        </p:attrNameLst>
                                      </p:cBhvr>
                                    </p:anim>
                                    <p:anim by="(#ppt_w*0.50)" calcmode="lin" valueType="num">
                                      <p:cBhvr>
                                        <p:cTn id="16" dur="500" decel="50000" autoRev="1" fill="hold">
                                          <p:stCondLst>
                                            <p:cond delay="0"/>
                                          </p:stCondLst>
                                        </p:cTn>
                                        <p:tgtEl>
                                          <p:spTgt spid="3">
                                            <p:txEl>
                                              <p:pRg st="2" end="2"/>
                                            </p:txEl>
                                          </p:spTgt>
                                        </p:tgtEl>
                                        <p:attrNameLst>
                                          <p:attrName>ppt_x</p:attrName>
                                        </p:attrNameLst>
                                      </p:cBhvr>
                                    </p:anim>
                                    <p:anim from="(-#ppt_h/2)" to="(#ppt_y)" calcmode="lin" valueType="num">
                                      <p:cBhvr>
                                        <p:cTn id="17" dur="1000" fill="hold">
                                          <p:stCondLst>
                                            <p:cond delay="0"/>
                                          </p:stCondLst>
                                        </p:cTn>
                                        <p:tgtEl>
                                          <p:spTgt spid="3">
                                            <p:txEl>
                                              <p:pRg st="2" end="2"/>
                                            </p:txEl>
                                          </p:spTgt>
                                        </p:tgtEl>
                                        <p:attrNameLst>
                                          <p:attrName>ppt_y</p:attrName>
                                        </p:attrNameLst>
                                      </p:cBhvr>
                                    </p:anim>
                                    <p:animRot by="21600000">
                                      <p:cBhvr>
                                        <p:cTn id="18" dur="1000" fill="hold">
                                          <p:stCondLst>
                                            <p:cond delay="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3">
                                            <p:txEl>
                                              <p:pRg st="4" end="4"/>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4" end="4"/>
                                            </p:txEl>
                                          </p:spTgt>
                                        </p:tgtEl>
                                        <p:attrNameLst>
                                          <p:attrName>ppt_w</p:attrName>
                                        </p:attrNameLst>
                                      </p:cBhvr>
                                    </p:anim>
                                    <p:anim by="(#ppt_w*0.50)" calcmode="lin" valueType="num">
                                      <p:cBhvr>
                                        <p:cTn id="24" dur="500" decel="50000" autoRev="1" fill="hold">
                                          <p:stCondLst>
                                            <p:cond delay="0"/>
                                          </p:stCondLst>
                                        </p:cTn>
                                        <p:tgtEl>
                                          <p:spTgt spid="3">
                                            <p:txEl>
                                              <p:pRg st="4" end="4"/>
                                            </p:txEl>
                                          </p:spTgt>
                                        </p:tgtEl>
                                        <p:attrNameLst>
                                          <p:attrName>ppt_x</p:attrName>
                                        </p:attrNameLst>
                                      </p:cBhvr>
                                    </p:anim>
                                    <p:anim from="(-#ppt_h/2)" to="(#ppt_y)" calcmode="lin" valueType="num">
                                      <p:cBhvr>
                                        <p:cTn id="25" dur="1000" fill="hold">
                                          <p:stCondLst>
                                            <p:cond delay="0"/>
                                          </p:stCondLst>
                                        </p:cTn>
                                        <p:tgtEl>
                                          <p:spTgt spid="3">
                                            <p:txEl>
                                              <p:pRg st="4" end="4"/>
                                            </p:txEl>
                                          </p:spTgt>
                                        </p:tgtEl>
                                        <p:attrNameLst>
                                          <p:attrName>ppt_y</p:attrName>
                                        </p:attrNameLst>
                                      </p:cBhvr>
                                    </p:anim>
                                    <p:animRot by="21600000">
                                      <p:cBhvr>
                                        <p:cTn id="26" dur="1000" fill="hold">
                                          <p:stCondLst>
                                            <p:cond delay="0"/>
                                          </p:stCondLst>
                                        </p:cTn>
                                        <p:tgtEl>
                                          <p:spTgt spid="3">
                                            <p:txEl>
                                              <p:pRg st="4" end="4"/>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3">
                                            <p:txEl>
                                              <p:pRg st="6" end="6"/>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6" end="6"/>
                                            </p:txEl>
                                          </p:spTgt>
                                        </p:tgtEl>
                                        <p:attrNameLst>
                                          <p:attrName>ppt_w</p:attrName>
                                        </p:attrNameLst>
                                      </p:cBhvr>
                                    </p:anim>
                                    <p:anim by="(#ppt_w*0.50)" calcmode="lin" valueType="num">
                                      <p:cBhvr>
                                        <p:cTn id="32" dur="500" decel="50000" autoRev="1" fill="hold">
                                          <p:stCondLst>
                                            <p:cond delay="0"/>
                                          </p:stCondLst>
                                        </p:cTn>
                                        <p:tgtEl>
                                          <p:spTgt spid="3">
                                            <p:txEl>
                                              <p:pRg st="6" end="6"/>
                                            </p:txEl>
                                          </p:spTgt>
                                        </p:tgtEl>
                                        <p:attrNameLst>
                                          <p:attrName>ppt_x</p:attrName>
                                        </p:attrNameLst>
                                      </p:cBhvr>
                                    </p:anim>
                                    <p:anim from="(-#ppt_h/2)" to="(#ppt_y)" calcmode="lin" valueType="num">
                                      <p:cBhvr>
                                        <p:cTn id="33" dur="1000" fill="hold">
                                          <p:stCondLst>
                                            <p:cond delay="0"/>
                                          </p:stCondLst>
                                        </p:cTn>
                                        <p:tgtEl>
                                          <p:spTgt spid="3">
                                            <p:txEl>
                                              <p:pRg st="6" end="6"/>
                                            </p:txEl>
                                          </p:spTgt>
                                        </p:tgtEl>
                                        <p:attrNameLst>
                                          <p:attrName>ppt_y</p:attrName>
                                        </p:attrNameLst>
                                      </p:cBhvr>
                                    </p:anim>
                                    <p:animRot by="21600000">
                                      <p:cBhvr>
                                        <p:cTn id="34" dur="1000" fill="hold">
                                          <p:stCondLst>
                                            <p:cond delay="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Liz\Local Settings\Temporary Internet Files\Content.IE5\W49KQFHU\MPj04033980000[1].jpg"/>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11560" y="404664"/>
            <a:ext cx="8136904" cy="626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036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SEDIMENTARY ROCKS</a:t>
            </a:r>
            <a:endParaRPr lang="en-GB" dirty="0"/>
          </a:p>
        </p:txBody>
      </p:sp>
      <p:sp>
        <p:nvSpPr>
          <p:cNvPr id="3" name="Content Placeholder 2"/>
          <p:cNvSpPr>
            <a:spLocks noGrp="1"/>
          </p:cNvSpPr>
          <p:nvPr>
            <p:ph idx="1"/>
          </p:nvPr>
        </p:nvSpPr>
        <p:spPr>
          <a:xfrm>
            <a:off x="457200" y="1196752"/>
            <a:ext cx="8229600" cy="5400600"/>
          </a:xfrm>
        </p:spPr>
        <p:txBody>
          <a:bodyPr/>
          <a:lstStyle/>
          <a:p>
            <a:pPr marL="514350" indent="-514350">
              <a:buAutoNum type="arabicPeriod"/>
            </a:pPr>
            <a:r>
              <a:rPr lang="en-GB" dirty="0" smtClean="0"/>
              <a:t>CLASTIC ROCKS</a:t>
            </a:r>
          </a:p>
          <a:p>
            <a:pPr marL="0" indent="0">
              <a:buNone/>
            </a:pPr>
            <a:r>
              <a:rPr lang="en-US" dirty="0">
                <a:latin typeface="Corbel" pitchFamily="34" charset="0"/>
              </a:rPr>
              <a:t>made of fragments of rock cemented together  </a:t>
            </a:r>
            <a:r>
              <a:rPr lang="en-US" dirty="0" smtClean="0">
                <a:latin typeface="Corbel" pitchFamily="34" charset="0"/>
              </a:rPr>
              <a:t>e.g. Breccia</a:t>
            </a:r>
            <a:endParaRPr lang="en-US" dirty="0">
              <a:latin typeface="Corbel" pitchFamily="34" charset="0"/>
            </a:endParaRPr>
          </a:p>
          <a:p>
            <a:pPr marL="0" indent="0">
              <a:buNone/>
            </a:pPr>
            <a:endParaRPr lang="en-GB" dirty="0" smtClean="0"/>
          </a:p>
          <a:p>
            <a:pPr marL="0" indent="0">
              <a:buNone/>
            </a:pPr>
            <a:endParaRPr lang="en-GB" dirty="0"/>
          </a:p>
        </p:txBody>
      </p:sp>
      <p:pic>
        <p:nvPicPr>
          <p:cNvPr id="4" name="Picture 2" descr="breccia"/>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11560" y="2971800"/>
            <a:ext cx="784664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5493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3">
                                            <p:txEl>
                                              <p:pRg st="0" end="0"/>
                                            </p:txEl>
                                          </p:spTgt>
                                        </p:tgtEl>
                                        <p:attrNameLst>
                                          <p:attrName>style.visibility</p:attrName>
                                        </p:attrNameLst>
                                      </p:cBhvr>
                                      <p:to>
                                        <p:strVal val="visible"/>
                                      </p:to>
                                    </p:set>
                                    <p:anim by="(-#ppt_w*2)" calcmode="lin" valueType="num">
                                      <p:cBhvr rctx="PPT">
                                        <p:cTn id="25" dur="500" autoRev="1" fill="hold">
                                          <p:stCondLst>
                                            <p:cond delay="0"/>
                                          </p:stCondLst>
                                        </p:cTn>
                                        <p:tgtEl>
                                          <p:spTgt spid="3">
                                            <p:txEl>
                                              <p:pRg st="0" end="0"/>
                                            </p:txEl>
                                          </p:spTgt>
                                        </p:tgtEl>
                                        <p:attrNameLst>
                                          <p:attrName>ppt_w</p:attrName>
                                        </p:attrNameLst>
                                      </p:cBhvr>
                                    </p:anim>
                                    <p:anim by="(#ppt_w*0.50)" calcmode="lin" valueType="num">
                                      <p:cBhvr>
                                        <p:cTn id="26" dur="500" decel="50000" autoRev="1" fill="hold">
                                          <p:stCondLst>
                                            <p:cond delay="0"/>
                                          </p:stCondLst>
                                        </p:cTn>
                                        <p:tgtEl>
                                          <p:spTgt spid="3">
                                            <p:txEl>
                                              <p:pRg st="0" end="0"/>
                                            </p:txEl>
                                          </p:spTgt>
                                        </p:tgtEl>
                                        <p:attrNameLst>
                                          <p:attrName>ppt_x</p:attrName>
                                        </p:attrNameLst>
                                      </p:cBhvr>
                                    </p:anim>
                                    <p:anim from="(-#ppt_h/2)" to="(#ppt_y)" calcmode="lin" valueType="num">
                                      <p:cBhvr>
                                        <p:cTn id="27" dur="1000" fill="hold">
                                          <p:stCondLst>
                                            <p:cond delay="0"/>
                                          </p:stCondLst>
                                        </p:cTn>
                                        <p:tgtEl>
                                          <p:spTgt spid="3">
                                            <p:txEl>
                                              <p:pRg st="0" end="0"/>
                                            </p:txEl>
                                          </p:spTgt>
                                        </p:tgtEl>
                                        <p:attrNameLst>
                                          <p:attrName>ppt_y</p:attrName>
                                        </p:attrNameLst>
                                      </p:cBhvr>
                                    </p:anim>
                                    <p:animRot by="21600000">
                                      <p:cBhvr>
                                        <p:cTn id="28" dur="1000" fill="hold">
                                          <p:stCondLst>
                                            <p:cond delay="0"/>
                                          </p:stCondLst>
                                        </p:cTn>
                                        <p:tgtEl>
                                          <p:spTgt spid="3">
                                            <p:txEl>
                                              <p:pRg st="0" end="0"/>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3">
                                            <p:txEl>
                                              <p:pRg st="1" end="1"/>
                                            </p:txEl>
                                          </p:spTgt>
                                        </p:tgtEl>
                                        <p:attrNameLst>
                                          <p:attrName>style.visibility</p:attrName>
                                        </p:attrNameLst>
                                      </p:cBhvr>
                                      <p:to>
                                        <p:strVal val="visible"/>
                                      </p:to>
                                    </p:set>
                                    <p:anim by="(-#ppt_w*2)" calcmode="lin" valueType="num">
                                      <p:cBhvr rctx="PPT">
                                        <p:cTn id="33" dur="500" autoRev="1" fill="hold">
                                          <p:stCondLst>
                                            <p:cond delay="0"/>
                                          </p:stCondLst>
                                        </p:cTn>
                                        <p:tgtEl>
                                          <p:spTgt spid="3">
                                            <p:txEl>
                                              <p:pRg st="1" end="1"/>
                                            </p:txEl>
                                          </p:spTgt>
                                        </p:tgtEl>
                                        <p:attrNameLst>
                                          <p:attrName>ppt_w</p:attrName>
                                        </p:attrNameLst>
                                      </p:cBhvr>
                                    </p:anim>
                                    <p:anim by="(#ppt_w*0.50)" calcmode="lin" valueType="num">
                                      <p:cBhvr>
                                        <p:cTn id="34" dur="500" decel="50000" autoRev="1" fill="hold">
                                          <p:stCondLst>
                                            <p:cond delay="0"/>
                                          </p:stCondLst>
                                        </p:cTn>
                                        <p:tgtEl>
                                          <p:spTgt spid="3">
                                            <p:txEl>
                                              <p:pRg st="1" end="1"/>
                                            </p:txEl>
                                          </p:spTgt>
                                        </p:tgtEl>
                                        <p:attrNameLst>
                                          <p:attrName>ppt_x</p:attrName>
                                        </p:attrNameLst>
                                      </p:cBhvr>
                                    </p:anim>
                                    <p:anim from="(-#ppt_h/2)" to="(#ppt_y)" calcmode="lin" valueType="num">
                                      <p:cBhvr>
                                        <p:cTn id="35" dur="1000" fill="hold">
                                          <p:stCondLst>
                                            <p:cond delay="0"/>
                                          </p:stCondLst>
                                        </p:cTn>
                                        <p:tgtEl>
                                          <p:spTgt spid="3">
                                            <p:txEl>
                                              <p:pRg st="1" end="1"/>
                                            </p:txEl>
                                          </p:spTgt>
                                        </p:tgtEl>
                                        <p:attrNameLst>
                                          <p:attrName>ppt_y</p:attrName>
                                        </p:attrNameLst>
                                      </p:cBhvr>
                                    </p:anim>
                                    <p:animRot by="21600000">
                                      <p:cBhvr>
                                        <p:cTn id="36" dur="1000" fill="hold">
                                          <p:stCondLst>
                                            <p:cond delay="0"/>
                                          </p:stCondLst>
                                        </p:cTn>
                                        <p:tgtEl>
                                          <p:spTgt spid="3">
                                            <p:txEl>
                                              <p:pRg st="1" end="1"/>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lstStyle/>
          <a:p>
            <a:pPr marL="0" indent="0">
              <a:buNone/>
            </a:pPr>
            <a:r>
              <a:rPr lang="en-GB" dirty="0" smtClean="0"/>
              <a:t>2. NON-CLASTIC</a:t>
            </a:r>
          </a:p>
          <a:p>
            <a:pPr marL="0" indent="0">
              <a:buNone/>
            </a:pPr>
            <a:r>
              <a:rPr lang="en-US" dirty="0" smtClean="0">
                <a:latin typeface="Corbel" pitchFamily="34" charset="0"/>
              </a:rPr>
              <a:t>Minerals </a:t>
            </a:r>
            <a:r>
              <a:rPr lang="en-US" dirty="0">
                <a:latin typeface="Corbel" pitchFamily="34" charset="0"/>
              </a:rPr>
              <a:t>crystallize out of solution to become </a:t>
            </a:r>
            <a:r>
              <a:rPr lang="en-US" dirty="0" smtClean="0">
                <a:latin typeface="Corbel" pitchFamily="34" charset="0"/>
              </a:rPr>
              <a:t>rock e.g. limestone</a:t>
            </a:r>
          </a:p>
          <a:p>
            <a:pPr marL="0" indent="0">
              <a:buNone/>
            </a:pPr>
            <a:r>
              <a:rPr lang="en-US" dirty="0" smtClean="0">
                <a:latin typeface="Corbel" pitchFamily="34" charset="0"/>
              </a:rPr>
              <a:t>Or are formed from remains of plants and animals (also referred to as biogenic rocks) e.g. coal</a:t>
            </a:r>
            <a:endParaRPr lang="en-US" dirty="0">
              <a:latin typeface="Corbel" pitchFamily="34" charset="0"/>
            </a:endParaRPr>
          </a:p>
          <a:p>
            <a:pPr marL="0" indent="0">
              <a:buNone/>
            </a:pPr>
            <a:r>
              <a:rPr lang="en-GB" dirty="0"/>
              <a:t>A</a:t>
            </a:r>
            <a:r>
              <a:rPr lang="en-GB" dirty="0" smtClean="0"/>
              <a:t>. Limestone                       B. Coal</a:t>
            </a:r>
            <a:endParaRPr lang="en-GB" dirty="0"/>
          </a:p>
        </p:txBody>
      </p:sp>
      <p:pic>
        <p:nvPicPr>
          <p:cNvPr id="4" name="Picture 2" descr="limestone"/>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79512" y="3861048"/>
            <a:ext cx="4104456"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bituminous coal"/>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788024" y="3861048"/>
            <a:ext cx="3898776" cy="265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439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2" end="2"/>
                                            </p:txEl>
                                          </p:spTgt>
                                        </p:tgtEl>
                                        <p:attrNameLst>
                                          <p:attrName>ppt_w</p:attrName>
                                        </p:attrNameLst>
                                      </p:cBhvr>
                                    </p:anim>
                                    <p:anim by="(#ppt_w*0.50)" calcmode="lin" valueType="num">
                                      <p:cBhvr>
                                        <p:cTn id="24" dur="500" decel="50000" autoRev="1" fill="hold">
                                          <p:stCondLst>
                                            <p:cond delay="0"/>
                                          </p:stCondLst>
                                        </p:cTn>
                                        <p:tgtEl>
                                          <p:spTgt spid="3">
                                            <p:txEl>
                                              <p:pRg st="2" end="2"/>
                                            </p:txEl>
                                          </p:spTgt>
                                        </p:tgtEl>
                                        <p:attrNameLst>
                                          <p:attrName>ppt_x</p:attrName>
                                        </p:attrNameLst>
                                      </p:cBhvr>
                                    </p:anim>
                                    <p:anim from="(-#ppt_h/2)" to="(#ppt_y)" calcmode="lin" valueType="num">
                                      <p:cBhvr>
                                        <p:cTn id="25" dur="1000" fill="hold">
                                          <p:stCondLst>
                                            <p:cond delay="0"/>
                                          </p:stCondLst>
                                        </p:cTn>
                                        <p:tgtEl>
                                          <p:spTgt spid="3">
                                            <p:txEl>
                                              <p:pRg st="2" end="2"/>
                                            </p:txEl>
                                          </p:spTgt>
                                        </p:tgtEl>
                                        <p:attrNameLst>
                                          <p:attrName>ppt_y</p:attrName>
                                        </p:attrNameLst>
                                      </p:cBhvr>
                                    </p:anim>
                                    <p:animRot by="21600000">
                                      <p:cBhvr>
                                        <p:cTn id="26" dur="10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3" end="3"/>
                                            </p:txEl>
                                          </p:spTgt>
                                        </p:tgtEl>
                                        <p:attrNameLst>
                                          <p:attrName>ppt_w</p:attrName>
                                        </p:attrNameLst>
                                      </p:cBhvr>
                                    </p:anim>
                                    <p:anim by="(#ppt_w*0.50)" calcmode="lin" valueType="num">
                                      <p:cBhvr>
                                        <p:cTn id="32" dur="500" decel="50000" autoRev="1" fill="hold">
                                          <p:stCondLst>
                                            <p:cond delay="0"/>
                                          </p:stCondLst>
                                        </p:cTn>
                                        <p:tgtEl>
                                          <p:spTgt spid="3">
                                            <p:txEl>
                                              <p:pRg st="3" end="3"/>
                                            </p:txEl>
                                          </p:spTgt>
                                        </p:tgtEl>
                                        <p:attrNameLst>
                                          <p:attrName>ppt_x</p:attrName>
                                        </p:attrNameLst>
                                      </p:cBhvr>
                                    </p:anim>
                                    <p:anim from="(-#ppt_h/2)" to="(#ppt_y)" calcmode="lin" valueType="num">
                                      <p:cBhvr>
                                        <p:cTn id="33" dur="1000" fill="hold">
                                          <p:stCondLst>
                                            <p:cond delay="0"/>
                                          </p:stCondLst>
                                        </p:cTn>
                                        <p:tgtEl>
                                          <p:spTgt spid="3">
                                            <p:txEl>
                                              <p:pRg st="3" end="3"/>
                                            </p:txEl>
                                          </p:spTgt>
                                        </p:tgtEl>
                                        <p:attrNameLst>
                                          <p:attrName>ppt_y</p:attrName>
                                        </p:attrNameLst>
                                      </p:cBhvr>
                                    </p:anim>
                                    <p:animRot by="21600000">
                                      <p:cBhvr>
                                        <p:cTn id="34" dur="1000" fill="hold">
                                          <p:stCondLst>
                                            <p:cond delay="0"/>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marL="0" indent="0">
              <a:buNone/>
            </a:pPr>
            <a:r>
              <a:rPr lang="en-GB" dirty="0" smtClean="0"/>
              <a:t>CHARACTERISTICS OF SEDIMENTARY ROCKS</a:t>
            </a:r>
          </a:p>
          <a:p>
            <a:pPr marL="514350" indent="-514350">
              <a:buAutoNum type="arabicPeriod"/>
            </a:pPr>
            <a:r>
              <a:rPr lang="en-GB" dirty="0" smtClean="0"/>
              <a:t>May contain fossils</a:t>
            </a:r>
          </a:p>
          <a:p>
            <a:pPr marL="514350" indent="-514350">
              <a:buAutoNum type="arabicPeriod"/>
            </a:pPr>
            <a:r>
              <a:rPr lang="en-GB" dirty="0" smtClean="0"/>
              <a:t>Are stratified</a:t>
            </a:r>
          </a:p>
          <a:p>
            <a:pPr marL="514350" indent="-514350">
              <a:buAutoNum type="arabicPeriod"/>
            </a:pPr>
            <a:r>
              <a:rPr lang="en-GB" dirty="0" smtClean="0"/>
              <a:t>They are not banded</a:t>
            </a:r>
            <a:endParaRPr lang="en-GB" dirty="0"/>
          </a:p>
        </p:txBody>
      </p:sp>
    </p:spTree>
    <p:extLst>
      <p:ext uri="{BB962C8B-B14F-4D97-AF65-F5344CB8AC3E}">
        <p14:creationId xmlns:p14="http://schemas.microsoft.com/office/powerpoint/2010/main" val="133222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dirty="0" smtClean="0"/>
              <a:t>METAMORPHIC ROCKS</a:t>
            </a:r>
            <a:endParaRPr lang="en-GB" dirty="0"/>
          </a:p>
        </p:txBody>
      </p:sp>
      <p:sp>
        <p:nvSpPr>
          <p:cNvPr id="3" name="Content Placeholder 2"/>
          <p:cNvSpPr>
            <a:spLocks noGrp="1"/>
          </p:cNvSpPr>
          <p:nvPr>
            <p:ph idx="1"/>
          </p:nvPr>
        </p:nvSpPr>
        <p:spPr>
          <a:xfrm>
            <a:off x="179512" y="1268760"/>
            <a:ext cx="8507288" cy="4857403"/>
          </a:xfrm>
        </p:spPr>
        <p:txBody>
          <a:bodyPr>
            <a:normAutofit/>
          </a:bodyPr>
          <a:lstStyle/>
          <a:p>
            <a:pPr>
              <a:buClr>
                <a:schemeClr val="accent1"/>
              </a:buClr>
              <a:buFont typeface="Wingdings" pitchFamily="2" charset="2"/>
              <a:buChar char="§"/>
            </a:pPr>
            <a:r>
              <a:rPr lang="en-US" dirty="0" smtClean="0">
                <a:latin typeface="Corbel" pitchFamily="34" charset="0"/>
              </a:rPr>
              <a:t>Metamorphism means </a:t>
            </a:r>
            <a:r>
              <a:rPr lang="en-US" dirty="0">
                <a:latin typeface="Corbel" pitchFamily="34" charset="0"/>
              </a:rPr>
              <a:t>to </a:t>
            </a:r>
            <a:r>
              <a:rPr lang="en-US" dirty="0" smtClean="0">
                <a:latin typeface="Corbel" pitchFamily="34" charset="0"/>
              </a:rPr>
              <a:t>change.</a:t>
            </a:r>
            <a:endParaRPr lang="en-US" dirty="0">
              <a:latin typeface="Corbel" pitchFamily="34" charset="0"/>
            </a:endParaRPr>
          </a:p>
          <a:p>
            <a:pPr>
              <a:buClr>
                <a:schemeClr val="accent1"/>
              </a:buClr>
            </a:pPr>
            <a:endParaRPr lang="en-US" dirty="0">
              <a:latin typeface="Corbel" pitchFamily="34" charset="0"/>
            </a:endParaRPr>
          </a:p>
          <a:p>
            <a:pPr>
              <a:buClr>
                <a:schemeClr val="accent1"/>
              </a:buClr>
              <a:buFont typeface="Wingdings" pitchFamily="2" charset="2"/>
              <a:buChar char="§"/>
            </a:pPr>
            <a:r>
              <a:rPr lang="en-US" dirty="0" smtClean="0">
                <a:latin typeface="Corbel" pitchFamily="34" charset="0"/>
              </a:rPr>
              <a:t>Rocks  change </a:t>
            </a:r>
            <a:r>
              <a:rPr lang="en-US" dirty="0">
                <a:latin typeface="Corbel" pitchFamily="34" charset="0"/>
              </a:rPr>
              <a:t>with temperature</a:t>
            </a:r>
          </a:p>
          <a:p>
            <a:pPr marL="0" indent="0">
              <a:buClr>
                <a:schemeClr val="accent1"/>
              </a:buClr>
              <a:buNone/>
            </a:pPr>
            <a:r>
              <a:rPr lang="en-US" dirty="0" smtClean="0">
                <a:latin typeface="Corbel" pitchFamily="34" charset="0"/>
              </a:rPr>
              <a:t> </a:t>
            </a:r>
            <a:r>
              <a:rPr lang="en-US" dirty="0">
                <a:latin typeface="Corbel" pitchFamily="34" charset="0"/>
              </a:rPr>
              <a:t>and </a:t>
            </a:r>
            <a:r>
              <a:rPr lang="en-US" dirty="0" smtClean="0">
                <a:latin typeface="Corbel" pitchFamily="34" charset="0"/>
              </a:rPr>
              <a:t>pressure</a:t>
            </a:r>
            <a:r>
              <a:rPr lang="en-US" dirty="0">
                <a:latin typeface="Corbel" pitchFamily="34" charset="0"/>
              </a:rPr>
              <a:t>.</a:t>
            </a:r>
            <a:r>
              <a:rPr lang="en-US" dirty="0" smtClean="0">
                <a:latin typeface="Corbel" pitchFamily="34" charset="0"/>
              </a:rPr>
              <a:t>   </a:t>
            </a:r>
            <a:endParaRPr lang="en-US" dirty="0">
              <a:latin typeface="Corbel" pitchFamily="34" charset="0"/>
            </a:endParaRPr>
          </a:p>
          <a:p>
            <a:pPr marL="0" indent="0">
              <a:buClr>
                <a:schemeClr val="accent1"/>
              </a:buClr>
              <a:buNone/>
            </a:pPr>
            <a:r>
              <a:rPr lang="en-US" dirty="0" smtClean="0">
                <a:latin typeface="Corbel" pitchFamily="34" charset="0"/>
              </a:rPr>
              <a:t>  </a:t>
            </a:r>
            <a:endParaRPr lang="en-US" dirty="0">
              <a:latin typeface="Corbel" pitchFamily="34" charset="0"/>
            </a:endParaRPr>
          </a:p>
          <a:p>
            <a:pPr>
              <a:buClr>
                <a:schemeClr val="accent1"/>
              </a:buClr>
            </a:pPr>
            <a:endParaRPr lang="en-US" dirty="0">
              <a:latin typeface="Corbel" pitchFamily="34" charset="0"/>
            </a:endParaRPr>
          </a:p>
          <a:p>
            <a:pPr>
              <a:buClr>
                <a:schemeClr val="accent1"/>
              </a:buClr>
              <a:buFont typeface="Wingdings" pitchFamily="2" charset="2"/>
              <a:buChar char="§"/>
            </a:pPr>
            <a:r>
              <a:rPr lang="en-US" dirty="0">
                <a:latin typeface="Corbel" pitchFamily="34" charset="0"/>
              </a:rPr>
              <a:t>  Usually takes place deep in  </a:t>
            </a:r>
          </a:p>
          <a:p>
            <a:pPr marL="0" indent="0">
              <a:buClr>
                <a:schemeClr val="accent1"/>
              </a:buClr>
              <a:buNone/>
            </a:pPr>
            <a:r>
              <a:rPr lang="en-US" dirty="0" smtClean="0">
                <a:latin typeface="Corbel" pitchFamily="34" charset="0"/>
              </a:rPr>
              <a:t>  </a:t>
            </a:r>
            <a:r>
              <a:rPr lang="en-US" dirty="0">
                <a:latin typeface="Corbel" pitchFamily="34" charset="0"/>
              </a:rPr>
              <a:t>the Earth</a:t>
            </a:r>
            <a:endParaRPr lang="en-GB" dirty="0"/>
          </a:p>
        </p:txBody>
      </p:sp>
      <p:pic>
        <p:nvPicPr>
          <p:cNvPr id="4" name="Picture 2" descr="METAANIM.GIF (355469 byte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772816"/>
            <a:ext cx="313184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330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3">
                                            <p:txEl>
                                              <p:pRg st="7" end="7"/>
                                            </p:txEl>
                                          </p:spTgt>
                                        </p:tgtEl>
                                        <p:attrNameLst>
                                          <p:attrName>style.visibility</p:attrName>
                                        </p:attrNameLst>
                                      </p:cBhvr>
                                      <p:to>
                                        <p:strVal val="visible"/>
                                      </p:to>
                                    </p:set>
                                    <p:anim calcmode="lin" valueType="num">
                                      <p:cBhvr>
                                        <p:cTn id="52" dur="500" fill="hold"/>
                                        <p:tgtEl>
                                          <p:spTgt spid="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
                                            <p:txEl>
                                              <p:pRg st="7" end="7"/>
                                            </p:txEl>
                                          </p:spTgt>
                                        </p:tgtEl>
                                        <p:attrNameLst>
                                          <p:attrName>ppt_y</p:attrName>
                                        </p:attrNameLst>
                                      </p:cBhvr>
                                      <p:tavLst>
                                        <p:tav tm="0">
                                          <p:val>
                                            <p:strVal val="#ppt_y"/>
                                          </p:val>
                                        </p:tav>
                                        <p:tav tm="100000">
                                          <p:val>
                                            <p:strVal val="#ppt_y"/>
                                          </p:val>
                                        </p:tav>
                                      </p:tavLst>
                                    </p:anim>
                                    <p:anim calcmode="lin" valueType="num">
                                      <p:cBhvr>
                                        <p:cTn id="54" dur="500" fill="hold"/>
                                        <p:tgtEl>
                                          <p:spTgt spid="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976664"/>
          </a:xfrm>
        </p:spPr>
        <p:txBody>
          <a:bodyPr/>
          <a:lstStyle/>
          <a:p>
            <a:r>
              <a:rPr lang="en-US" dirty="0"/>
              <a:t>Contact </a:t>
            </a:r>
            <a:r>
              <a:rPr lang="en-US" dirty="0" smtClean="0"/>
              <a:t>Metamorphism– Rocks are </a:t>
            </a:r>
            <a:r>
              <a:rPr lang="en-US" dirty="0"/>
              <a:t>heated by nearby </a:t>
            </a:r>
            <a:r>
              <a:rPr lang="en-US" dirty="0" smtClean="0"/>
              <a:t>magma (affects a small scale)</a:t>
            </a:r>
            <a:endParaRPr lang="en-US" dirty="0"/>
          </a:p>
          <a:p>
            <a:r>
              <a:rPr lang="en-US" dirty="0"/>
              <a:t>Increased temperature changes the composition of the rock, </a:t>
            </a:r>
            <a:r>
              <a:rPr lang="en-US" dirty="0" smtClean="0"/>
              <a:t>old minerals </a:t>
            </a:r>
            <a:r>
              <a:rPr lang="en-US" dirty="0"/>
              <a:t>are changed into new </a:t>
            </a:r>
            <a:r>
              <a:rPr lang="en-US" dirty="0" smtClean="0"/>
              <a:t>ones</a:t>
            </a:r>
            <a:endParaRPr lang="en-US" dirty="0"/>
          </a:p>
          <a:p>
            <a:pPr marL="0" indent="0">
              <a:buNone/>
            </a:pPr>
            <a:endParaRPr lang="en-GB" dirty="0"/>
          </a:p>
        </p:txBody>
      </p:sp>
      <p:pic>
        <p:nvPicPr>
          <p:cNvPr id="4" name="Picture 4" descr="http://www.windows.ucar.edu/earth/geology/images/meta_contact2.gif"/>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257800" y="3048000"/>
            <a:ext cx="35814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ornfels"/>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187624" y="4143375"/>
            <a:ext cx="31242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187624" y="3047999"/>
            <a:ext cx="4070176" cy="1015663"/>
          </a:xfrm>
          <a:prstGeom prst="rect">
            <a:avLst/>
          </a:prstGeom>
        </p:spPr>
        <p:txBody>
          <a:bodyPr wrap="square">
            <a:spAutoFit/>
          </a:bodyPr>
          <a:lstStyle/>
          <a:p>
            <a:r>
              <a:rPr lang="en-GB" sz="2000" dirty="0" err="1" smtClean="0"/>
              <a:t>Hornfel</a:t>
            </a:r>
            <a:r>
              <a:rPr lang="en-GB" sz="2000" dirty="0" smtClean="0"/>
              <a:t> </a:t>
            </a:r>
            <a:r>
              <a:rPr lang="en-GB" sz="2000" dirty="0"/>
              <a:t>is a fine-grained non-foliated metamorphic rock produced by contact metamorphism </a:t>
            </a:r>
          </a:p>
        </p:txBody>
      </p:sp>
    </p:spTree>
    <p:extLst>
      <p:ext uri="{BB962C8B-B14F-4D97-AF65-F5344CB8AC3E}">
        <p14:creationId xmlns:p14="http://schemas.microsoft.com/office/powerpoint/2010/main" val="2161465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760640"/>
          </a:xfrm>
        </p:spPr>
        <p:txBody>
          <a:bodyPr/>
          <a:lstStyle/>
          <a:p>
            <a:r>
              <a:rPr lang="en-US" dirty="0" smtClean="0"/>
              <a:t>Regional metamorphism: affects </a:t>
            </a:r>
            <a:r>
              <a:rPr lang="en-US" dirty="0"/>
              <a:t>a large area and results from plate </a:t>
            </a:r>
            <a:r>
              <a:rPr lang="en-US" dirty="0" smtClean="0"/>
              <a:t>tectonics</a:t>
            </a:r>
          </a:p>
          <a:p>
            <a:r>
              <a:rPr lang="en-US" dirty="0" smtClean="0"/>
              <a:t>Rocks are changed due to pressure</a:t>
            </a:r>
            <a:endParaRPr lang="en-US" dirty="0"/>
          </a:p>
          <a:p>
            <a:pPr marL="0" indent="0">
              <a:buNone/>
            </a:pPr>
            <a:endParaRPr lang="en-GB" dirty="0"/>
          </a:p>
        </p:txBody>
      </p:sp>
      <p:pic>
        <p:nvPicPr>
          <p:cNvPr id="4" name="Picture 2" descr="http://www.windows.ucar.edu/earth/geology/images/regional_meta.gif"/>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619672" y="2204864"/>
            <a:ext cx="6480720"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995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r>
              <a:rPr lang="en-GB" dirty="0" smtClean="0"/>
              <a:t>Metamorphic rocks can be foliated, i.e. showing layers/bands of minerals e.g. Gneiss or non- foliated e.g. Marble</a:t>
            </a:r>
          </a:p>
          <a:p>
            <a:pPr marL="0" indent="0">
              <a:buNone/>
            </a:pPr>
            <a:r>
              <a:rPr lang="en-GB" dirty="0" smtClean="0"/>
              <a:t>A. Gneiss                                    B. Marble</a:t>
            </a:r>
            <a:endParaRPr lang="en-GB" dirty="0"/>
          </a:p>
        </p:txBody>
      </p:sp>
      <p:pic>
        <p:nvPicPr>
          <p:cNvPr id="4" name="Picture 2" descr="mar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708920"/>
            <a:ext cx="4271392" cy="39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gnei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708920"/>
            <a:ext cx="4427984" cy="4031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574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pPr marL="0" indent="0">
              <a:buNone/>
            </a:pPr>
            <a:r>
              <a:rPr lang="en-GB" dirty="0" smtClean="0"/>
              <a:t>CHARACTERISTICS OF METAMORPHIC ROCKS</a:t>
            </a:r>
          </a:p>
          <a:p>
            <a:pPr marL="514350" indent="-514350">
              <a:buAutoNum type="arabicPeriod"/>
            </a:pPr>
            <a:r>
              <a:rPr lang="en-GB" dirty="0" smtClean="0"/>
              <a:t>May be foliated/banded</a:t>
            </a:r>
          </a:p>
          <a:p>
            <a:pPr marL="514350" indent="-514350">
              <a:buAutoNum type="arabicPeriod"/>
            </a:pPr>
            <a:r>
              <a:rPr lang="en-GB" dirty="0" smtClean="0"/>
              <a:t>Rarely contain fossils</a:t>
            </a:r>
          </a:p>
          <a:p>
            <a:pPr marL="514350" indent="-514350">
              <a:buAutoNum type="arabicPeriod"/>
            </a:pPr>
            <a:r>
              <a:rPr lang="en-GB" dirty="0" smtClean="0"/>
              <a:t>React </a:t>
            </a:r>
            <a:r>
              <a:rPr lang="en-GB" smtClean="0"/>
              <a:t>with acids</a:t>
            </a:r>
            <a:endParaRPr lang="en-GB" dirty="0" smtClean="0"/>
          </a:p>
          <a:p>
            <a:pPr marL="514350" indent="-514350">
              <a:buAutoNum type="arabicPeriod"/>
            </a:pPr>
            <a:endParaRPr lang="en-GB" dirty="0"/>
          </a:p>
        </p:txBody>
      </p:sp>
    </p:spTree>
    <p:extLst>
      <p:ext uri="{BB962C8B-B14F-4D97-AF65-F5344CB8AC3E}">
        <p14:creationId xmlns:p14="http://schemas.microsoft.com/office/powerpoint/2010/main" val="112943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xEl>
                                              <p:pRg st="1" end="1"/>
                                            </p:txEl>
                                          </p:spTgt>
                                        </p:tgtEl>
                                        <p:attrNameLst>
                                          <p:attrName>style.visibility</p:attrName>
                                        </p:attrNameLst>
                                      </p:cBhvr>
                                      <p:to>
                                        <p:strVal val="visible"/>
                                      </p:to>
                                    </p:set>
                                    <p:set>
                                      <p:cBhvr>
                                        <p:cTn id="16" dur="455" fill="hold">
                                          <p:stCondLst>
                                            <p:cond delay="0"/>
                                          </p:stCondLst>
                                        </p:cTn>
                                        <p:tgtEl>
                                          <p:spTgt spid="3">
                                            <p:txEl>
                                              <p:pRg st="1" end="1"/>
                                            </p:txEl>
                                          </p:spTgt>
                                        </p:tgtEl>
                                        <p:attrNameLst>
                                          <p:attrName>style.rotation</p:attrName>
                                        </p:attrNameLst>
                                      </p:cBhvr>
                                      <p:to>
                                        <p:strVal val="-45.0"/>
                                      </p:to>
                                    </p:set>
                                    <p:anim calcmode="lin" valueType="num">
                                      <p:cBhvr>
                                        <p:cTn id="17"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3">
                                            <p:txEl>
                                              <p:pRg st="2" end="2"/>
                                            </p:txEl>
                                          </p:spTgt>
                                        </p:tgtEl>
                                        <p:attrNameLst>
                                          <p:attrName>style.visibility</p:attrName>
                                        </p:attrNameLst>
                                      </p:cBhvr>
                                      <p:to>
                                        <p:strVal val="visible"/>
                                      </p:to>
                                    </p:set>
                                    <p:set>
                                      <p:cBhvr>
                                        <p:cTn id="25" dur="455" fill="hold">
                                          <p:stCondLst>
                                            <p:cond delay="0"/>
                                          </p:stCondLst>
                                        </p:cTn>
                                        <p:tgtEl>
                                          <p:spTgt spid="3">
                                            <p:txEl>
                                              <p:pRg st="2" end="2"/>
                                            </p:txEl>
                                          </p:spTgt>
                                        </p:tgtEl>
                                        <p:attrNameLst>
                                          <p:attrName>style.rotation</p:attrName>
                                        </p:attrNameLst>
                                      </p:cBhvr>
                                      <p:to>
                                        <p:strVal val="-45.0"/>
                                      </p:to>
                                    </p:set>
                                    <p:anim calcmode="lin" valueType="num">
                                      <p:cBhvr>
                                        <p:cTn id="26"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lt">
                                    <p:tmPct val="50000"/>
                                  </p:iterate>
                                  <p:childTnLst>
                                    <p:set>
                                      <p:cBhvr>
                                        <p:cTn id="33" dur="1" fill="hold">
                                          <p:stCondLst>
                                            <p:cond delay="0"/>
                                          </p:stCondLst>
                                        </p:cTn>
                                        <p:tgtEl>
                                          <p:spTgt spid="3">
                                            <p:txEl>
                                              <p:pRg st="3" end="3"/>
                                            </p:txEl>
                                          </p:spTgt>
                                        </p:tgtEl>
                                        <p:attrNameLst>
                                          <p:attrName>style.visibility</p:attrName>
                                        </p:attrNameLst>
                                      </p:cBhvr>
                                      <p:to>
                                        <p:strVal val="visible"/>
                                      </p:to>
                                    </p:set>
                                    <p:set>
                                      <p:cBhvr>
                                        <p:cTn id="34" dur="455" fill="hold">
                                          <p:stCondLst>
                                            <p:cond delay="0"/>
                                          </p:stCondLst>
                                        </p:cTn>
                                        <p:tgtEl>
                                          <p:spTgt spid="3">
                                            <p:txEl>
                                              <p:pRg st="3" end="3"/>
                                            </p:txEl>
                                          </p:spTgt>
                                        </p:tgtEl>
                                        <p:attrNameLst>
                                          <p:attrName>style.rotation</p:attrName>
                                        </p:attrNameLst>
                                      </p:cBhvr>
                                      <p:to>
                                        <p:strVal val="-45.0"/>
                                      </p:to>
                                    </p:set>
                                    <p:anim calcmode="lin" valueType="num">
                                      <p:cBhvr>
                                        <p:cTn id="35"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algn="l"/>
            <a:r>
              <a:rPr lang="en-GB" dirty="0" smtClean="0"/>
              <a:t>What are rocks?</a:t>
            </a:r>
            <a:endParaRPr lang="en-GB" dirty="0"/>
          </a:p>
        </p:txBody>
      </p:sp>
      <p:sp>
        <p:nvSpPr>
          <p:cNvPr id="3" name="Content Placeholder 2"/>
          <p:cNvSpPr>
            <a:spLocks noGrp="1"/>
          </p:cNvSpPr>
          <p:nvPr>
            <p:ph idx="1"/>
          </p:nvPr>
        </p:nvSpPr>
        <p:spPr/>
        <p:txBody>
          <a:bodyPr/>
          <a:lstStyle/>
          <a:p>
            <a:r>
              <a:rPr lang="en-US" dirty="0" smtClean="0"/>
              <a:t>A rock is a naturally occurring solid mixture of one or more minerals.</a:t>
            </a:r>
          </a:p>
          <a:p>
            <a:endParaRPr lang="en-US" dirty="0" smtClean="0"/>
          </a:p>
          <a:p>
            <a:r>
              <a:rPr lang="en-US" dirty="0" smtClean="0"/>
              <a:t>Rocks are classified by how they are formed, their composition, and texture</a:t>
            </a:r>
          </a:p>
          <a:p>
            <a:endParaRPr lang="en-US" dirty="0" smtClean="0"/>
          </a:p>
          <a:p>
            <a:r>
              <a:rPr lang="en-US" dirty="0" smtClean="0"/>
              <a:t>Rocks change over time through the rock cycle</a:t>
            </a:r>
          </a:p>
          <a:p>
            <a:endParaRPr lang="en-GB" dirty="0"/>
          </a:p>
        </p:txBody>
      </p:sp>
    </p:spTree>
    <p:extLst>
      <p:ext uri="{BB962C8B-B14F-4D97-AF65-F5344CB8AC3E}">
        <p14:creationId xmlns:p14="http://schemas.microsoft.com/office/powerpoint/2010/main" val="2306619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3">
                                            <p:txEl>
                                              <p:pRg st="0" end="0"/>
                                            </p:txEl>
                                          </p:spTgt>
                                        </p:tgtEl>
                                        <p:attrNameLst>
                                          <p:attrName>style.visibility</p:attrName>
                                        </p:attrNameLst>
                                      </p:cBhvr>
                                      <p:to>
                                        <p:strVal val="visible"/>
                                      </p:to>
                                    </p:set>
                                    <p:anim by="(-#ppt_w*2)" calcmode="lin" valueType="num">
                                      <p:cBhvr rctx="PPT">
                                        <p:cTn id="19" dur="500" autoRev="1" fill="hold">
                                          <p:stCondLst>
                                            <p:cond delay="0"/>
                                          </p:stCondLst>
                                        </p:cTn>
                                        <p:tgtEl>
                                          <p:spTgt spid="3">
                                            <p:txEl>
                                              <p:pRg st="0" end="0"/>
                                            </p:txEl>
                                          </p:spTgt>
                                        </p:tgtEl>
                                        <p:attrNameLst>
                                          <p:attrName>ppt_w</p:attrName>
                                        </p:attrNameLst>
                                      </p:cBhvr>
                                    </p:anim>
                                    <p:anim by="(#ppt_w*0.50)" calcmode="lin" valueType="num">
                                      <p:cBhvr>
                                        <p:cTn id="20" dur="500" decel="50000" autoRev="1" fill="hold">
                                          <p:stCondLst>
                                            <p:cond delay="0"/>
                                          </p:stCondLst>
                                        </p:cTn>
                                        <p:tgtEl>
                                          <p:spTgt spid="3">
                                            <p:txEl>
                                              <p:pRg st="0" end="0"/>
                                            </p:txEl>
                                          </p:spTgt>
                                        </p:tgtEl>
                                        <p:attrNameLst>
                                          <p:attrName>ppt_x</p:attrName>
                                        </p:attrNameLst>
                                      </p:cBhvr>
                                    </p:anim>
                                    <p:anim from="(-#ppt_h/2)" to="(#ppt_y)" calcmode="lin" valueType="num">
                                      <p:cBhvr>
                                        <p:cTn id="21" dur="1000" fill="hold">
                                          <p:stCondLst>
                                            <p:cond delay="0"/>
                                          </p:stCondLst>
                                        </p:cTn>
                                        <p:tgtEl>
                                          <p:spTgt spid="3">
                                            <p:txEl>
                                              <p:pRg st="0" end="0"/>
                                            </p:txEl>
                                          </p:spTgt>
                                        </p:tgtEl>
                                        <p:attrNameLst>
                                          <p:attrName>ppt_y</p:attrName>
                                        </p:attrNameLst>
                                      </p:cBhvr>
                                    </p:anim>
                                    <p:animRot by="21600000">
                                      <p:cBhvr>
                                        <p:cTn id="22" dur="1000" fill="hold">
                                          <p:stCondLst>
                                            <p:cond delay="0"/>
                                          </p:stCondLst>
                                        </p:cTn>
                                        <p:tgtEl>
                                          <p:spTgt spid="3">
                                            <p:txEl>
                                              <p:pRg st="0" end="0"/>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3">
                                            <p:txEl>
                                              <p:pRg st="2" end="2"/>
                                            </p:txEl>
                                          </p:spTgt>
                                        </p:tgtEl>
                                        <p:attrNameLst>
                                          <p:attrName>style.visibility</p:attrName>
                                        </p:attrNameLst>
                                      </p:cBhvr>
                                      <p:to>
                                        <p:strVal val="visible"/>
                                      </p:to>
                                    </p:set>
                                    <p:anim by="(-#ppt_w*2)" calcmode="lin" valueType="num">
                                      <p:cBhvr rctx="PPT">
                                        <p:cTn id="27" dur="500" autoRev="1" fill="hold">
                                          <p:stCondLst>
                                            <p:cond delay="0"/>
                                          </p:stCondLst>
                                        </p:cTn>
                                        <p:tgtEl>
                                          <p:spTgt spid="3">
                                            <p:txEl>
                                              <p:pRg st="2" end="2"/>
                                            </p:txEl>
                                          </p:spTgt>
                                        </p:tgtEl>
                                        <p:attrNameLst>
                                          <p:attrName>ppt_w</p:attrName>
                                        </p:attrNameLst>
                                      </p:cBhvr>
                                    </p:anim>
                                    <p:anim by="(#ppt_w*0.50)" calcmode="lin" valueType="num">
                                      <p:cBhvr>
                                        <p:cTn id="28" dur="500" decel="50000" autoRev="1" fill="hold">
                                          <p:stCondLst>
                                            <p:cond delay="0"/>
                                          </p:stCondLst>
                                        </p:cTn>
                                        <p:tgtEl>
                                          <p:spTgt spid="3">
                                            <p:txEl>
                                              <p:pRg st="2" end="2"/>
                                            </p:txEl>
                                          </p:spTgt>
                                        </p:tgtEl>
                                        <p:attrNameLst>
                                          <p:attrName>ppt_x</p:attrName>
                                        </p:attrNameLst>
                                      </p:cBhvr>
                                    </p:anim>
                                    <p:anim from="(-#ppt_h/2)" to="(#ppt_y)" calcmode="lin" valueType="num">
                                      <p:cBhvr>
                                        <p:cTn id="29" dur="1000" fill="hold">
                                          <p:stCondLst>
                                            <p:cond delay="0"/>
                                          </p:stCondLst>
                                        </p:cTn>
                                        <p:tgtEl>
                                          <p:spTgt spid="3">
                                            <p:txEl>
                                              <p:pRg st="2" end="2"/>
                                            </p:txEl>
                                          </p:spTgt>
                                        </p:tgtEl>
                                        <p:attrNameLst>
                                          <p:attrName>ppt_y</p:attrName>
                                        </p:attrNameLst>
                                      </p:cBhvr>
                                    </p:anim>
                                    <p:animRot by="21600000">
                                      <p:cBhvr>
                                        <p:cTn id="30" dur="1000" fill="hold">
                                          <p:stCondLst>
                                            <p:cond delay="0"/>
                                          </p:stCondLst>
                                        </p:cTn>
                                        <p:tgtEl>
                                          <p:spTgt spid="3">
                                            <p:txEl>
                                              <p:pRg st="2" end="2"/>
                                            </p:txEl>
                                          </p:spTgt>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 by="(-#ppt_w*2)" calcmode="lin" valueType="num">
                                      <p:cBhvr rctx="PPT">
                                        <p:cTn id="35" dur="500" autoRev="1" fill="hold">
                                          <p:stCondLst>
                                            <p:cond delay="0"/>
                                          </p:stCondLst>
                                        </p:cTn>
                                        <p:tgtEl>
                                          <p:spTgt spid="3">
                                            <p:txEl>
                                              <p:pRg st="4" end="4"/>
                                            </p:txEl>
                                          </p:spTgt>
                                        </p:tgtEl>
                                        <p:attrNameLst>
                                          <p:attrName>ppt_w</p:attrName>
                                        </p:attrNameLst>
                                      </p:cBhvr>
                                    </p:anim>
                                    <p:anim by="(#ppt_w*0.50)" calcmode="lin" valueType="num">
                                      <p:cBhvr>
                                        <p:cTn id="36" dur="500" decel="50000" autoRev="1" fill="hold">
                                          <p:stCondLst>
                                            <p:cond delay="0"/>
                                          </p:stCondLst>
                                        </p:cTn>
                                        <p:tgtEl>
                                          <p:spTgt spid="3">
                                            <p:txEl>
                                              <p:pRg st="4" end="4"/>
                                            </p:txEl>
                                          </p:spTgt>
                                        </p:tgtEl>
                                        <p:attrNameLst>
                                          <p:attrName>ppt_x</p:attrName>
                                        </p:attrNameLst>
                                      </p:cBhvr>
                                    </p:anim>
                                    <p:anim from="(-#ppt_h/2)" to="(#ppt_y)" calcmode="lin" valueType="num">
                                      <p:cBhvr>
                                        <p:cTn id="37" dur="1000" fill="hold">
                                          <p:stCondLst>
                                            <p:cond delay="0"/>
                                          </p:stCondLst>
                                        </p:cTn>
                                        <p:tgtEl>
                                          <p:spTgt spid="3">
                                            <p:txEl>
                                              <p:pRg st="4" end="4"/>
                                            </p:txEl>
                                          </p:spTgt>
                                        </p:tgtEl>
                                        <p:attrNameLst>
                                          <p:attrName>ppt_y</p:attrName>
                                        </p:attrNameLst>
                                      </p:cBhvr>
                                    </p:anim>
                                    <p:animRot by="21600000">
                                      <p:cBhvr>
                                        <p:cTn id="38" dur="1000"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en-GB" dirty="0" smtClean="0"/>
              <a:t>THE ROCK CYCLE</a:t>
            </a:r>
            <a:endParaRPr lang="en-GB" dirty="0"/>
          </a:p>
        </p:txBody>
      </p:sp>
      <p:sp>
        <p:nvSpPr>
          <p:cNvPr id="3" name="Content Placeholder 2"/>
          <p:cNvSpPr>
            <a:spLocks noGrp="1"/>
          </p:cNvSpPr>
          <p:nvPr>
            <p:ph idx="1"/>
          </p:nvPr>
        </p:nvSpPr>
        <p:spPr/>
        <p:txBody>
          <a:bodyPr/>
          <a:lstStyle/>
          <a:p>
            <a:pPr marL="0" indent="0">
              <a:buNone/>
            </a:pPr>
            <a:r>
              <a:rPr lang="en-GB" dirty="0" smtClean="0"/>
              <a:t>Rocks change from one form to another, any type of rock can change into another type, for instance, an igneous rock into sedimentary or metamorphic and vice versa.</a:t>
            </a:r>
            <a:endParaRPr lang="en-GB" dirty="0"/>
          </a:p>
        </p:txBody>
      </p:sp>
    </p:spTree>
    <p:extLst>
      <p:ext uri="{BB962C8B-B14F-4D97-AF65-F5344CB8AC3E}">
        <p14:creationId xmlns:p14="http://schemas.microsoft.com/office/powerpoint/2010/main" val="285367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04656"/>
          </a:xfrm>
        </p:spPr>
        <p:txBody>
          <a:bodyPr/>
          <a:lstStyle/>
          <a:p>
            <a:endParaRPr lang="en-GB" dirty="0"/>
          </a:p>
        </p:txBody>
      </p:sp>
      <p:pic>
        <p:nvPicPr>
          <p:cNvPr id="1026" name="Picture 2" descr="C:\Users\Lusekelo\Pictures\Picture1.pn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188640"/>
            <a:ext cx="8496944"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77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GB" dirty="0" smtClean="0"/>
              <a:t>USES OF ROCKS</a:t>
            </a:r>
            <a:endParaRPr lang="en-GB" dirty="0"/>
          </a:p>
        </p:txBody>
      </p:sp>
      <p:sp>
        <p:nvSpPr>
          <p:cNvPr id="3" name="Content Placeholder 2"/>
          <p:cNvSpPr>
            <a:spLocks noGrp="1"/>
          </p:cNvSpPr>
          <p:nvPr>
            <p:ph idx="1"/>
          </p:nvPr>
        </p:nvSpPr>
        <p:spPr/>
        <p:txBody>
          <a:bodyPr/>
          <a:lstStyle/>
          <a:p>
            <a:pPr marL="514350" indent="-514350">
              <a:buAutoNum type="arabicPeriod"/>
            </a:pPr>
            <a:r>
              <a:rPr lang="en-GB" dirty="0" smtClean="0"/>
              <a:t>Source of minerals e.g. gold</a:t>
            </a:r>
          </a:p>
          <a:p>
            <a:pPr marL="514350" indent="-514350">
              <a:buAutoNum type="arabicPeriod"/>
            </a:pPr>
            <a:r>
              <a:rPr lang="en-GB" dirty="0" smtClean="0"/>
              <a:t>Used in construction</a:t>
            </a:r>
          </a:p>
          <a:p>
            <a:pPr marL="514350" indent="-514350">
              <a:buAutoNum type="arabicPeriod"/>
            </a:pPr>
            <a:r>
              <a:rPr lang="en-GB" dirty="0" smtClean="0"/>
              <a:t>As aquifers, they are good sources of water</a:t>
            </a:r>
          </a:p>
          <a:p>
            <a:pPr marL="514350" indent="-514350">
              <a:buAutoNum type="arabicPeriod"/>
            </a:pPr>
            <a:r>
              <a:rPr lang="en-GB" dirty="0" smtClean="0"/>
              <a:t>They form mountains, which are places of scenic beauty e.g. </a:t>
            </a:r>
            <a:r>
              <a:rPr lang="en-GB" dirty="0" err="1" smtClean="0"/>
              <a:t>Mulanje</a:t>
            </a:r>
            <a:r>
              <a:rPr lang="en-GB" dirty="0" smtClean="0"/>
              <a:t> mountain</a:t>
            </a:r>
            <a:endParaRPr lang="en-GB" dirty="0"/>
          </a:p>
        </p:txBody>
      </p:sp>
    </p:spTree>
    <p:extLst>
      <p:ext uri="{BB962C8B-B14F-4D97-AF65-F5344CB8AC3E}">
        <p14:creationId xmlns:p14="http://schemas.microsoft.com/office/powerpoint/2010/main" val="1330084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2" end="2"/>
                                            </p:txEl>
                                          </p:spTgt>
                                        </p:tgtEl>
                                        <p:attrNameLst>
                                          <p:attrName>ppt_w</p:attrName>
                                        </p:attrNameLst>
                                      </p:cBhvr>
                                    </p:anim>
                                    <p:anim by="(#ppt_w*0.50)" calcmode="lin" valueType="num">
                                      <p:cBhvr>
                                        <p:cTn id="24" dur="500" decel="50000" autoRev="1" fill="hold">
                                          <p:stCondLst>
                                            <p:cond delay="0"/>
                                          </p:stCondLst>
                                        </p:cTn>
                                        <p:tgtEl>
                                          <p:spTgt spid="3">
                                            <p:txEl>
                                              <p:pRg st="2" end="2"/>
                                            </p:txEl>
                                          </p:spTgt>
                                        </p:tgtEl>
                                        <p:attrNameLst>
                                          <p:attrName>ppt_x</p:attrName>
                                        </p:attrNameLst>
                                      </p:cBhvr>
                                    </p:anim>
                                    <p:anim from="(-#ppt_h/2)" to="(#ppt_y)" calcmode="lin" valueType="num">
                                      <p:cBhvr>
                                        <p:cTn id="25" dur="1000" fill="hold">
                                          <p:stCondLst>
                                            <p:cond delay="0"/>
                                          </p:stCondLst>
                                        </p:cTn>
                                        <p:tgtEl>
                                          <p:spTgt spid="3">
                                            <p:txEl>
                                              <p:pRg st="2" end="2"/>
                                            </p:txEl>
                                          </p:spTgt>
                                        </p:tgtEl>
                                        <p:attrNameLst>
                                          <p:attrName>ppt_y</p:attrName>
                                        </p:attrNameLst>
                                      </p:cBhvr>
                                    </p:anim>
                                    <p:animRot by="21600000">
                                      <p:cBhvr>
                                        <p:cTn id="26" dur="10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3" end="3"/>
                                            </p:txEl>
                                          </p:spTgt>
                                        </p:tgtEl>
                                        <p:attrNameLst>
                                          <p:attrName>ppt_w</p:attrName>
                                        </p:attrNameLst>
                                      </p:cBhvr>
                                    </p:anim>
                                    <p:anim by="(#ppt_w*0.50)" calcmode="lin" valueType="num">
                                      <p:cBhvr>
                                        <p:cTn id="32" dur="500" decel="50000" autoRev="1" fill="hold">
                                          <p:stCondLst>
                                            <p:cond delay="0"/>
                                          </p:stCondLst>
                                        </p:cTn>
                                        <p:tgtEl>
                                          <p:spTgt spid="3">
                                            <p:txEl>
                                              <p:pRg st="3" end="3"/>
                                            </p:txEl>
                                          </p:spTgt>
                                        </p:tgtEl>
                                        <p:attrNameLst>
                                          <p:attrName>ppt_x</p:attrName>
                                        </p:attrNameLst>
                                      </p:cBhvr>
                                    </p:anim>
                                    <p:anim from="(-#ppt_h/2)" to="(#ppt_y)" calcmode="lin" valueType="num">
                                      <p:cBhvr>
                                        <p:cTn id="33" dur="1000" fill="hold">
                                          <p:stCondLst>
                                            <p:cond delay="0"/>
                                          </p:stCondLst>
                                        </p:cTn>
                                        <p:tgtEl>
                                          <p:spTgt spid="3">
                                            <p:txEl>
                                              <p:pRg st="3" end="3"/>
                                            </p:txEl>
                                          </p:spTgt>
                                        </p:tgtEl>
                                        <p:attrNameLst>
                                          <p:attrName>ppt_y</p:attrName>
                                        </p:attrNameLst>
                                      </p:cBhvr>
                                    </p:anim>
                                    <p:animRot by="21600000">
                                      <p:cBhvr>
                                        <p:cTn id="34" dur="10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pPr algn="just"/>
            <a:r>
              <a:rPr lang="en-GB" dirty="0" smtClean="0"/>
              <a:t>TYPES OF ROCKS</a:t>
            </a:r>
            <a:endParaRPr lang="en-GB"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dirty="0"/>
              <a:t>ROCKS ARE DIVIDED INTO THREE GROUPS BASED ON HOW THE ROCKS </a:t>
            </a:r>
            <a:r>
              <a:rPr lang="en-US" dirty="0" smtClean="0"/>
              <a:t>FORMED</a:t>
            </a:r>
          </a:p>
          <a:p>
            <a:pPr marL="514350" indent="-514350">
              <a:buAutoNum type="arabicPeriod"/>
            </a:pPr>
            <a:r>
              <a:rPr lang="en-US" dirty="0" smtClean="0"/>
              <a:t>IGNEOUS</a:t>
            </a:r>
          </a:p>
          <a:p>
            <a:pPr marL="514350" indent="-514350">
              <a:buAutoNum type="arabicPeriod"/>
            </a:pPr>
            <a:r>
              <a:rPr lang="en-US" dirty="0" smtClean="0"/>
              <a:t>SEDIMENTARY</a:t>
            </a:r>
          </a:p>
          <a:p>
            <a:pPr marL="514350" indent="-514350">
              <a:buAutoNum type="arabicPeriod"/>
            </a:pPr>
            <a:r>
              <a:rPr lang="en-US" dirty="0" smtClean="0"/>
              <a:t>METAMORPHIC</a:t>
            </a:r>
          </a:p>
          <a:p>
            <a:pPr marL="0" indent="0">
              <a:buNone/>
            </a:pPr>
            <a:endParaRPr lang="en-GB" dirty="0"/>
          </a:p>
        </p:txBody>
      </p:sp>
    </p:spTree>
    <p:extLst>
      <p:ext uri="{BB962C8B-B14F-4D97-AF65-F5344CB8AC3E}">
        <p14:creationId xmlns:p14="http://schemas.microsoft.com/office/powerpoint/2010/main" val="284819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3">
                                            <p:txEl>
                                              <p:pRg st="0" end="0"/>
                                            </p:txEl>
                                          </p:spTgt>
                                        </p:tgtEl>
                                        <p:attrNameLst>
                                          <p:attrName>style.visibility</p:attrName>
                                        </p:attrNameLst>
                                      </p:cBhvr>
                                      <p:to>
                                        <p:strVal val="visible"/>
                                      </p:to>
                                    </p:set>
                                    <p:anim by="(-#ppt_w*2)" calcmode="lin" valueType="num">
                                      <p:cBhvr rctx="PPT">
                                        <p:cTn id="16" dur="500" autoRev="1" fill="hold">
                                          <p:stCondLst>
                                            <p:cond delay="0"/>
                                          </p:stCondLst>
                                        </p:cTn>
                                        <p:tgtEl>
                                          <p:spTgt spid="3">
                                            <p:txEl>
                                              <p:pRg st="0" end="0"/>
                                            </p:txEl>
                                          </p:spTgt>
                                        </p:tgtEl>
                                        <p:attrNameLst>
                                          <p:attrName>ppt_w</p:attrName>
                                        </p:attrNameLst>
                                      </p:cBhvr>
                                    </p:anim>
                                    <p:anim by="(#ppt_w*0.50)" calcmode="lin" valueType="num">
                                      <p:cBhvr>
                                        <p:cTn id="17" dur="500" decel="50000" autoRev="1" fill="hold">
                                          <p:stCondLst>
                                            <p:cond delay="0"/>
                                          </p:stCondLst>
                                        </p:cTn>
                                        <p:tgtEl>
                                          <p:spTgt spid="3">
                                            <p:txEl>
                                              <p:pRg st="0" end="0"/>
                                            </p:txEl>
                                          </p:spTgt>
                                        </p:tgtEl>
                                        <p:attrNameLst>
                                          <p:attrName>ppt_x</p:attrName>
                                        </p:attrNameLst>
                                      </p:cBhvr>
                                    </p:anim>
                                    <p:anim from="(-#ppt_h/2)" to="(#ppt_y)" calcmode="lin" valueType="num">
                                      <p:cBhvr>
                                        <p:cTn id="18" dur="1000" fill="hold">
                                          <p:stCondLst>
                                            <p:cond delay="0"/>
                                          </p:stCondLst>
                                        </p:cTn>
                                        <p:tgtEl>
                                          <p:spTgt spid="3">
                                            <p:txEl>
                                              <p:pRg st="0" end="0"/>
                                            </p:txEl>
                                          </p:spTgt>
                                        </p:tgtEl>
                                        <p:attrNameLst>
                                          <p:attrName>ppt_y</p:attrName>
                                        </p:attrNameLst>
                                      </p:cBhvr>
                                    </p:anim>
                                    <p:animRot by="21600000">
                                      <p:cBhvr>
                                        <p:cTn id="19" dur="1000" fill="hold">
                                          <p:stCondLst>
                                            <p:cond delay="0"/>
                                          </p:stCondLst>
                                        </p:cTn>
                                        <p:tgtEl>
                                          <p:spTgt spid="3">
                                            <p:txEl>
                                              <p:pRg st="0" end="0"/>
                                            </p:txEl>
                                          </p:spTgt>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3">
                                            <p:txEl>
                                              <p:pRg st="1" end="1"/>
                                            </p:txEl>
                                          </p:spTgt>
                                        </p:tgtEl>
                                        <p:attrNameLst>
                                          <p:attrName>style.visibility</p:attrName>
                                        </p:attrNameLst>
                                      </p:cBhvr>
                                      <p:to>
                                        <p:strVal val="visible"/>
                                      </p:to>
                                    </p:set>
                                    <p:anim by="(-#ppt_w*2)" calcmode="lin" valueType="num">
                                      <p:cBhvr rctx="PPT">
                                        <p:cTn id="24" dur="500" autoRev="1" fill="hold">
                                          <p:stCondLst>
                                            <p:cond delay="0"/>
                                          </p:stCondLst>
                                        </p:cTn>
                                        <p:tgtEl>
                                          <p:spTgt spid="3">
                                            <p:txEl>
                                              <p:pRg st="1" end="1"/>
                                            </p:txEl>
                                          </p:spTgt>
                                        </p:tgtEl>
                                        <p:attrNameLst>
                                          <p:attrName>ppt_w</p:attrName>
                                        </p:attrNameLst>
                                      </p:cBhvr>
                                    </p:anim>
                                    <p:anim by="(#ppt_w*0.50)" calcmode="lin" valueType="num">
                                      <p:cBhvr>
                                        <p:cTn id="25" dur="500" decel="50000" autoRev="1" fill="hold">
                                          <p:stCondLst>
                                            <p:cond delay="0"/>
                                          </p:stCondLst>
                                        </p:cTn>
                                        <p:tgtEl>
                                          <p:spTgt spid="3">
                                            <p:txEl>
                                              <p:pRg st="1" end="1"/>
                                            </p:txEl>
                                          </p:spTgt>
                                        </p:tgtEl>
                                        <p:attrNameLst>
                                          <p:attrName>ppt_x</p:attrName>
                                        </p:attrNameLst>
                                      </p:cBhvr>
                                    </p:anim>
                                    <p:anim from="(-#ppt_h/2)" to="(#ppt_y)" calcmode="lin" valueType="num">
                                      <p:cBhvr>
                                        <p:cTn id="26" dur="1000" fill="hold">
                                          <p:stCondLst>
                                            <p:cond delay="0"/>
                                          </p:stCondLst>
                                        </p:cTn>
                                        <p:tgtEl>
                                          <p:spTgt spid="3">
                                            <p:txEl>
                                              <p:pRg st="1" end="1"/>
                                            </p:txEl>
                                          </p:spTgt>
                                        </p:tgtEl>
                                        <p:attrNameLst>
                                          <p:attrName>ppt_y</p:attrName>
                                        </p:attrNameLst>
                                      </p:cBhvr>
                                    </p:anim>
                                    <p:animRot by="21600000">
                                      <p:cBhvr>
                                        <p:cTn id="27" dur="1000" fill="hold">
                                          <p:stCondLst>
                                            <p:cond delay="0"/>
                                          </p:stCondLst>
                                        </p:cTn>
                                        <p:tgtEl>
                                          <p:spTgt spid="3">
                                            <p:txEl>
                                              <p:pRg st="1" end="1"/>
                                            </p:txEl>
                                          </p:spTgt>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3">
                                            <p:txEl>
                                              <p:pRg st="2" end="2"/>
                                            </p:txEl>
                                          </p:spTgt>
                                        </p:tgtEl>
                                        <p:attrNameLst>
                                          <p:attrName>style.visibility</p:attrName>
                                        </p:attrNameLst>
                                      </p:cBhvr>
                                      <p:to>
                                        <p:strVal val="visible"/>
                                      </p:to>
                                    </p:set>
                                    <p:anim by="(-#ppt_w*2)" calcmode="lin" valueType="num">
                                      <p:cBhvr rctx="PPT">
                                        <p:cTn id="32" dur="500" autoRev="1" fill="hold">
                                          <p:stCondLst>
                                            <p:cond delay="0"/>
                                          </p:stCondLst>
                                        </p:cTn>
                                        <p:tgtEl>
                                          <p:spTgt spid="3">
                                            <p:txEl>
                                              <p:pRg st="2" end="2"/>
                                            </p:txEl>
                                          </p:spTgt>
                                        </p:tgtEl>
                                        <p:attrNameLst>
                                          <p:attrName>ppt_w</p:attrName>
                                        </p:attrNameLst>
                                      </p:cBhvr>
                                    </p:anim>
                                    <p:anim by="(#ppt_w*0.50)" calcmode="lin" valueType="num">
                                      <p:cBhvr>
                                        <p:cTn id="33" dur="500" decel="50000" autoRev="1" fill="hold">
                                          <p:stCondLst>
                                            <p:cond delay="0"/>
                                          </p:stCondLst>
                                        </p:cTn>
                                        <p:tgtEl>
                                          <p:spTgt spid="3">
                                            <p:txEl>
                                              <p:pRg st="2" end="2"/>
                                            </p:txEl>
                                          </p:spTgt>
                                        </p:tgtEl>
                                        <p:attrNameLst>
                                          <p:attrName>ppt_x</p:attrName>
                                        </p:attrNameLst>
                                      </p:cBhvr>
                                    </p:anim>
                                    <p:anim from="(-#ppt_h/2)" to="(#ppt_y)" calcmode="lin" valueType="num">
                                      <p:cBhvr>
                                        <p:cTn id="34" dur="1000" fill="hold">
                                          <p:stCondLst>
                                            <p:cond delay="0"/>
                                          </p:stCondLst>
                                        </p:cTn>
                                        <p:tgtEl>
                                          <p:spTgt spid="3">
                                            <p:txEl>
                                              <p:pRg st="2" end="2"/>
                                            </p:txEl>
                                          </p:spTgt>
                                        </p:tgtEl>
                                        <p:attrNameLst>
                                          <p:attrName>ppt_y</p:attrName>
                                        </p:attrNameLst>
                                      </p:cBhvr>
                                    </p:anim>
                                    <p:animRot by="21600000">
                                      <p:cBhvr>
                                        <p:cTn id="35" dur="1000" fill="hold">
                                          <p:stCondLst>
                                            <p:cond delay="0"/>
                                          </p:stCondLst>
                                        </p:cTn>
                                        <p:tgtEl>
                                          <p:spTgt spid="3">
                                            <p:txEl>
                                              <p:pRg st="2" end="2"/>
                                            </p:txEl>
                                          </p:spTgt>
                                        </p:tgtEl>
                                        <p:attrNameLst>
                                          <p:attrName>r</p:attrName>
                                        </p:attrNameLst>
                                      </p:cBhvr>
                                    </p:animRot>
                                  </p:childTnLst>
                                </p:cTn>
                              </p:par>
                            </p:childTnLst>
                          </p:cTn>
                        </p:par>
                      </p:childTnLst>
                    </p:cTn>
                  </p:par>
                  <p:par>
                    <p:cTn id="36" fill="hold">
                      <p:stCondLst>
                        <p:cond delay="indefinite"/>
                      </p:stCondLst>
                      <p:childTnLst>
                        <p:par>
                          <p:cTn id="37" fill="hold">
                            <p:stCondLst>
                              <p:cond delay="0"/>
                            </p:stCondLst>
                            <p:childTnLst>
                              <p:par>
                                <p:cTn id="38" presetID="56" presetClass="entr" presetSubtype="0" fill="hold" grpId="0" nodeType="clickEffect">
                                  <p:stCondLst>
                                    <p:cond delay="0"/>
                                  </p:stCondLst>
                                  <p:iterate type="lt">
                                    <p:tmPct val="10000"/>
                                  </p:iterate>
                                  <p:childTnLst>
                                    <p:set>
                                      <p:cBhvr>
                                        <p:cTn id="39" dur="1" fill="hold">
                                          <p:stCondLst>
                                            <p:cond delay="0"/>
                                          </p:stCondLst>
                                        </p:cTn>
                                        <p:tgtEl>
                                          <p:spTgt spid="3">
                                            <p:txEl>
                                              <p:pRg st="3" end="3"/>
                                            </p:txEl>
                                          </p:spTgt>
                                        </p:tgtEl>
                                        <p:attrNameLst>
                                          <p:attrName>style.visibility</p:attrName>
                                        </p:attrNameLst>
                                      </p:cBhvr>
                                      <p:to>
                                        <p:strVal val="visible"/>
                                      </p:to>
                                    </p:set>
                                    <p:anim by="(-#ppt_w*2)" calcmode="lin" valueType="num">
                                      <p:cBhvr rctx="PPT">
                                        <p:cTn id="40" dur="500" autoRev="1" fill="hold">
                                          <p:stCondLst>
                                            <p:cond delay="0"/>
                                          </p:stCondLst>
                                        </p:cTn>
                                        <p:tgtEl>
                                          <p:spTgt spid="3">
                                            <p:txEl>
                                              <p:pRg st="3" end="3"/>
                                            </p:txEl>
                                          </p:spTgt>
                                        </p:tgtEl>
                                        <p:attrNameLst>
                                          <p:attrName>ppt_w</p:attrName>
                                        </p:attrNameLst>
                                      </p:cBhvr>
                                    </p:anim>
                                    <p:anim by="(#ppt_w*0.50)" calcmode="lin" valueType="num">
                                      <p:cBhvr>
                                        <p:cTn id="41" dur="500" decel="50000" autoRev="1" fill="hold">
                                          <p:stCondLst>
                                            <p:cond delay="0"/>
                                          </p:stCondLst>
                                        </p:cTn>
                                        <p:tgtEl>
                                          <p:spTgt spid="3">
                                            <p:txEl>
                                              <p:pRg st="3" end="3"/>
                                            </p:txEl>
                                          </p:spTgt>
                                        </p:tgtEl>
                                        <p:attrNameLst>
                                          <p:attrName>ppt_x</p:attrName>
                                        </p:attrNameLst>
                                      </p:cBhvr>
                                    </p:anim>
                                    <p:anim from="(-#ppt_h/2)" to="(#ppt_y)" calcmode="lin" valueType="num">
                                      <p:cBhvr>
                                        <p:cTn id="42" dur="1000" fill="hold">
                                          <p:stCondLst>
                                            <p:cond delay="0"/>
                                          </p:stCondLst>
                                        </p:cTn>
                                        <p:tgtEl>
                                          <p:spTgt spid="3">
                                            <p:txEl>
                                              <p:pRg st="3" end="3"/>
                                            </p:txEl>
                                          </p:spTgt>
                                        </p:tgtEl>
                                        <p:attrNameLst>
                                          <p:attrName>ppt_y</p:attrName>
                                        </p:attrNameLst>
                                      </p:cBhvr>
                                    </p:anim>
                                    <p:animRot by="21600000">
                                      <p:cBhvr>
                                        <p:cTn id="43" dur="10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lstStyle/>
          <a:p>
            <a:pPr algn="just"/>
            <a:r>
              <a:rPr lang="en-US" dirty="0" smtClean="0">
                <a:solidFill>
                  <a:schemeClr val="accent1">
                    <a:satMod val="150000"/>
                  </a:schemeClr>
                </a:solidFill>
              </a:rPr>
              <a:t>IGNEOUS ROCKS</a:t>
            </a:r>
            <a:endParaRPr lang="en-GB" dirty="0"/>
          </a:p>
        </p:txBody>
      </p:sp>
      <p:sp>
        <p:nvSpPr>
          <p:cNvPr id="3" name="Content Placeholder 2"/>
          <p:cNvSpPr>
            <a:spLocks noGrp="1"/>
          </p:cNvSpPr>
          <p:nvPr>
            <p:ph idx="1"/>
          </p:nvPr>
        </p:nvSpPr>
        <p:spPr>
          <a:xfrm>
            <a:off x="457200" y="764704"/>
            <a:ext cx="8363272" cy="6093296"/>
          </a:xfrm>
        </p:spPr>
        <p:txBody>
          <a:bodyPr>
            <a:normAutofit/>
          </a:bodyPr>
          <a:lstStyle/>
          <a:p>
            <a:r>
              <a:rPr lang="en-US" dirty="0" smtClean="0">
                <a:cs typeface="Times New Roman" pitchFamily="18" charset="0"/>
              </a:rPr>
              <a:t>Igneous rocks are formed by the cooling and hardening of molten rocks</a:t>
            </a:r>
            <a:endParaRPr lang="en-GB" dirty="0"/>
          </a:p>
        </p:txBody>
      </p:sp>
      <p:pic>
        <p:nvPicPr>
          <p:cNvPr id="5" name="Picture 2" descr="IGNANIM.GIF (230930 byte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060848"/>
            <a:ext cx="4536504"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1332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80">
                                          <p:stCondLst>
                                            <p:cond delay="0"/>
                                          </p:stCondLst>
                                        </p:cTn>
                                        <p:tgtEl>
                                          <p:spTgt spid="5"/>
                                        </p:tgtEl>
                                      </p:cBhvr>
                                    </p:animEffect>
                                    <p:anim calcmode="lin" valueType="num">
                                      <p:cBhvr>
                                        <p:cTn id="1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2" dur="26">
                                          <p:stCondLst>
                                            <p:cond delay="650"/>
                                          </p:stCondLst>
                                        </p:cTn>
                                        <p:tgtEl>
                                          <p:spTgt spid="5"/>
                                        </p:tgtEl>
                                      </p:cBhvr>
                                      <p:to x="100000" y="60000"/>
                                    </p:animScale>
                                    <p:animScale>
                                      <p:cBhvr>
                                        <p:cTn id="23" dur="166" decel="50000">
                                          <p:stCondLst>
                                            <p:cond delay="676"/>
                                          </p:stCondLst>
                                        </p:cTn>
                                        <p:tgtEl>
                                          <p:spTgt spid="5"/>
                                        </p:tgtEl>
                                      </p:cBhvr>
                                      <p:to x="100000" y="100000"/>
                                    </p:animScale>
                                    <p:animScale>
                                      <p:cBhvr>
                                        <p:cTn id="24" dur="26">
                                          <p:stCondLst>
                                            <p:cond delay="1312"/>
                                          </p:stCondLst>
                                        </p:cTn>
                                        <p:tgtEl>
                                          <p:spTgt spid="5"/>
                                        </p:tgtEl>
                                      </p:cBhvr>
                                      <p:to x="100000" y="80000"/>
                                    </p:animScale>
                                    <p:animScale>
                                      <p:cBhvr>
                                        <p:cTn id="25" dur="166" decel="50000">
                                          <p:stCondLst>
                                            <p:cond delay="1338"/>
                                          </p:stCondLst>
                                        </p:cTn>
                                        <p:tgtEl>
                                          <p:spTgt spid="5"/>
                                        </p:tgtEl>
                                      </p:cBhvr>
                                      <p:to x="100000" y="100000"/>
                                    </p:animScale>
                                    <p:animScale>
                                      <p:cBhvr>
                                        <p:cTn id="26" dur="26">
                                          <p:stCondLst>
                                            <p:cond delay="1642"/>
                                          </p:stCondLst>
                                        </p:cTn>
                                        <p:tgtEl>
                                          <p:spTgt spid="5"/>
                                        </p:tgtEl>
                                      </p:cBhvr>
                                      <p:to x="100000" y="90000"/>
                                    </p:animScale>
                                    <p:animScale>
                                      <p:cBhvr>
                                        <p:cTn id="27" dur="166" decel="50000">
                                          <p:stCondLst>
                                            <p:cond delay="1668"/>
                                          </p:stCondLst>
                                        </p:cTn>
                                        <p:tgtEl>
                                          <p:spTgt spid="5"/>
                                        </p:tgtEl>
                                      </p:cBhvr>
                                      <p:to x="100000" y="100000"/>
                                    </p:animScale>
                                    <p:animScale>
                                      <p:cBhvr>
                                        <p:cTn id="28" dur="26">
                                          <p:stCondLst>
                                            <p:cond delay="1808"/>
                                          </p:stCondLst>
                                        </p:cTn>
                                        <p:tgtEl>
                                          <p:spTgt spid="5"/>
                                        </p:tgtEl>
                                      </p:cBhvr>
                                      <p:to x="100000" y="95000"/>
                                    </p:animScale>
                                    <p:animScale>
                                      <p:cBhvr>
                                        <p:cTn id="29" dur="166" decel="50000">
                                          <p:stCondLst>
                                            <p:cond delay="1834"/>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56" presetClass="entr" presetSubtype="0" fill="hold" grpId="0" nodeType="clickEffect">
                                  <p:stCondLst>
                                    <p:cond delay="0"/>
                                  </p:stCondLst>
                                  <p:iterate type="lt">
                                    <p:tmPct val="10000"/>
                                  </p:iterate>
                                  <p:childTnLst>
                                    <p:set>
                                      <p:cBhvr>
                                        <p:cTn id="33" dur="1" fill="hold">
                                          <p:stCondLst>
                                            <p:cond delay="0"/>
                                          </p:stCondLst>
                                        </p:cTn>
                                        <p:tgtEl>
                                          <p:spTgt spid="3">
                                            <p:txEl>
                                              <p:pRg st="0" end="0"/>
                                            </p:txEl>
                                          </p:spTgt>
                                        </p:tgtEl>
                                        <p:attrNameLst>
                                          <p:attrName>style.visibility</p:attrName>
                                        </p:attrNameLst>
                                      </p:cBhvr>
                                      <p:to>
                                        <p:strVal val="visible"/>
                                      </p:to>
                                    </p:set>
                                    <p:anim by="(-#ppt_w*2)" calcmode="lin" valueType="num">
                                      <p:cBhvr rctx="PPT">
                                        <p:cTn id="34" dur="500" autoRev="1" fill="hold">
                                          <p:stCondLst>
                                            <p:cond delay="0"/>
                                          </p:stCondLst>
                                        </p:cTn>
                                        <p:tgtEl>
                                          <p:spTgt spid="3">
                                            <p:txEl>
                                              <p:pRg st="0" end="0"/>
                                            </p:txEl>
                                          </p:spTgt>
                                        </p:tgtEl>
                                        <p:attrNameLst>
                                          <p:attrName>ppt_w</p:attrName>
                                        </p:attrNameLst>
                                      </p:cBhvr>
                                    </p:anim>
                                    <p:anim by="(#ppt_w*0.50)" calcmode="lin" valueType="num">
                                      <p:cBhvr>
                                        <p:cTn id="35" dur="500" decel="50000" autoRev="1" fill="hold">
                                          <p:stCondLst>
                                            <p:cond delay="0"/>
                                          </p:stCondLst>
                                        </p:cTn>
                                        <p:tgtEl>
                                          <p:spTgt spid="3">
                                            <p:txEl>
                                              <p:pRg st="0" end="0"/>
                                            </p:txEl>
                                          </p:spTgt>
                                        </p:tgtEl>
                                        <p:attrNameLst>
                                          <p:attrName>ppt_x</p:attrName>
                                        </p:attrNameLst>
                                      </p:cBhvr>
                                    </p:anim>
                                    <p:anim from="(-#ppt_h/2)" to="(#ppt_y)" calcmode="lin" valueType="num">
                                      <p:cBhvr>
                                        <p:cTn id="36" dur="1000" fill="hold">
                                          <p:stCondLst>
                                            <p:cond delay="0"/>
                                          </p:stCondLst>
                                        </p:cTn>
                                        <p:tgtEl>
                                          <p:spTgt spid="3">
                                            <p:txEl>
                                              <p:pRg st="0" end="0"/>
                                            </p:txEl>
                                          </p:spTgt>
                                        </p:tgtEl>
                                        <p:attrNameLst>
                                          <p:attrName>ppt_y</p:attrName>
                                        </p:attrNameLst>
                                      </p:cBhvr>
                                    </p:anim>
                                    <p:animRot by="21600000">
                                      <p:cBhvr>
                                        <p:cTn id="37"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style>
          <a:lnRef idx="0">
            <a:schemeClr val="accent3"/>
          </a:lnRef>
          <a:fillRef idx="3">
            <a:schemeClr val="accent3"/>
          </a:fillRef>
          <a:effectRef idx="3">
            <a:schemeClr val="accent3"/>
          </a:effectRef>
          <a:fontRef idx="minor">
            <a:schemeClr val="lt1"/>
          </a:fontRef>
        </p:style>
        <p:txBody>
          <a:bodyPr/>
          <a:lstStyle/>
          <a:p>
            <a:r>
              <a:rPr lang="en-GB" dirty="0" smtClean="0"/>
              <a:t>TYPES OF IGNEOUS ROCKS</a:t>
            </a:r>
            <a:endParaRPr lang="en-GB" dirty="0"/>
          </a:p>
        </p:txBody>
      </p:sp>
      <p:sp>
        <p:nvSpPr>
          <p:cNvPr id="3" name="Content Placeholder 2"/>
          <p:cNvSpPr>
            <a:spLocks noGrp="1"/>
          </p:cNvSpPr>
          <p:nvPr>
            <p:ph idx="1"/>
          </p:nvPr>
        </p:nvSpPr>
        <p:spPr>
          <a:xfrm>
            <a:off x="251520" y="836712"/>
            <a:ext cx="8712968" cy="5760640"/>
          </a:xfrm>
        </p:spPr>
        <p:txBody>
          <a:bodyPr/>
          <a:lstStyle/>
          <a:p>
            <a:pPr marL="514350" indent="-514350">
              <a:buFont typeface="+mj-lt"/>
              <a:buAutoNum type="arabicPeriod"/>
            </a:pPr>
            <a:r>
              <a:rPr lang="en-GB" dirty="0" smtClean="0"/>
              <a:t>EXTRUSIVE/VOLCANIC ROCKS</a:t>
            </a:r>
          </a:p>
          <a:p>
            <a:pPr marL="0" indent="0">
              <a:buNone/>
            </a:pPr>
            <a:r>
              <a:rPr lang="en-US" dirty="0" smtClean="0"/>
              <a:t>Forms at </a:t>
            </a:r>
            <a:r>
              <a:rPr lang="en-US" dirty="0"/>
              <a:t>the </a:t>
            </a:r>
            <a:r>
              <a:rPr lang="en-US" dirty="0" smtClean="0"/>
              <a:t>surface.</a:t>
            </a:r>
          </a:p>
          <a:p>
            <a:pPr marL="0" indent="0">
              <a:buNone/>
            </a:pPr>
            <a:r>
              <a:rPr lang="en-US" dirty="0" smtClean="0"/>
              <a:t>When magma reaches the surface it is called Lava. LAVA cools and hardens </a:t>
            </a:r>
            <a:r>
              <a:rPr lang="en-US" dirty="0"/>
              <a:t>to form EXTRUSIVE </a:t>
            </a:r>
            <a:r>
              <a:rPr lang="en-US" dirty="0" smtClean="0"/>
              <a:t>rocks. When the cooling is very fast (almost instant) it will form rocks without crystals (GLASSY TEXTURE) e.g. Obsidian, while if it is not that fast it will form tiny crystals </a:t>
            </a:r>
            <a:r>
              <a:rPr lang="en-US" dirty="0"/>
              <a:t>(FINE-GRAINED</a:t>
            </a:r>
            <a:r>
              <a:rPr lang="en-US" dirty="0" smtClean="0"/>
              <a:t>) e.g. Basalt</a:t>
            </a:r>
            <a:endParaRPr lang="en-US" dirty="0"/>
          </a:p>
          <a:p>
            <a:pPr marL="0" indent="0">
              <a:buNone/>
            </a:pPr>
            <a:endParaRPr lang="en-GB" dirty="0"/>
          </a:p>
        </p:txBody>
      </p:sp>
    </p:spTree>
    <p:extLst>
      <p:ext uri="{BB962C8B-B14F-4D97-AF65-F5344CB8AC3E}">
        <p14:creationId xmlns:p14="http://schemas.microsoft.com/office/powerpoint/2010/main" val="9136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1" end="1"/>
                                            </p:txEl>
                                          </p:spTgt>
                                        </p:tgtEl>
                                        <p:attrNameLst>
                                          <p:attrName>style.visibility</p:attrName>
                                        </p:attrNameLst>
                                      </p:cBhvr>
                                      <p:to>
                                        <p:strVal val="visible"/>
                                      </p:to>
                                    </p:set>
                                    <p:anim calcmode="lin" valueType="num">
                                      <p:cBhvr>
                                        <p:cTn id="34"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p:cTn id="4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pPr marL="514350" indent="-514350">
              <a:buAutoNum type="alphaUcPeriod"/>
            </a:pPr>
            <a:r>
              <a:rPr lang="en-GB" dirty="0" smtClean="0"/>
              <a:t>Obsidian                               B. Basalt</a:t>
            </a:r>
          </a:p>
          <a:p>
            <a:pPr marL="0" indent="0">
              <a:buNone/>
            </a:pPr>
            <a:endParaRPr lang="en-GB" dirty="0"/>
          </a:p>
        </p:txBody>
      </p:sp>
      <p:pic>
        <p:nvPicPr>
          <p:cNvPr id="4" name="Picture 2" descr="obsidian"/>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7060" y="1268760"/>
            <a:ext cx="4482932" cy="48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basalt"/>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860032" y="1268760"/>
            <a:ext cx="4032448" cy="48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959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800" decel="100000"/>
                                        <p:tgtEl>
                                          <p:spTgt spid="4"/>
                                        </p:tgtEl>
                                      </p:cBhvr>
                                    </p:animEffect>
                                    <p:anim calcmode="lin" valueType="num">
                                      <p:cBhvr>
                                        <p:cTn id="26" dur="800" decel="100000" fill="hold"/>
                                        <p:tgtEl>
                                          <p:spTgt spid="4"/>
                                        </p:tgtEl>
                                        <p:attrNameLst>
                                          <p:attrName>style.rotation</p:attrName>
                                        </p:attrNameLst>
                                      </p:cBhvr>
                                      <p:tavLst>
                                        <p:tav tm="0">
                                          <p:val>
                                            <p:fltVal val="-90"/>
                                          </p:val>
                                        </p:tav>
                                        <p:tav tm="100000">
                                          <p:val>
                                            <p:fltVal val="0"/>
                                          </p:val>
                                        </p:tav>
                                      </p:tavLst>
                                    </p:anim>
                                    <p:anim calcmode="lin" valueType="num">
                                      <p:cBhvr>
                                        <p:cTn id="27" dur="800" decel="100000" fill="hold"/>
                                        <p:tgtEl>
                                          <p:spTgt spid="4"/>
                                        </p:tgtEl>
                                        <p:attrNameLst>
                                          <p:attrName>ppt_x</p:attrName>
                                        </p:attrNameLst>
                                      </p:cBhvr>
                                      <p:tavLst>
                                        <p:tav tm="0">
                                          <p:val>
                                            <p:strVal val="#ppt_x+0.4"/>
                                          </p:val>
                                        </p:tav>
                                        <p:tav tm="100000">
                                          <p:val>
                                            <p:strVal val="#ppt_x-0.05"/>
                                          </p:val>
                                        </p:tav>
                                      </p:tavLst>
                                    </p:anim>
                                    <p:anim calcmode="lin" valueType="num">
                                      <p:cBhvr>
                                        <p:cTn id="28" dur="800" decel="100000" fill="hold"/>
                                        <p:tgtEl>
                                          <p:spTgt spid="4"/>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pPr marL="0" indent="0">
              <a:buNone/>
            </a:pPr>
            <a:r>
              <a:rPr lang="en-GB" dirty="0" smtClean="0"/>
              <a:t>2. INTRUSIVE/PLUTONC ROCKS</a:t>
            </a:r>
          </a:p>
          <a:p>
            <a:pPr marL="0" indent="0">
              <a:buNone/>
            </a:pPr>
            <a:r>
              <a:rPr lang="en-US" dirty="0" smtClean="0"/>
              <a:t>Magma does not always reach the surface but may solidify  </a:t>
            </a:r>
            <a:r>
              <a:rPr lang="en-US" dirty="0"/>
              <a:t>below the Earth’s </a:t>
            </a:r>
            <a:r>
              <a:rPr lang="en-US" dirty="0" smtClean="0"/>
              <a:t>surface. In this case it forms intrusive igneous rocks.</a:t>
            </a:r>
          </a:p>
          <a:p>
            <a:pPr marL="0" indent="0">
              <a:buNone/>
            </a:pPr>
            <a:r>
              <a:rPr lang="en-US" dirty="0" smtClean="0"/>
              <a:t>Since the magma takes a longer time to solidify below the surface, the rocks formed has bigger crystals e.g. Granite</a:t>
            </a:r>
          </a:p>
          <a:p>
            <a:pPr marL="0" indent="0">
              <a:buNone/>
            </a:pPr>
            <a:endParaRPr lang="en-US" dirty="0"/>
          </a:p>
          <a:p>
            <a:pPr marL="0" indent="0">
              <a:buNone/>
            </a:pPr>
            <a:endParaRPr lang="en-GB" dirty="0"/>
          </a:p>
        </p:txBody>
      </p:sp>
      <p:pic>
        <p:nvPicPr>
          <p:cNvPr id="4" name="Picture 3" descr="http://www.probertencyclopaedia.com/j/Granite.jpg">
            <a:hlinkClick r:id="rId3"/>
          </p:cNvPr>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83568" y="3717032"/>
            <a:ext cx="7583760"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47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anim calcmode="lin" valueType="num">
                                      <p:cBhvr>
                                        <p:cTn id="16"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anim calcmode="lin" valueType="num">
                                      <p:cBhvr>
                                        <p:cTn id="24"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linds(horizont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style>
          <a:lnRef idx="2">
            <a:schemeClr val="accent6"/>
          </a:lnRef>
          <a:fillRef idx="1">
            <a:schemeClr val="lt1"/>
          </a:fillRef>
          <a:effectRef idx="0">
            <a:schemeClr val="accent6"/>
          </a:effectRef>
          <a:fontRef idx="minor">
            <a:schemeClr val="dk1"/>
          </a:fontRef>
        </p:style>
        <p:txBody>
          <a:bodyPr/>
          <a:lstStyle/>
          <a:p>
            <a:pPr marL="0" indent="0">
              <a:buNone/>
            </a:pPr>
            <a:r>
              <a:rPr lang="en-GB" dirty="0" smtClean="0"/>
              <a:t>CHARACTERISTICS OF IGNEOUS ROCKS</a:t>
            </a:r>
          </a:p>
          <a:p>
            <a:pPr marL="514350" indent="-514350">
              <a:buAutoNum type="arabicPeriod"/>
            </a:pPr>
            <a:r>
              <a:rPr lang="en-GB" dirty="0" smtClean="0"/>
              <a:t>Has crystals except those that solidify very fast</a:t>
            </a:r>
          </a:p>
          <a:p>
            <a:pPr marL="514350" indent="-514350">
              <a:buAutoNum type="arabicPeriod"/>
            </a:pPr>
            <a:r>
              <a:rPr lang="en-GB" dirty="0" smtClean="0"/>
              <a:t>Are not stratified</a:t>
            </a:r>
          </a:p>
          <a:p>
            <a:pPr marL="514350" indent="-514350">
              <a:buAutoNum type="arabicPeriod"/>
            </a:pPr>
            <a:r>
              <a:rPr lang="en-GB" dirty="0" smtClean="0"/>
              <a:t>Do not contain fossils</a:t>
            </a:r>
            <a:endParaRPr lang="en-GB" dirty="0"/>
          </a:p>
        </p:txBody>
      </p:sp>
    </p:spTree>
    <p:extLst>
      <p:ext uri="{BB962C8B-B14F-4D97-AF65-F5344CB8AC3E}">
        <p14:creationId xmlns:p14="http://schemas.microsoft.com/office/powerpoint/2010/main" val="244331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lt">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lt">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pPr algn="l"/>
            <a:r>
              <a:rPr lang="en-GB" dirty="0" smtClean="0"/>
              <a:t>SEDIMENTARY ROCKS</a:t>
            </a:r>
            <a:endParaRPr lang="en-GB" dirty="0"/>
          </a:p>
        </p:txBody>
      </p:sp>
      <p:pic>
        <p:nvPicPr>
          <p:cNvPr id="9" name="Picture 2" descr="SEDIANIM.GIF (205851 byte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057400"/>
            <a:ext cx="2947988"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5257800" y="6096000"/>
            <a:ext cx="3657600" cy="254000"/>
          </a:xfrm>
          <a:prstGeom prst="rect">
            <a:avLst/>
          </a:prstGeom>
        </p:spPr>
        <p:txBody>
          <a:bodyPr>
            <a:spAutoFit/>
          </a:bodyPr>
          <a:lstStyle/>
          <a:p>
            <a:pPr fontAlgn="auto">
              <a:spcBef>
                <a:spcPts val="0"/>
              </a:spcBef>
              <a:spcAft>
                <a:spcPts val="0"/>
              </a:spcAft>
              <a:defRPr/>
            </a:pPr>
            <a:r>
              <a:rPr lang="en-US" sz="1050" dirty="0">
                <a:latin typeface="+mn-lt"/>
              </a:rPr>
              <a:t>http://www.fi.edu/fellows/payton/rocks/create/sediment.htm</a:t>
            </a:r>
          </a:p>
        </p:txBody>
      </p:sp>
      <p:sp>
        <p:nvSpPr>
          <p:cNvPr id="11" name="Content Placeholder 2"/>
          <p:cNvSpPr txBox="1">
            <a:spLocks/>
          </p:cNvSpPr>
          <p:nvPr/>
        </p:nvSpPr>
        <p:spPr bwMode="auto">
          <a:xfrm>
            <a:off x="457200" y="1403462"/>
            <a:ext cx="8229600" cy="499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38150" indent="-3190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Clr>
                <a:schemeClr val="accent1"/>
              </a:buClr>
              <a:buSzPct val="80000"/>
              <a:buFont typeface="Wingdings 2" pitchFamily="18" charset="2"/>
              <a:buChar char=""/>
            </a:pPr>
            <a:r>
              <a:rPr lang="en-US" sz="3200" dirty="0">
                <a:latin typeface="Corbel" pitchFamily="34" charset="0"/>
              </a:rPr>
              <a:t>Sedimentary </a:t>
            </a:r>
            <a:r>
              <a:rPr lang="en-US" sz="3200" dirty="0" smtClean="0">
                <a:latin typeface="Corbel" pitchFamily="34" charset="0"/>
              </a:rPr>
              <a:t>rocks are </a:t>
            </a:r>
            <a:r>
              <a:rPr lang="en-US" sz="3200" dirty="0">
                <a:latin typeface="Corbel" pitchFamily="34" charset="0"/>
              </a:rPr>
              <a:t>formed by erosion</a:t>
            </a:r>
          </a:p>
          <a:p>
            <a:pPr eaLnBrk="1" hangingPunct="1">
              <a:buClr>
                <a:schemeClr val="accent1"/>
              </a:buClr>
              <a:buSzPct val="80000"/>
              <a:buFont typeface="Wingdings 2" pitchFamily="18" charset="2"/>
              <a:buChar char=""/>
            </a:pPr>
            <a:r>
              <a:rPr lang="en-US" sz="3200" dirty="0">
                <a:latin typeface="Corbel" pitchFamily="34" charset="0"/>
              </a:rPr>
              <a:t>Sediments are moved from                                 one place to another</a:t>
            </a:r>
          </a:p>
          <a:p>
            <a:pPr eaLnBrk="1" hangingPunct="1">
              <a:buClr>
                <a:schemeClr val="accent1"/>
              </a:buClr>
              <a:buSzPct val="80000"/>
              <a:buFont typeface="Wingdings 2" pitchFamily="18" charset="2"/>
              <a:buChar char=""/>
            </a:pPr>
            <a:r>
              <a:rPr lang="en-US" sz="3200" dirty="0">
                <a:latin typeface="Corbel" pitchFamily="34" charset="0"/>
              </a:rPr>
              <a:t>Sediments are deposited in                           layers, with the older ones </a:t>
            </a:r>
          </a:p>
          <a:p>
            <a:pPr eaLnBrk="1" hangingPunct="1">
              <a:buClr>
                <a:schemeClr val="accent1"/>
              </a:buClr>
              <a:buSzPct val="80000"/>
            </a:pPr>
            <a:r>
              <a:rPr lang="en-US" sz="3200" dirty="0">
                <a:latin typeface="Corbel" pitchFamily="34" charset="0"/>
              </a:rPr>
              <a:t>	on the bottom</a:t>
            </a:r>
          </a:p>
          <a:p>
            <a:pPr eaLnBrk="1" hangingPunct="1">
              <a:buClr>
                <a:schemeClr val="accent1"/>
              </a:buClr>
              <a:buSzPct val="80000"/>
              <a:buFont typeface="Wingdings" pitchFamily="2" charset="2"/>
              <a:buChar char="§"/>
            </a:pPr>
            <a:r>
              <a:rPr lang="en-US" sz="3200" dirty="0">
                <a:latin typeface="Corbel" pitchFamily="34" charset="0"/>
              </a:rPr>
              <a:t>The layers become compacted                         and cemented </a:t>
            </a:r>
            <a:r>
              <a:rPr lang="en-US" sz="3200" dirty="0" smtClean="0">
                <a:latin typeface="Corbel" pitchFamily="34" charset="0"/>
              </a:rPr>
              <a:t>together to form rocks</a:t>
            </a:r>
            <a:endParaRPr lang="en-US" sz="3200" dirty="0">
              <a:latin typeface="Corbel" pitchFamily="34" charset="0"/>
            </a:endParaRPr>
          </a:p>
        </p:txBody>
      </p:sp>
    </p:spTree>
    <p:extLst>
      <p:ext uri="{BB962C8B-B14F-4D97-AF65-F5344CB8AC3E}">
        <p14:creationId xmlns:p14="http://schemas.microsoft.com/office/powerpoint/2010/main" val="47284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anim calcmode="lin" valueType="num">
                                      <p:cBhvr additive="base">
                                        <p:cTn id="3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anim calcmode="lin" valueType="num">
                                      <p:cBhvr additive="base">
                                        <p:cTn id="37"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1">
                                            <p:txEl>
                                              <p:pRg st="3" end="3"/>
                                            </p:txEl>
                                          </p:spTgt>
                                        </p:tgtEl>
                                        <p:attrNameLst>
                                          <p:attrName>style.visibility</p:attrName>
                                        </p:attrNameLst>
                                      </p:cBhvr>
                                      <p:to>
                                        <p:strVal val="visible"/>
                                      </p:to>
                                    </p:set>
                                    <p:anim calcmode="lin" valueType="num">
                                      <p:cBhvr additive="base">
                                        <p:cTn id="41"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1">
                                            <p:txEl>
                                              <p:pRg st="4" end="4"/>
                                            </p:txEl>
                                          </p:spTgt>
                                        </p:tgtEl>
                                        <p:attrNameLst>
                                          <p:attrName>style.visibility</p:attrName>
                                        </p:attrNameLst>
                                      </p:cBhvr>
                                      <p:to>
                                        <p:strVal val="visible"/>
                                      </p:to>
                                    </p:set>
                                    <p:anim calcmode="lin" valueType="num">
                                      <p:cBhvr additive="base">
                                        <p:cTn id="47"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1645</Words>
  <Application>Microsoft Office PowerPoint</Application>
  <PresentationFormat>Екран (4:3)</PresentationFormat>
  <Paragraphs>244</Paragraphs>
  <Slides>22</Slides>
  <Notes>22</Notes>
  <HiddenSlides>0</HiddenSlides>
  <MMClips>0</MMClips>
  <ScaleCrop>false</ScaleCrop>
  <HeadingPairs>
    <vt:vector size="4" baseType="variant">
      <vt:variant>
        <vt:lpstr>Тема</vt:lpstr>
      </vt:variant>
      <vt:variant>
        <vt:i4>1</vt:i4>
      </vt:variant>
      <vt:variant>
        <vt:lpstr>Заголовки слайдів</vt:lpstr>
      </vt:variant>
      <vt:variant>
        <vt:i4>22</vt:i4>
      </vt:variant>
    </vt:vector>
  </HeadingPairs>
  <TitlesOfParts>
    <vt:vector size="23" baseType="lpstr">
      <vt:lpstr>Office Theme</vt:lpstr>
      <vt:lpstr>ROCKS </vt:lpstr>
      <vt:lpstr>What are rocks?</vt:lpstr>
      <vt:lpstr>TYPES OF ROCKS</vt:lpstr>
      <vt:lpstr>IGNEOUS ROCKS</vt:lpstr>
      <vt:lpstr>TYPES OF IGNEOUS ROCKS</vt:lpstr>
      <vt:lpstr>Презентація PowerPoint</vt:lpstr>
      <vt:lpstr>Презентація PowerPoint</vt:lpstr>
      <vt:lpstr>Презентація PowerPoint</vt:lpstr>
      <vt:lpstr>SEDIMENTARY ROCKS</vt:lpstr>
      <vt:lpstr>Презентація PowerPoint</vt:lpstr>
      <vt:lpstr>Презентація PowerPoint</vt:lpstr>
      <vt:lpstr>TYPES OF SEDIMENTARY ROCKS</vt:lpstr>
      <vt:lpstr>Презентація PowerPoint</vt:lpstr>
      <vt:lpstr>Презентація PowerPoint</vt:lpstr>
      <vt:lpstr>METAMORPHIC ROCKS</vt:lpstr>
      <vt:lpstr>Презентація PowerPoint</vt:lpstr>
      <vt:lpstr>Презентація PowerPoint</vt:lpstr>
      <vt:lpstr>Презентація PowerPoint</vt:lpstr>
      <vt:lpstr>Презентація PowerPoint</vt:lpstr>
      <vt:lpstr>THE ROCK CYCLE</vt:lpstr>
      <vt:lpstr>Презентація PowerPoint</vt:lpstr>
      <vt:lpstr>USES OF ROCKS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ROCKS</dc:title>
  <dc:creator>Lusekelo</dc:creator>
  <cp:lastModifiedBy>RomaK</cp:lastModifiedBy>
  <cp:revision>32</cp:revision>
  <dcterms:created xsi:type="dcterms:W3CDTF">2013-10-27T10:05:21Z</dcterms:created>
  <dcterms:modified xsi:type="dcterms:W3CDTF">2015-09-04T09:39:13Z</dcterms:modified>
</cp:coreProperties>
</file>