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sldIdLst>
    <p:sldId id="256" r:id="rId2"/>
    <p:sldId id="310" r:id="rId3"/>
    <p:sldId id="257" r:id="rId4"/>
    <p:sldId id="258" r:id="rId5"/>
    <p:sldId id="259" r:id="rId6"/>
    <p:sldId id="308" r:id="rId7"/>
    <p:sldId id="290" r:id="rId8"/>
    <p:sldId id="295" r:id="rId9"/>
    <p:sldId id="309" r:id="rId10"/>
    <p:sldId id="269" r:id="rId11"/>
    <p:sldId id="260" r:id="rId12"/>
    <p:sldId id="261" r:id="rId13"/>
    <p:sldId id="315" r:id="rId14"/>
    <p:sldId id="262" r:id="rId15"/>
    <p:sldId id="263" r:id="rId16"/>
    <p:sldId id="265" r:id="rId17"/>
    <p:sldId id="266" r:id="rId18"/>
    <p:sldId id="267" r:id="rId19"/>
    <p:sldId id="268" r:id="rId20"/>
    <p:sldId id="270" r:id="rId21"/>
    <p:sldId id="271" r:id="rId22"/>
    <p:sldId id="264" r:id="rId23"/>
    <p:sldId id="291" r:id="rId24"/>
    <p:sldId id="272" r:id="rId25"/>
    <p:sldId id="311" r:id="rId26"/>
    <p:sldId id="273" r:id="rId27"/>
    <p:sldId id="274" r:id="rId28"/>
    <p:sldId id="275" r:id="rId29"/>
    <p:sldId id="276" r:id="rId30"/>
    <p:sldId id="292" r:id="rId31"/>
    <p:sldId id="277" r:id="rId32"/>
    <p:sldId id="278" r:id="rId33"/>
    <p:sldId id="279" r:id="rId34"/>
    <p:sldId id="280" r:id="rId35"/>
    <p:sldId id="293" r:id="rId36"/>
    <p:sldId id="294" r:id="rId37"/>
    <p:sldId id="282" r:id="rId38"/>
    <p:sldId id="313" r:id="rId39"/>
    <p:sldId id="316" r:id="rId40"/>
    <p:sldId id="283" r:id="rId41"/>
    <p:sldId id="281" r:id="rId42"/>
    <p:sldId id="317" r:id="rId43"/>
    <p:sldId id="296" r:id="rId44"/>
    <p:sldId id="285" r:id="rId45"/>
    <p:sldId id="286" r:id="rId46"/>
    <p:sldId id="318" r:id="rId47"/>
    <p:sldId id="312" r:id="rId48"/>
    <p:sldId id="287" r:id="rId49"/>
    <p:sldId id="298" r:id="rId50"/>
    <p:sldId id="314" r:id="rId51"/>
    <p:sldId id="299" r:id="rId52"/>
    <p:sldId id="297" r:id="rId53"/>
    <p:sldId id="288" r:id="rId54"/>
    <p:sldId id="300"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51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8729FA-7DF9-455F-BA23-5C00DBC80276}" type="datetimeFigureOut">
              <a:rPr lang="en-US" smtClean="0"/>
              <a:pPr/>
              <a:t>9/2/2015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7756C2-9629-44FB-8030-E45D17C4BB97}" type="slidenum">
              <a:rPr lang="en-US" smtClean="0"/>
              <a:pPr/>
              <a:t>‹№›</a:t>
            </a:fld>
            <a:endParaRPr lang="en-US"/>
          </a:p>
        </p:txBody>
      </p:sp>
    </p:spTree>
    <p:extLst>
      <p:ext uri="{BB962C8B-B14F-4D97-AF65-F5344CB8AC3E}">
        <p14:creationId xmlns:p14="http://schemas.microsoft.com/office/powerpoint/2010/main" val="991945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How to Write Good Essays</a:t>
            </a:r>
          </a:p>
          <a:p>
            <a:endParaRPr lang="uk-UA"/>
          </a:p>
        </p:txBody>
      </p:sp>
      <p:sp>
        <p:nvSpPr>
          <p:cNvPr id="4" name="Місце для номера слайда 3"/>
          <p:cNvSpPr>
            <a:spLocks noGrp="1"/>
          </p:cNvSpPr>
          <p:nvPr>
            <p:ph type="sldNum" sz="quarter" idx="10"/>
          </p:nvPr>
        </p:nvSpPr>
        <p:spPr/>
        <p:txBody>
          <a:bodyPr/>
          <a:lstStyle/>
          <a:p>
            <a:r>
              <a:rPr lang="en-US" smtClean="0"/>
              <a:t>How to Write Good Essays</a:t>
            </a:r>
          </a:p>
          <a:p>
            <a:endParaRPr lang="en-US"/>
          </a:p>
        </p:txBody>
      </p:sp>
    </p:spTree>
    <p:extLst>
      <p:ext uri="{BB962C8B-B14F-4D97-AF65-F5344CB8AC3E}">
        <p14:creationId xmlns:p14="http://schemas.microsoft.com/office/powerpoint/2010/main" val="1785263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Types of Essays</a:t>
            </a:r>
          </a:p>
          <a:p>
            <a:r>
              <a:rPr lang="en-US" smtClean="0"/>
              <a:t>Argumentative Essay	Cause And Effect Essay</a:t>
            </a:r>
          </a:p>
          <a:p>
            <a:r>
              <a:rPr lang="en-US" smtClean="0"/>
              <a:t>Classification Essay	Comparison Essay</a:t>
            </a:r>
          </a:p>
          <a:p>
            <a:r>
              <a:rPr lang="en-US" smtClean="0"/>
              <a:t>Critical Essay		Deductive Essay</a:t>
            </a:r>
          </a:p>
          <a:p>
            <a:r>
              <a:rPr lang="en-US" smtClean="0"/>
              <a:t>Descriptive Essay		Definition Essay</a:t>
            </a:r>
          </a:p>
          <a:p>
            <a:r>
              <a:rPr lang="en-US" smtClean="0"/>
              <a:t>Discussion Essay		Exploratory Essay</a:t>
            </a:r>
          </a:p>
          <a:p>
            <a:r>
              <a:rPr lang="en-US" smtClean="0"/>
              <a:t>Scholarship Essay		Informal Essay</a:t>
            </a:r>
          </a:p>
          <a:p>
            <a:r>
              <a:rPr lang="en-US" smtClean="0"/>
              <a:t>Literature Essay		Narrative Essay</a:t>
            </a:r>
          </a:p>
          <a:p>
            <a:r>
              <a:rPr lang="en-US" smtClean="0"/>
              <a:t>Personal Essay		Persuasive Essay</a:t>
            </a:r>
          </a:p>
          <a:p>
            <a:r>
              <a:rPr lang="en-US" smtClean="0"/>
              <a:t>Research Essay		Response Essay</a:t>
            </a:r>
          </a:p>
          <a:p>
            <a:endParaRPr lang="en-US" smtClean="0"/>
          </a:p>
          <a:p>
            <a:endParaRPr lang="en-US" smtClean="0"/>
          </a:p>
          <a:p>
            <a:r>
              <a:rPr lang="en-US" smtClean="0"/>
              <a:t>Prepared by: D K Singhal</a:t>
            </a:r>
          </a:p>
          <a:p>
            <a:r>
              <a:rPr lang="en-US" smtClean="0"/>
              <a:t>10</a:t>
            </a:r>
          </a:p>
          <a:p>
            <a:endParaRPr lang="uk-UA"/>
          </a:p>
        </p:txBody>
      </p:sp>
      <p:sp>
        <p:nvSpPr>
          <p:cNvPr id="4" name="Місце для номера слайда 3"/>
          <p:cNvSpPr>
            <a:spLocks noGrp="1"/>
          </p:cNvSpPr>
          <p:nvPr>
            <p:ph type="sldNum" sz="quarter" idx="10"/>
          </p:nvPr>
        </p:nvSpPr>
        <p:spPr/>
        <p:txBody>
          <a:bodyPr/>
          <a:lstStyle/>
          <a:p>
            <a:r>
              <a:rPr lang="en-US" smtClean="0"/>
              <a:t>Types of Essays</a:t>
            </a:r>
          </a:p>
          <a:p>
            <a:r>
              <a:rPr lang="en-US" smtClean="0"/>
              <a:t>Argumentative Essay	Cause And Effect Essay</a:t>
            </a:r>
          </a:p>
          <a:p>
            <a:r>
              <a:rPr lang="en-US" smtClean="0"/>
              <a:t>Classification Essay	Comparison Essay</a:t>
            </a:r>
          </a:p>
          <a:p>
            <a:r>
              <a:rPr lang="en-US" smtClean="0"/>
              <a:t>Critical Essay		Deductive Essay</a:t>
            </a:r>
          </a:p>
          <a:p>
            <a:r>
              <a:rPr lang="en-US" smtClean="0"/>
              <a:t>Descriptive Essay		Definition Essay</a:t>
            </a:r>
          </a:p>
          <a:p>
            <a:r>
              <a:rPr lang="en-US" smtClean="0"/>
              <a:t>Discussion Essay		Exploratory Essay</a:t>
            </a:r>
          </a:p>
          <a:p>
            <a:r>
              <a:rPr lang="en-US" smtClean="0"/>
              <a:t>Scholarship Essay		Informal Essay</a:t>
            </a:r>
          </a:p>
          <a:p>
            <a:r>
              <a:rPr lang="en-US" smtClean="0"/>
              <a:t>Literature Essay		Narrative Essay</a:t>
            </a:r>
          </a:p>
          <a:p>
            <a:r>
              <a:rPr lang="en-US" smtClean="0"/>
              <a:t>Personal Essay		Persuasive Essay</a:t>
            </a:r>
          </a:p>
          <a:p>
            <a:r>
              <a:rPr lang="en-US" smtClean="0"/>
              <a:t>Research Essay		Response Essay</a:t>
            </a:r>
          </a:p>
          <a:p>
            <a:endParaRPr lang="en-US" smtClean="0"/>
          </a:p>
          <a:p>
            <a:endParaRPr lang="en-US" smtClean="0"/>
          </a:p>
          <a:p>
            <a:r>
              <a:rPr lang="en-US" smtClean="0"/>
              <a:t>Prepared by: D K Singhal</a:t>
            </a:r>
          </a:p>
          <a:p>
            <a:r>
              <a:rPr lang="en-US" smtClean="0"/>
              <a:t>10</a:t>
            </a:r>
          </a:p>
          <a:p>
            <a:endParaRPr lang="en-US"/>
          </a:p>
        </p:txBody>
      </p:sp>
    </p:spTree>
    <p:extLst>
      <p:ext uri="{BB962C8B-B14F-4D97-AF65-F5344CB8AC3E}">
        <p14:creationId xmlns:p14="http://schemas.microsoft.com/office/powerpoint/2010/main" val="1298068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That was the approach you are used to understand topics in school.</a:t>
            </a:r>
          </a:p>
          <a:p>
            <a:endParaRPr lang="en-US" smtClean="0"/>
          </a:p>
          <a:p>
            <a:r>
              <a:rPr lang="en-US" smtClean="0"/>
              <a:t>Don’t be afraid. I am not going to be so BORING.</a:t>
            </a:r>
          </a:p>
          <a:p>
            <a:endParaRPr lang="en-US" smtClean="0"/>
          </a:p>
          <a:p>
            <a:r>
              <a:rPr lang="en-US" smtClean="0"/>
              <a:t>So, shell we begin visualizing essays in a different perspective?</a:t>
            </a:r>
          </a:p>
          <a:p>
            <a:endParaRPr lang="en-US" smtClean="0"/>
          </a:p>
          <a:p>
            <a:r>
              <a:rPr lang="en-US" smtClean="0"/>
              <a:t>If yes, be prepared to answer a couple of questions.</a:t>
            </a:r>
          </a:p>
          <a:p>
            <a:r>
              <a:rPr lang="en-US" smtClean="0"/>
              <a:t>Prepared by: D K Singhal</a:t>
            </a:r>
          </a:p>
          <a:p>
            <a:r>
              <a:rPr lang="en-US" smtClean="0"/>
              <a:t>11</a:t>
            </a:r>
          </a:p>
          <a:p>
            <a:endParaRPr lang="uk-UA"/>
          </a:p>
        </p:txBody>
      </p:sp>
      <p:sp>
        <p:nvSpPr>
          <p:cNvPr id="4" name="Місце для номера слайда 3"/>
          <p:cNvSpPr>
            <a:spLocks noGrp="1"/>
          </p:cNvSpPr>
          <p:nvPr>
            <p:ph type="sldNum" sz="quarter" idx="10"/>
          </p:nvPr>
        </p:nvSpPr>
        <p:spPr/>
        <p:txBody>
          <a:bodyPr/>
          <a:lstStyle/>
          <a:p>
            <a:r>
              <a:rPr lang="en-US" smtClean="0"/>
              <a:t>That was the approach you are used to understand topics in school.</a:t>
            </a:r>
          </a:p>
          <a:p>
            <a:endParaRPr lang="en-US" smtClean="0"/>
          </a:p>
          <a:p>
            <a:r>
              <a:rPr lang="en-US" smtClean="0"/>
              <a:t>Don’t be afraid. I am not going to be so BORING.</a:t>
            </a:r>
          </a:p>
          <a:p>
            <a:endParaRPr lang="en-US" smtClean="0"/>
          </a:p>
          <a:p>
            <a:r>
              <a:rPr lang="en-US" smtClean="0"/>
              <a:t>So, shell we begin visualizing essays in a different perspective?</a:t>
            </a:r>
          </a:p>
          <a:p>
            <a:endParaRPr lang="en-US" smtClean="0"/>
          </a:p>
          <a:p>
            <a:r>
              <a:rPr lang="en-US" smtClean="0"/>
              <a:t>If yes, be prepared to answer a couple of questions.</a:t>
            </a:r>
          </a:p>
          <a:p>
            <a:r>
              <a:rPr lang="en-US" smtClean="0"/>
              <a:t>Prepared by: D K Singhal</a:t>
            </a:r>
          </a:p>
          <a:p>
            <a:r>
              <a:rPr lang="en-US" smtClean="0"/>
              <a:t>11</a:t>
            </a:r>
          </a:p>
          <a:p>
            <a:endParaRPr lang="en-US"/>
          </a:p>
        </p:txBody>
      </p:sp>
    </p:spTree>
    <p:extLst>
      <p:ext uri="{BB962C8B-B14F-4D97-AF65-F5344CB8AC3E}">
        <p14:creationId xmlns:p14="http://schemas.microsoft.com/office/powerpoint/2010/main" val="23144537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Q. 1:</a:t>
            </a:r>
          </a:p>
          <a:p>
            <a:r>
              <a:rPr lang="en-US" smtClean="0"/>
              <a:t>Do you like</a:t>
            </a:r>
          </a:p>
          <a:p>
            <a:r>
              <a:rPr lang="en-US" smtClean="0"/>
              <a:t>Golgappe?</a:t>
            </a:r>
          </a:p>
          <a:p>
            <a:endParaRPr lang="en-US" smtClean="0"/>
          </a:p>
          <a:p>
            <a:r>
              <a:rPr lang="en-US" smtClean="0"/>
              <a:t>Prepared by: D K Singhal</a:t>
            </a:r>
          </a:p>
          <a:p>
            <a:r>
              <a:rPr lang="en-US" smtClean="0"/>
              <a:t>12</a:t>
            </a:r>
          </a:p>
          <a:p>
            <a:endParaRPr lang="uk-UA"/>
          </a:p>
        </p:txBody>
      </p:sp>
      <p:sp>
        <p:nvSpPr>
          <p:cNvPr id="4" name="Місце для номера слайда 3"/>
          <p:cNvSpPr>
            <a:spLocks noGrp="1"/>
          </p:cNvSpPr>
          <p:nvPr>
            <p:ph type="sldNum" sz="quarter" idx="10"/>
          </p:nvPr>
        </p:nvSpPr>
        <p:spPr/>
        <p:txBody>
          <a:bodyPr/>
          <a:lstStyle/>
          <a:p>
            <a:r>
              <a:rPr lang="en-US" smtClean="0"/>
              <a:t>Q. 1:</a:t>
            </a:r>
          </a:p>
          <a:p>
            <a:r>
              <a:rPr lang="en-US" smtClean="0"/>
              <a:t>Do you like</a:t>
            </a:r>
          </a:p>
          <a:p>
            <a:r>
              <a:rPr lang="en-US" smtClean="0"/>
              <a:t>Golgappe?</a:t>
            </a:r>
          </a:p>
          <a:p>
            <a:endParaRPr lang="en-US" smtClean="0"/>
          </a:p>
          <a:p>
            <a:r>
              <a:rPr lang="en-US" smtClean="0"/>
              <a:t>Prepared by: D K Singhal</a:t>
            </a:r>
          </a:p>
          <a:p>
            <a:r>
              <a:rPr lang="en-US" smtClean="0"/>
              <a:t>12</a:t>
            </a:r>
          </a:p>
          <a:p>
            <a:endParaRPr lang="en-US"/>
          </a:p>
        </p:txBody>
      </p:sp>
    </p:spTree>
    <p:extLst>
      <p:ext uri="{BB962C8B-B14F-4D97-AF65-F5344CB8AC3E}">
        <p14:creationId xmlns:p14="http://schemas.microsoft.com/office/powerpoint/2010/main" val="42788900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Do you like Golgappe?</a:t>
            </a:r>
          </a:p>
          <a:p>
            <a:endParaRPr lang="en-US" smtClean="0"/>
          </a:p>
          <a:p>
            <a:r>
              <a:rPr lang="en-US" smtClean="0"/>
              <a:t>Funny!</a:t>
            </a:r>
          </a:p>
          <a:p>
            <a:r>
              <a:rPr lang="en-US" smtClean="0"/>
              <a:t>Isn’t it?</a:t>
            </a:r>
          </a:p>
          <a:p>
            <a:r>
              <a:rPr lang="en-US" smtClean="0"/>
              <a:t>What is common between Golgappe and Essays? </a:t>
            </a:r>
          </a:p>
          <a:p>
            <a:r>
              <a:rPr lang="en-US" smtClean="0"/>
              <a:t>Anyway, move on to the next question…… </a:t>
            </a:r>
          </a:p>
          <a:p>
            <a:r>
              <a:rPr lang="en-US" smtClean="0"/>
              <a:t>Prepared by: D K Singhal</a:t>
            </a:r>
          </a:p>
          <a:p>
            <a:r>
              <a:rPr lang="en-US" smtClean="0"/>
              <a:t>13</a:t>
            </a:r>
          </a:p>
          <a:p>
            <a:endParaRPr lang="uk-UA"/>
          </a:p>
        </p:txBody>
      </p:sp>
      <p:sp>
        <p:nvSpPr>
          <p:cNvPr id="4" name="Місце для номера слайда 3"/>
          <p:cNvSpPr>
            <a:spLocks noGrp="1"/>
          </p:cNvSpPr>
          <p:nvPr>
            <p:ph type="sldNum" sz="quarter" idx="10"/>
          </p:nvPr>
        </p:nvSpPr>
        <p:spPr/>
        <p:txBody>
          <a:bodyPr/>
          <a:lstStyle/>
          <a:p>
            <a:r>
              <a:rPr lang="en-US" smtClean="0"/>
              <a:t>Do you like Golgappe?</a:t>
            </a:r>
          </a:p>
          <a:p>
            <a:endParaRPr lang="en-US" smtClean="0"/>
          </a:p>
          <a:p>
            <a:r>
              <a:rPr lang="en-US" smtClean="0"/>
              <a:t>Funny!</a:t>
            </a:r>
          </a:p>
          <a:p>
            <a:r>
              <a:rPr lang="en-US" smtClean="0"/>
              <a:t>Isn’t it?</a:t>
            </a:r>
          </a:p>
          <a:p>
            <a:r>
              <a:rPr lang="en-US" smtClean="0"/>
              <a:t>What is common between Golgappe and Essays? </a:t>
            </a:r>
          </a:p>
          <a:p>
            <a:r>
              <a:rPr lang="en-US" smtClean="0"/>
              <a:t>Anyway, move on to the next question…… </a:t>
            </a:r>
          </a:p>
          <a:p>
            <a:r>
              <a:rPr lang="en-US" smtClean="0"/>
              <a:t>Prepared by: D K Singhal</a:t>
            </a:r>
          </a:p>
          <a:p>
            <a:r>
              <a:rPr lang="en-US" smtClean="0"/>
              <a:t>13</a:t>
            </a:r>
          </a:p>
          <a:p>
            <a:endParaRPr lang="en-US"/>
          </a:p>
        </p:txBody>
      </p:sp>
    </p:spTree>
    <p:extLst>
      <p:ext uri="{BB962C8B-B14F-4D97-AF65-F5344CB8AC3E}">
        <p14:creationId xmlns:p14="http://schemas.microsoft.com/office/powerpoint/2010/main" val="22726255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Q. 2:</a:t>
            </a:r>
          </a:p>
          <a:p>
            <a:r>
              <a:rPr lang="en-US" smtClean="0"/>
              <a:t>Well! If some of you don’t like Golgappe, replace this with Rasgulle, and answer this-</a:t>
            </a:r>
          </a:p>
          <a:p>
            <a:endParaRPr lang="en-US" smtClean="0"/>
          </a:p>
          <a:p>
            <a:r>
              <a:rPr lang="en-US" smtClean="0"/>
              <a:t>Can you eat five Golgappe (Rasgulle) at a time?</a:t>
            </a:r>
          </a:p>
          <a:p>
            <a:endParaRPr lang="en-US" smtClean="0"/>
          </a:p>
          <a:p>
            <a:r>
              <a:rPr lang="en-US" smtClean="0"/>
              <a:t>Yes / No.</a:t>
            </a:r>
          </a:p>
          <a:p>
            <a:r>
              <a:rPr lang="en-US" smtClean="0"/>
              <a:t>Prepared by: D K Singhal</a:t>
            </a:r>
          </a:p>
          <a:p>
            <a:r>
              <a:rPr lang="en-US" smtClean="0"/>
              <a:t>14</a:t>
            </a:r>
          </a:p>
          <a:p>
            <a:endParaRPr lang="uk-UA"/>
          </a:p>
        </p:txBody>
      </p:sp>
      <p:sp>
        <p:nvSpPr>
          <p:cNvPr id="4" name="Місце для номера слайда 3"/>
          <p:cNvSpPr>
            <a:spLocks noGrp="1"/>
          </p:cNvSpPr>
          <p:nvPr>
            <p:ph type="sldNum" sz="quarter" idx="10"/>
          </p:nvPr>
        </p:nvSpPr>
        <p:spPr/>
        <p:txBody>
          <a:bodyPr/>
          <a:lstStyle/>
          <a:p>
            <a:r>
              <a:rPr lang="en-US" smtClean="0"/>
              <a:t>Q. 2:</a:t>
            </a:r>
          </a:p>
          <a:p>
            <a:r>
              <a:rPr lang="en-US" smtClean="0"/>
              <a:t>Well! If some of you don’t like Golgappe, replace this with Rasgulle, and answer this-</a:t>
            </a:r>
          </a:p>
          <a:p>
            <a:endParaRPr lang="en-US" smtClean="0"/>
          </a:p>
          <a:p>
            <a:r>
              <a:rPr lang="en-US" smtClean="0"/>
              <a:t>Can you eat five Golgappe (Rasgulle) at a time?</a:t>
            </a:r>
          </a:p>
          <a:p>
            <a:endParaRPr lang="en-US" smtClean="0"/>
          </a:p>
          <a:p>
            <a:r>
              <a:rPr lang="en-US" smtClean="0"/>
              <a:t>Yes / No.</a:t>
            </a:r>
          </a:p>
          <a:p>
            <a:r>
              <a:rPr lang="en-US" smtClean="0"/>
              <a:t>Prepared by: D K Singhal</a:t>
            </a:r>
          </a:p>
          <a:p>
            <a:r>
              <a:rPr lang="en-US" smtClean="0"/>
              <a:t>14</a:t>
            </a:r>
          </a:p>
          <a:p>
            <a:endParaRPr lang="en-US"/>
          </a:p>
        </p:txBody>
      </p:sp>
    </p:spTree>
    <p:extLst>
      <p:ext uri="{BB962C8B-B14F-4D97-AF65-F5344CB8AC3E}">
        <p14:creationId xmlns:p14="http://schemas.microsoft.com/office/powerpoint/2010/main" val="869786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Ans.:</a:t>
            </a:r>
          </a:p>
          <a:p>
            <a:r>
              <a:rPr lang="en-US" smtClean="0"/>
              <a:t>I think you cannot eat five Golgappe (or Rasgulle) at one time.</a:t>
            </a:r>
          </a:p>
          <a:p>
            <a:endParaRPr lang="en-US" smtClean="0"/>
          </a:p>
          <a:p>
            <a:r>
              <a:rPr lang="en-US" smtClean="0"/>
              <a:t>You eat these only one by one. First, second, third…… and so and so forth.</a:t>
            </a:r>
          </a:p>
          <a:p>
            <a:r>
              <a:rPr lang="en-US" smtClean="0"/>
              <a:t>Prepared by: D K Singhal</a:t>
            </a:r>
          </a:p>
          <a:p>
            <a:r>
              <a:rPr lang="en-US" smtClean="0"/>
              <a:t>15</a:t>
            </a:r>
          </a:p>
          <a:p>
            <a:endParaRPr lang="uk-UA"/>
          </a:p>
        </p:txBody>
      </p:sp>
      <p:sp>
        <p:nvSpPr>
          <p:cNvPr id="4" name="Місце для номера слайда 3"/>
          <p:cNvSpPr>
            <a:spLocks noGrp="1"/>
          </p:cNvSpPr>
          <p:nvPr>
            <p:ph type="sldNum" sz="quarter" idx="10"/>
          </p:nvPr>
        </p:nvSpPr>
        <p:spPr/>
        <p:txBody>
          <a:bodyPr/>
          <a:lstStyle/>
          <a:p>
            <a:r>
              <a:rPr lang="en-US" smtClean="0"/>
              <a:t>Ans.:</a:t>
            </a:r>
          </a:p>
          <a:p>
            <a:r>
              <a:rPr lang="en-US" smtClean="0"/>
              <a:t>I think you cannot eat five Golgappe (or Rasgulle) at one time.</a:t>
            </a:r>
          </a:p>
          <a:p>
            <a:endParaRPr lang="en-US" smtClean="0"/>
          </a:p>
          <a:p>
            <a:r>
              <a:rPr lang="en-US" smtClean="0"/>
              <a:t>You eat these only one by one. First, second, third…… and so and so forth.</a:t>
            </a:r>
          </a:p>
          <a:p>
            <a:r>
              <a:rPr lang="en-US" smtClean="0"/>
              <a:t>Prepared by: D K Singhal</a:t>
            </a:r>
          </a:p>
          <a:p>
            <a:r>
              <a:rPr lang="en-US" smtClean="0"/>
              <a:t>15</a:t>
            </a:r>
          </a:p>
          <a:p>
            <a:endParaRPr lang="en-US"/>
          </a:p>
        </p:txBody>
      </p:sp>
    </p:spTree>
    <p:extLst>
      <p:ext uri="{BB962C8B-B14F-4D97-AF65-F5344CB8AC3E}">
        <p14:creationId xmlns:p14="http://schemas.microsoft.com/office/powerpoint/2010/main" val="2288899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Lesson:</a:t>
            </a:r>
          </a:p>
          <a:p>
            <a:r>
              <a:rPr lang="en-US" smtClean="0"/>
              <a:t>That is the first aspect of writing an essay.</a:t>
            </a:r>
          </a:p>
          <a:p>
            <a:r>
              <a:rPr lang="en-US" smtClean="0"/>
              <a:t>Never try to write the whole essay in one go; write it in step by step.</a:t>
            </a:r>
          </a:p>
          <a:p>
            <a:endParaRPr lang="en-US" smtClean="0"/>
          </a:p>
          <a:p>
            <a:r>
              <a:rPr lang="en-US" smtClean="0"/>
              <a:t>Break your essay in several parts.</a:t>
            </a:r>
          </a:p>
          <a:p>
            <a:r>
              <a:rPr lang="en-US" smtClean="0"/>
              <a:t>Prepared by: D K Singhal</a:t>
            </a:r>
          </a:p>
          <a:p>
            <a:r>
              <a:rPr lang="en-US" smtClean="0"/>
              <a:t>16</a:t>
            </a:r>
          </a:p>
          <a:p>
            <a:endParaRPr lang="uk-UA"/>
          </a:p>
        </p:txBody>
      </p:sp>
      <p:sp>
        <p:nvSpPr>
          <p:cNvPr id="4" name="Місце для номера слайда 3"/>
          <p:cNvSpPr>
            <a:spLocks noGrp="1"/>
          </p:cNvSpPr>
          <p:nvPr>
            <p:ph type="sldNum" sz="quarter" idx="10"/>
          </p:nvPr>
        </p:nvSpPr>
        <p:spPr/>
        <p:txBody>
          <a:bodyPr/>
          <a:lstStyle/>
          <a:p>
            <a:r>
              <a:rPr lang="en-US" smtClean="0"/>
              <a:t>Lesson:</a:t>
            </a:r>
          </a:p>
          <a:p>
            <a:r>
              <a:rPr lang="en-US" smtClean="0"/>
              <a:t>That is the first aspect of writing an essay.</a:t>
            </a:r>
          </a:p>
          <a:p>
            <a:r>
              <a:rPr lang="en-US" smtClean="0"/>
              <a:t>Never try to write the whole essay in one go; write it in step by step.</a:t>
            </a:r>
          </a:p>
          <a:p>
            <a:endParaRPr lang="en-US" smtClean="0"/>
          </a:p>
          <a:p>
            <a:r>
              <a:rPr lang="en-US" smtClean="0"/>
              <a:t>Break your essay in several parts.</a:t>
            </a:r>
          </a:p>
          <a:p>
            <a:r>
              <a:rPr lang="en-US" smtClean="0"/>
              <a:t>Prepared by: D K Singhal</a:t>
            </a:r>
          </a:p>
          <a:p>
            <a:r>
              <a:rPr lang="en-US" smtClean="0"/>
              <a:t>16</a:t>
            </a:r>
          </a:p>
          <a:p>
            <a:endParaRPr lang="en-US"/>
          </a:p>
        </p:txBody>
      </p:sp>
    </p:spTree>
    <p:extLst>
      <p:ext uri="{BB962C8B-B14F-4D97-AF65-F5344CB8AC3E}">
        <p14:creationId xmlns:p14="http://schemas.microsoft.com/office/powerpoint/2010/main" val="3770768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Essay Breaking Examples-</a:t>
            </a:r>
            <a:br>
              <a:rPr lang="en-US" smtClean="0"/>
            </a:br>
            <a:endParaRPr lang="en-US" smtClean="0"/>
          </a:p>
          <a:p>
            <a:r>
              <a:rPr lang="en-US" smtClean="0"/>
              <a:t>Introduction</a:t>
            </a:r>
          </a:p>
          <a:p>
            <a:r>
              <a:rPr lang="en-US" smtClean="0"/>
              <a:t>Body Text</a:t>
            </a:r>
          </a:p>
          <a:p>
            <a:r>
              <a:rPr lang="en-US" smtClean="0"/>
              <a:t>About the topic</a:t>
            </a:r>
          </a:p>
          <a:p>
            <a:r>
              <a:rPr lang="en-US" smtClean="0"/>
              <a:t>Its good points</a:t>
            </a:r>
          </a:p>
          <a:p>
            <a:r>
              <a:rPr lang="en-US" smtClean="0"/>
              <a:t>Its disadvantages</a:t>
            </a:r>
          </a:p>
          <a:p>
            <a:r>
              <a:rPr lang="en-US" smtClean="0"/>
              <a:t>Conclusion</a:t>
            </a:r>
          </a:p>
          <a:p>
            <a:endParaRPr lang="en-US" smtClean="0"/>
          </a:p>
          <a:p>
            <a:r>
              <a:rPr lang="en-US" smtClean="0"/>
              <a:t>Prepared by: D K Singhal</a:t>
            </a:r>
          </a:p>
          <a:p>
            <a:r>
              <a:rPr lang="en-US" smtClean="0"/>
              <a:t>17</a:t>
            </a:r>
          </a:p>
          <a:p>
            <a:endParaRPr lang="uk-UA"/>
          </a:p>
        </p:txBody>
      </p:sp>
      <p:sp>
        <p:nvSpPr>
          <p:cNvPr id="4" name="Місце для номера слайда 3"/>
          <p:cNvSpPr>
            <a:spLocks noGrp="1"/>
          </p:cNvSpPr>
          <p:nvPr>
            <p:ph type="sldNum" sz="quarter" idx="10"/>
          </p:nvPr>
        </p:nvSpPr>
        <p:spPr/>
        <p:txBody>
          <a:bodyPr/>
          <a:lstStyle/>
          <a:p>
            <a:r>
              <a:rPr lang="en-US" smtClean="0"/>
              <a:t>Essay Breaking Examples-</a:t>
            </a:r>
            <a:br>
              <a:rPr lang="en-US" smtClean="0"/>
            </a:br>
            <a:endParaRPr lang="en-US" smtClean="0"/>
          </a:p>
          <a:p>
            <a:r>
              <a:rPr lang="en-US" smtClean="0"/>
              <a:t>Introduction</a:t>
            </a:r>
          </a:p>
          <a:p>
            <a:r>
              <a:rPr lang="en-US" smtClean="0"/>
              <a:t>Body Text</a:t>
            </a:r>
          </a:p>
          <a:p>
            <a:r>
              <a:rPr lang="en-US" smtClean="0"/>
              <a:t>About the topic</a:t>
            </a:r>
          </a:p>
          <a:p>
            <a:r>
              <a:rPr lang="en-US" smtClean="0"/>
              <a:t>Its good points</a:t>
            </a:r>
          </a:p>
          <a:p>
            <a:r>
              <a:rPr lang="en-US" smtClean="0"/>
              <a:t>Its disadvantages</a:t>
            </a:r>
          </a:p>
          <a:p>
            <a:r>
              <a:rPr lang="en-US" smtClean="0"/>
              <a:t>Conclusion</a:t>
            </a:r>
          </a:p>
          <a:p>
            <a:endParaRPr lang="en-US" smtClean="0"/>
          </a:p>
          <a:p>
            <a:r>
              <a:rPr lang="en-US" smtClean="0"/>
              <a:t>Prepared by: D K Singhal</a:t>
            </a:r>
          </a:p>
          <a:p>
            <a:r>
              <a:rPr lang="en-US" smtClean="0"/>
              <a:t>17</a:t>
            </a:r>
          </a:p>
          <a:p>
            <a:endParaRPr lang="en-US"/>
          </a:p>
        </p:txBody>
      </p:sp>
    </p:spTree>
    <p:extLst>
      <p:ext uri="{BB962C8B-B14F-4D97-AF65-F5344CB8AC3E}">
        <p14:creationId xmlns:p14="http://schemas.microsoft.com/office/powerpoint/2010/main" val="1334197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Introduction</a:t>
            </a:r>
          </a:p>
          <a:p>
            <a:endParaRPr lang="en-US" smtClean="0"/>
          </a:p>
          <a:p>
            <a:r>
              <a:rPr lang="en-US" smtClean="0"/>
              <a:t>Does Introduction need any introduction?</a:t>
            </a:r>
          </a:p>
          <a:p>
            <a:endParaRPr lang="en-US" smtClean="0"/>
          </a:p>
          <a:p>
            <a:r>
              <a:rPr lang="en-US" smtClean="0"/>
              <a:t>Tell me if you are asked to write an essay on “My School”, what are going to be first two-three lines of it?</a:t>
            </a:r>
          </a:p>
          <a:p>
            <a:endParaRPr lang="en-US" smtClean="0"/>
          </a:p>
          <a:p>
            <a:endParaRPr lang="en-US" smtClean="0"/>
          </a:p>
          <a:p>
            <a:r>
              <a:rPr lang="en-US" smtClean="0"/>
              <a:t>Prepared by: D K Singhal</a:t>
            </a:r>
          </a:p>
          <a:p>
            <a:r>
              <a:rPr lang="en-US" smtClean="0"/>
              <a:t>18</a:t>
            </a:r>
          </a:p>
          <a:p>
            <a:endParaRPr lang="uk-UA"/>
          </a:p>
        </p:txBody>
      </p:sp>
      <p:sp>
        <p:nvSpPr>
          <p:cNvPr id="4" name="Місце для номера слайда 3"/>
          <p:cNvSpPr>
            <a:spLocks noGrp="1"/>
          </p:cNvSpPr>
          <p:nvPr>
            <p:ph type="sldNum" sz="quarter" idx="10"/>
          </p:nvPr>
        </p:nvSpPr>
        <p:spPr/>
        <p:txBody>
          <a:bodyPr/>
          <a:lstStyle/>
          <a:p>
            <a:r>
              <a:rPr lang="en-US" smtClean="0"/>
              <a:t>Introduction</a:t>
            </a:r>
          </a:p>
          <a:p>
            <a:endParaRPr lang="en-US" smtClean="0"/>
          </a:p>
          <a:p>
            <a:r>
              <a:rPr lang="en-US" smtClean="0"/>
              <a:t>Does Introduction need any introduction?</a:t>
            </a:r>
          </a:p>
          <a:p>
            <a:endParaRPr lang="en-US" smtClean="0"/>
          </a:p>
          <a:p>
            <a:r>
              <a:rPr lang="en-US" smtClean="0"/>
              <a:t>Tell me if you are asked to write an essay on “My School”, what are going to be first two-three lines of it?</a:t>
            </a:r>
          </a:p>
          <a:p>
            <a:endParaRPr lang="en-US" smtClean="0"/>
          </a:p>
          <a:p>
            <a:endParaRPr lang="en-US" smtClean="0"/>
          </a:p>
          <a:p>
            <a:r>
              <a:rPr lang="en-US" smtClean="0"/>
              <a:t>Prepared by: D K Singhal</a:t>
            </a:r>
          </a:p>
          <a:p>
            <a:r>
              <a:rPr lang="en-US" smtClean="0"/>
              <a:t>18</a:t>
            </a:r>
          </a:p>
          <a:p>
            <a:endParaRPr lang="en-US"/>
          </a:p>
        </p:txBody>
      </p:sp>
    </p:spTree>
    <p:extLst>
      <p:ext uri="{BB962C8B-B14F-4D97-AF65-F5344CB8AC3E}">
        <p14:creationId xmlns:p14="http://schemas.microsoft.com/office/powerpoint/2010/main" val="1628639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My school name is…..abcdef….?</a:t>
            </a:r>
          </a:p>
          <a:p>
            <a:r>
              <a:rPr lang="en-US" smtClean="0"/>
              <a:t>This is a good school.</a:t>
            </a:r>
          </a:p>
          <a:p>
            <a:endParaRPr lang="en-US" smtClean="0"/>
          </a:p>
          <a:p>
            <a:r>
              <a:rPr lang="en-US" smtClean="0"/>
              <a:t>I read in …..abcdef…. School.</a:t>
            </a:r>
          </a:p>
          <a:p>
            <a:r>
              <a:rPr lang="en-US" smtClean="0"/>
              <a:t>It is located at ….abc Road……</a:t>
            </a:r>
          </a:p>
          <a:p>
            <a:endParaRPr lang="en-US" smtClean="0"/>
          </a:p>
          <a:p>
            <a:r>
              <a:rPr lang="en-US" smtClean="0"/>
              <a:t>Or would you like to consider something different?</a:t>
            </a:r>
          </a:p>
          <a:p>
            <a:r>
              <a:rPr lang="en-US" smtClean="0"/>
              <a:t>Prepared by: D K Singhal</a:t>
            </a:r>
          </a:p>
          <a:p>
            <a:r>
              <a:rPr lang="en-US" smtClean="0"/>
              <a:t>19</a:t>
            </a:r>
          </a:p>
          <a:p>
            <a:endParaRPr lang="uk-UA"/>
          </a:p>
        </p:txBody>
      </p:sp>
      <p:sp>
        <p:nvSpPr>
          <p:cNvPr id="4" name="Місце для номера слайда 3"/>
          <p:cNvSpPr>
            <a:spLocks noGrp="1"/>
          </p:cNvSpPr>
          <p:nvPr>
            <p:ph type="sldNum" sz="quarter" idx="10"/>
          </p:nvPr>
        </p:nvSpPr>
        <p:spPr/>
        <p:txBody>
          <a:bodyPr/>
          <a:lstStyle/>
          <a:p>
            <a:r>
              <a:rPr lang="en-US" smtClean="0"/>
              <a:t>My school name is…..abcdef….?</a:t>
            </a:r>
          </a:p>
          <a:p>
            <a:r>
              <a:rPr lang="en-US" smtClean="0"/>
              <a:t>This is a good school.</a:t>
            </a:r>
          </a:p>
          <a:p>
            <a:endParaRPr lang="en-US" smtClean="0"/>
          </a:p>
          <a:p>
            <a:r>
              <a:rPr lang="en-US" smtClean="0"/>
              <a:t>I read in …..abcdef…. School.</a:t>
            </a:r>
          </a:p>
          <a:p>
            <a:r>
              <a:rPr lang="en-US" smtClean="0"/>
              <a:t>It is located at ….abc Road……</a:t>
            </a:r>
          </a:p>
          <a:p>
            <a:endParaRPr lang="en-US" smtClean="0"/>
          </a:p>
          <a:p>
            <a:r>
              <a:rPr lang="en-US" smtClean="0"/>
              <a:t>Or would you like to consider something different?</a:t>
            </a:r>
          </a:p>
          <a:p>
            <a:r>
              <a:rPr lang="en-US" smtClean="0"/>
              <a:t>Prepared by: D K Singhal</a:t>
            </a:r>
          </a:p>
          <a:p>
            <a:r>
              <a:rPr lang="en-US" smtClean="0"/>
              <a:t>19</a:t>
            </a:r>
          </a:p>
          <a:p>
            <a:endParaRPr lang="en-US"/>
          </a:p>
        </p:txBody>
      </p:sp>
    </p:spTree>
    <p:extLst>
      <p:ext uri="{BB962C8B-B14F-4D97-AF65-F5344CB8AC3E}">
        <p14:creationId xmlns:p14="http://schemas.microsoft.com/office/powerpoint/2010/main" val="2533925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Prepared by: D K Singhal</a:t>
            </a:r>
          </a:p>
          <a:p>
            <a:r>
              <a:rPr lang="en-US" smtClean="0"/>
              <a:t>2</a:t>
            </a:r>
          </a:p>
          <a:p>
            <a:endParaRPr lang="uk-UA"/>
          </a:p>
        </p:txBody>
      </p:sp>
      <p:sp>
        <p:nvSpPr>
          <p:cNvPr id="4" name="Місце для номера слайда 3"/>
          <p:cNvSpPr>
            <a:spLocks noGrp="1"/>
          </p:cNvSpPr>
          <p:nvPr>
            <p:ph type="sldNum" sz="quarter" idx="10"/>
          </p:nvPr>
        </p:nvSpPr>
        <p:spPr/>
        <p:txBody>
          <a:bodyPr/>
          <a:lstStyle/>
          <a:p>
            <a:r>
              <a:rPr lang="en-US" smtClean="0"/>
              <a:t>Prepared by: D K Singhal</a:t>
            </a:r>
          </a:p>
          <a:p>
            <a:r>
              <a:rPr lang="en-US" smtClean="0"/>
              <a:t>2</a:t>
            </a:r>
          </a:p>
          <a:p>
            <a:endParaRPr lang="en-US"/>
          </a:p>
        </p:txBody>
      </p:sp>
    </p:spTree>
    <p:extLst>
      <p:ext uri="{BB962C8B-B14F-4D97-AF65-F5344CB8AC3E}">
        <p14:creationId xmlns:p14="http://schemas.microsoft.com/office/powerpoint/2010/main" val="36317689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My School</a:t>
            </a:r>
          </a:p>
          <a:p>
            <a:r>
              <a:rPr lang="en-US" smtClean="0"/>
              <a:t>Basic education plays an important role in developing good citizens for country.</a:t>
            </a:r>
          </a:p>
          <a:p>
            <a:r>
              <a:rPr lang="en-US" smtClean="0"/>
              <a:t>A good school is like a ‘processing plant’ where capabilities of a student are developed and improved continuously.</a:t>
            </a:r>
          </a:p>
          <a:p>
            <a:r>
              <a:rPr lang="en-US" smtClean="0"/>
              <a:t>My school, “Name of Your School” is sincerely fulfilling its responsibilities towards its goal to a better nation. </a:t>
            </a:r>
          </a:p>
          <a:p>
            <a:r>
              <a:rPr lang="en-US" smtClean="0"/>
              <a:t>Prepared by: D K Singhal</a:t>
            </a:r>
          </a:p>
          <a:p>
            <a:r>
              <a:rPr lang="en-US" smtClean="0"/>
              <a:t>20</a:t>
            </a:r>
          </a:p>
          <a:p>
            <a:endParaRPr lang="uk-UA"/>
          </a:p>
        </p:txBody>
      </p:sp>
      <p:sp>
        <p:nvSpPr>
          <p:cNvPr id="4" name="Місце для номера слайда 3"/>
          <p:cNvSpPr>
            <a:spLocks noGrp="1"/>
          </p:cNvSpPr>
          <p:nvPr>
            <p:ph type="sldNum" sz="quarter" idx="10"/>
          </p:nvPr>
        </p:nvSpPr>
        <p:spPr/>
        <p:txBody>
          <a:bodyPr/>
          <a:lstStyle/>
          <a:p>
            <a:r>
              <a:rPr lang="en-US" smtClean="0"/>
              <a:t>My School</a:t>
            </a:r>
          </a:p>
          <a:p>
            <a:r>
              <a:rPr lang="en-US" smtClean="0"/>
              <a:t>Basic education plays an important role in developing good citizens for country.</a:t>
            </a:r>
          </a:p>
          <a:p>
            <a:r>
              <a:rPr lang="en-US" smtClean="0"/>
              <a:t>A good school is like a ‘processing plant’ where capabilities of a student are developed and improved continuously.</a:t>
            </a:r>
          </a:p>
          <a:p>
            <a:r>
              <a:rPr lang="en-US" smtClean="0"/>
              <a:t>My school, “Name of Your School” is sincerely fulfilling its responsibilities towards its goal to a better nation. </a:t>
            </a:r>
          </a:p>
          <a:p>
            <a:r>
              <a:rPr lang="en-US" smtClean="0"/>
              <a:t>Prepared by: D K Singhal</a:t>
            </a:r>
          </a:p>
          <a:p>
            <a:r>
              <a:rPr lang="en-US" smtClean="0"/>
              <a:t>20</a:t>
            </a:r>
          </a:p>
          <a:p>
            <a:endParaRPr lang="en-US"/>
          </a:p>
        </p:txBody>
      </p:sp>
    </p:spTree>
    <p:extLst>
      <p:ext uri="{BB962C8B-B14F-4D97-AF65-F5344CB8AC3E}">
        <p14:creationId xmlns:p14="http://schemas.microsoft.com/office/powerpoint/2010/main" val="27580649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Introduction</a:t>
            </a:r>
          </a:p>
          <a:p>
            <a:r>
              <a:rPr lang="en-US" smtClean="0"/>
              <a:t>Never jump to main topic at once.</a:t>
            </a:r>
          </a:p>
          <a:p>
            <a:r>
              <a:rPr lang="en-US" smtClean="0"/>
              <a:t>Start at some other point, and slowly and slowly come to the main subject.</a:t>
            </a:r>
          </a:p>
          <a:p>
            <a:endParaRPr lang="en-US" smtClean="0"/>
          </a:p>
          <a:p>
            <a:r>
              <a:rPr lang="en-US" smtClean="0"/>
              <a:t>Remember, from something else, you have to come to the point, and not follow the reverse path, like in next example.</a:t>
            </a:r>
          </a:p>
          <a:p>
            <a:r>
              <a:rPr lang="en-US" smtClean="0"/>
              <a:t>Prepared by: D K Singhal</a:t>
            </a:r>
          </a:p>
          <a:p>
            <a:r>
              <a:rPr lang="en-US" smtClean="0"/>
              <a:t>21</a:t>
            </a:r>
          </a:p>
          <a:p>
            <a:endParaRPr lang="uk-UA"/>
          </a:p>
        </p:txBody>
      </p:sp>
      <p:sp>
        <p:nvSpPr>
          <p:cNvPr id="4" name="Місце для номера слайда 3"/>
          <p:cNvSpPr>
            <a:spLocks noGrp="1"/>
          </p:cNvSpPr>
          <p:nvPr>
            <p:ph type="sldNum" sz="quarter" idx="10"/>
          </p:nvPr>
        </p:nvSpPr>
        <p:spPr/>
        <p:txBody>
          <a:bodyPr/>
          <a:lstStyle/>
          <a:p>
            <a:r>
              <a:rPr lang="en-US" smtClean="0"/>
              <a:t>Introduction</a:t>
            </a:r>
          </a:p>
          <a:p>
            <a:r>
              <a:rPr lang="en-US" smtClean="0"/>
              <a:t>Never jump to main topic at once.</a:t>
            </a:r>
          </a:p>
          <a:p>
            <a:r>
              <a:rPr lang="en-US" smtClean="0"/>
              <a:t>Start at some other point, and slowly and slowly come to the main subject.</a:t>
            </a:r>
          </a:p>
          <a:p>
            <a:endParaRPr lang="en-US" smtClean="0"/>
          </a:p>
          <a:p>
            <a:r>
              <a:rPr lang="en-US" smtClean="0"/>
              <a:t>Remember, from something else, you have to come to the point, and not follow the reverse path, like in next example.</a:t>
            </a:r>
          </a:p>
          <a:p>
            <a:r>
              <a:rPr lang="en-US" smtClean="0"/>
              <a:t>Prepared by: D K Singhal</a:t>
            </a:r>
          </a:p>
          <a:p>
            <a:r>
              <a:rPr lang="en-US" smtClean="0"/>
              <a:t>21</a:t>
            </a:r>
          </a:p>
          <a:p>
            <a:endParaRPr lang="en-US"/>
          </a:p>
        </p:txBody>
      </p:sp>
    </p:spTree>
    <p:extLst>
      <p:ext uri="{BB962C8B-B14F-4D97-AF65-F5344CB8AC3E}">
        <p14:creationId xmlns:p14="http://schemas.microsoft.com/office/powerpoint/2010/main" val="31725616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My school name is …..abcdef…..</a:t>
            </a:r>
          </a:p>
          <a:p>
            <a:r>
              <a:rPr lang="en-US" smtClean="0"/>
              <a:t>My school is very big. Airplane is also very big. Airplane flies in the air. We breathe in air. Air is very important for us to live. Studies are also very important. So we go to our school. I go by bus to my school. I like going to school and coming back from school. It is the time in between I don’t like much.</a:t>
            </a:r>
          </a:p>
          <a:p>
            <a:r>
              <a:rPr lang="en-US" smtClean="0"/>
              <a:t>Out of 10, how many marks you’d give to this type of essay.</a:t>
            </a:r>
          </a:p>
          <a:p>
            <a:endParaRPr lang="en-US" smtClean="0"/>
          </a:p>
          <a:p>
            <a:r>
              <a:rPr lang="en-US" smtClean="0"/>
              <a:t>Prepared by: D K Singhal</a:t>
            </a:r>
          </a:p>
          <a:p>
            <a:r>
              <a:rPr lang="en-US" smtClean="0"/>
              <a:t>22</a:t>
            </a:r>
          </a:p>
          <a:p>
            <a:endParaRPr lang="uk-UA"/>
          </a:p>
        </p:txBody>
      </p:sp>
      <p:sp>
        <p:nvSpPr>
          <p:cNvPr id="4" name="Місце для номера слайда 3"/>
          <p:cNvSpPr>
            <a:spLocks noGrp="1"/>
          </p:cNvSpPr>
          <p:nvPr>
            <p:ph type="sldNum" sz="quarter" idx="10"/>
          </p:nvPr>
        </p:nvSpPr>
        <p:spPr/>
        <p:txBody>
          <a:bodyPr/>
          <a:lstStyle/>
          <a:p>
            <a:r>
              <a:rPr lang="en-US" smtClean="0"/>
              <a:t>My school name is …..abcdef…..</a:t>
            </a:r>
          </a:p>
          <a:p>
            <a:r>
              <a:rPr lang="en-US" smtClean="0"/>
              <a:t>My school is very big. Airplane is also very big. Airplane flies in the air. We breathe in air. Air is very important for us to live. Studies are also very important. So we go to our school. I go by bus to my school. I like going to school and coming back from school. It is the time in between I don’t like much.</a:t>
            </a:r>
          </a:p>
          <a:p>
            <a:r>
              <a:rPr lang="en-US" smtClean="0"/>
              <a:t>Out of 10, how many marks you’d give to this type of essay.</a:t>
            </a:r>
          </a:p>
          <a:p>
            <a:endParaRPr lang="en-US" smtClean="0"/>
          </a:p>
          <a:p>
            <a:r>
              <a:rPr lang="en-US" smtClean="0"/>
              <a:t>Prepared by: D K Singhal</a:t>
            </a:r>
          </a:p>
          <a:p>
            <a:r>
              <a:rPr lang="en-US" smtClean="0"/>
              <a:t>22</a:t>
            </a:r>
          </a:p>
          <a:p>
            <a:endParaRPr lang="en-US"/>
          </a:p>
        </p:txBody>
      </p:sp>
    </p:spTree>
    <p:extLst>
      <p:ext uri="{BB962C8B-B14F-4D97-AF65-F5344CB8AC3E}">
        <p14:creationId xmlns:p14="http://schemas.microsoft.com/office/powerpoint/2010/main" val="10704440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Another Example: What are the various sources and types of Air Pollution ?</a:t>
            </a:r>
          </a:p>
          <a:p>
            <a:r>
              <a:rPr lang="en-US" smtClean="0"/>
              <a:t>As a result of removal of natural vegetation, industrialization and increase in the number of automobiles, the air over big cities is heavily contaminated with dust, smoke and poisonous gases like carbon monoxide, sulphur dioxide and oxides of nitrogen.</a:t>
            </a:r>
          </a:p>
          <a:p>
            <a:r>
              <a:rPr lang="en-US" smtClean="0"/>
              <a:t>The contamination of air with dust, smoke and harmful gases, which adversely affect human beings and other living organisms, is called air pollution. The substances whose presence in air produces air pollution are called air pollutants.</a:t>
            </a:r>
          </a:p>
          <a:p>
            <a:r>
              <a:rPr lang="en-US" smtClean="0"/>
              <a:t>Some of the major air pollutants are carbon monoxide, excess carbon dioxide, sulphur dioxide, oxides of nitrogen, lower organic molecules, dust and smoke. Polluted air produces a large number of harmful effects on the living and non-living things.</a:t>
            </a:r>
          </a:p>
          <a:p>
            <a:r>
              <a:rPr lang="en-US" smtClean="0"/>
              <a:t>So Boring…… </a:t>
            </a:r>
          </a:p>
          <a:p>
            <a:r>
              <a:rPr lang="en-US" smtClean="0"/>
              <a:t>Prepared by: D K Singhal</a:t>
            </a:r>
          </a:p>
          <a:p>
            <a:r>
              <a:rPr lang="en-US" smtClean="0"/>
              <a:t>23</a:t>
            </a:r>
          </a:p>
          <a:p>
            <a:endParaRPr lang="uk-UA"/>
          </a:p>
        </p:txBody>
      </p:sp>
      <p:sp>
        <p:nvSpPr>
          <p:cNvPr id="4" name="Місце для номера слайда 3"/>
          <p:cNvSpPr>
            <a:spLocks noGrp="1"/>
          </p:cNvSpPr>
          <p:nvPr>
            <p:ph type="sldNum" sz="quarter" idx="10"/>
          </p:nvPr>
        </p:nvSpPr>
        <p:spPr/>
        <p:txBody>
          <a:bodyPr/>
          <a:lstStyle/>
          <a:p>
            <a:r>
              <a:rPr lang="en-US" smtClean="0"/>
              <a:t>Another Example: What are the various sources and types of Air Pollution ?</a:t>
            </a:r>
          </a:p>
          <a:p>
            <a:r>
              <a:rPr lang="en-US" smtClean="0"/>
              <a:t>As a result of removal of natural vegetation, industrialization and increase in the number of automobiles, the air over big cities is heavily contaminated with dust, smoke and poisonous gases like carbon monoxide, sulphur dioxide and oxides of nitrogen.</a:t>
            </a:r>
          </a:p>
          <a:p>
            <a:r>
              <a:rPr lang="en-US" smtClean="0"/>
              <a:t>The contamination of air with dust, smoke and harmful gases, which adversely affect human beings and other living organisms, is called air pollution. The substances whose presence in air produces air pollution are called air pollutants.</a:t>
            </a:r>
          </a:p>
          <a:p>
            <a:r>
              <a:rPr lang="en-US" smtClean="0"/>
              <a:t>Some of the major air pollutants are carbon monoxide, excess carbon dioxide, sulphur dioxide, oxides of nitrogen, lower organic molecules, dust and smoke. Polluted air produces a large number of harmful effects on the living and non-living things.</a:t>
            </a:r>
          </a:p>
          <a:p>
            <a:r>
              <a:rPr lang="en-US" smtClean="0"/>
              <a:t>So Boring…… </a:t>
            </a:r>
          </a:p>
          <a:p>
            <a:r>
              <a:rPr lang="en-US" smtClean="0"/>
              <a:t>Prepared by: D K Singhal</a:t>
            </a:r>
          </a:p>
          <a:p>
            <a:r>
              <a:rPr lang="en-US" smtClean="0"/>
              <a:t>23</a:t>
            </a:r>
          </a:p>
          <a:p>
            <a:endParaRPr lang="en-US"/>
          </a:p>
        </p:txBody>
      </p:sp>
    </p:spTree>
    <p:extLst>
      <p:ext uri="{BB962C8B-B14F-4D97-AF65-F5344CB8AC3E}">
        <p14:creationId xmlns:p14="http://schemas.microsoft.com/office/powerpoint/2010/main" val="2724505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Remember-</a:t>
            </a:r>
          </a:p>
          <a:p>
            <a:endParaRPr lang="en-US" smtClean="0"/>
          </a:p>
          <a:p>
            <a:r>
              <a:rPr lang="en-US" smtClean="0"/>
              <a:t>A good introduction must be able to create readers interest in whatever you have written.</a:t>
            </a:r>
          </a:p>
          <a:p>
            <a:endParaRPr lang="en-US" smtClean="0"/>
          </a:p>
          <a:p>
            <a:r>
              <a:rPr lang="en-US" smtClean="0"/>
              <a:t> It is the introduction on which the reader usually decides whether to it read further or not.</a:t>
            </a:r>
          </a:p>
          <a:p>
            <a:r>
              <a:rPr lang="en-US" smtClean="0"/>
              <a:t>Prepared by: D K Singhal</a:t>
            </a:r>
          </a:p>
          <a:p>
            <a:r>
              <a:rPr lang="en-US" smtClean="0"/>
              <a:t>24</a:t>
            </a:r>
          </a:p>
          <a:p>
            <a:endParaRPr lang="uk-UA"/>
          </a:p>
        </p:txBody>
      </p:sp>
      <p:sp>
        <p:nvSpPr>
          <p:cNvPr id="4" name="Місце для номера слайда 3"/>
          <p:cNvSpPr>
            <a:spLocks noGrp="1"/>
          </p:cNvSpPr>
          <p:nvPr>
            <p:ph type="sldNum" sz="quarter" idx="10"/>
          </p:nvPr>
        </p:nvSpPr>
        <p:spPr/>
        <p:txBody>
          <a:bodyPr/>
          <a:lstStyle/>
          <a:p>
            <a:r>
              <a:rPr lang="en-US" smtClean="0"/>
              <a:t>Remember-</a:t>
            </a:r>
          </a:p>
          <a:p>
            <a:endParaRPr lang="en-US" smtClean="0"/>
          </a:p>
          <a:p>
            <a:r>
              <a:rPr lang="en-US" smtClean="0"/>
              <a:t>A good introduction must be able to create readers interest in whatever you have written.</a:t>
            </a:r>
          </a:p>
          <a:p>
            <a:endParaRPr lang="en-US" smtClean="0"/>
          </a:p>
          <a:p>
            <a:r>
              <a:rPr lang="en-US" smtClean="0"/>
              <a:t> It is the introduction on which the reader usually decides whether to it read further or not.</a:t>
            </a:r>
          </a:p>
          <a:p>
            <a:r>
              <a:rPr lang="en-US" smtClean="0"/>
              <a:t>Prepared by: D K Singhal</a:t>
            </a:r>
          </a:p>
          <a:p>
            <a:r>
              <a:rPr lang="en-US" smtClean="0"/>
              <a:t>24</a:t>
            </a:r>
          </a:p>
          <a:p>
            <a:endParaRPr lang="en-US"/>
          </a:p>
        </p:txBody>
      </p:sp>
    </p:spTree>
    <p:extLst>
      <p:ext uri="{BB962C8B-B14F-4D97-AF65-F5344CB8AC3E}">
        <p14:creationId xmlns:p14="http://schemas.microsoft.com/office/powerpoint/2010/main" val="37457747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What Not to write in Introduction</a:t>
            </a:r>
          </a:p>
          <a:p>
            <a:r>
              <a:rPr lang="en-US" smtClean="0"/>
              <a:t>Don’t apologize- no starting like- “In my opinion” or “I may not be an expert, but….”</a:t>
            </a:r>
          </a:p>
          <a:p>
            <a:r>
              <a:rPr lang="en-US" smtClean="0"/>
              <a:t>Don’t begin with dictionary definitions.</a:t>
            </a:r>
          </a:p>
          <a:p>
            <a:r>
              <a:rPr lang="en-US" smtClean="0"/>
              <a:t>Don’t announce what you intend to do. “The purpose of this essay is to….” or “I am going to argue that….” should be avoided.</a:t>
            </a:r>
          </a:p>
          <a:p>
            <a:endParaRPr lang="en-US" smtClean="0"/>
          </a:p>
          <a:p>
            <a:r>
              <a:rPr lang="en-US" smtClean="0"/>
              <a:t>Prepared by: D K Singhal</a:t>
            </a:r>
          </a:p>
          <a:p>
            <a:r>
              <a:rPr lang="en-US" smtClean="0"/>
              <a:t>25</a:t>
            </a:r>
          </a:p>
          <a:p>
            <a:endParaRPr lang="uk-UA"/>
          </a:p>
        </p:txBody>
      </p:sp>
      <p:sp>
        <p:nvSpPr>
          <p:cNvPr id="4" name="Місце для номера слайда 3"/>
          <p:cNvSpPr>
            <a:spLocks noGrp="1"/>
          </p:cNvSpPr>
          <p:nvPr>
            <p:ph type="sldNum" sz="quarter" idx="10"/>
          </p:nvPr>
        </p:nvSpPr>
        <p:spPr/>
        <p:txBody>
          <a:bodyPr/>
          <a:lstStyle/>
          <a:p>
            <a:r>
              <a:rPr lang="en-US" smtClean="0"/>
              <a:t>What Not to write in Introduction</a:t>
            </a:r>
          </a:p>
          <a:p>
            <a:r>
              <a:rPr lang="en-US" smtClean="0"/>
              <a:t>Don’t apologize- no starting like- “In my opinion” or “I may not be an expert, but….”</a:t>
            </a:r>
          </a:p>
          <a:p>
            <a:r>
              <a:rPr lang="en-US" smtClean="0"/>
              <a:t>Don’t begin with dictionary definitions.</a:t>
            </a:r>
          </a:p>
          <a:p>
            <a:r>
              <a:rPr lang="en-US" smtClean="0"/>
              <a:t>Don’t announce what you intend to do. “The purpose of this essay is to….” or “I am going to argue that….” should be avoided.</a:t>
            </a:r>
          </a:p>
          <a:p>
            <a:endParaRPr lang="en-US" smtClean="0"/>
          </a:p>
          <a:p>
            <a:r>
              <a:rPr lang="en-US" smtClean="0"/>
              <a:t>Prepared by: D K Singhal</a:t>
            </a:r>
          </a:p>
          <a:p>
            <a:r>
              <a:rPr lang="en-US" smtClean="0"/>
              <a:t>25</a:t>
            </a:r>
          </a:p>
          <a:p>
            <a:endParaRPr lang="en-US"/>
          </a:p>
        </p:txBody>
      </p:sp>
    </p:spTree>
    <p:extLst>
      <p:ext uri="{BB962C8B-B14F-4D97-AF65-F5344CB8AC3E}">
        <p14:creationId xmlns:p14="http://schemas.microsoft.com/office/powerpoint/2010/main" val="12481820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Body Text</a:t>
            </a:r>
          </a:p>
          <a:p>
            <a:r>
              <a:rPr lang="en-US" smtClean="0"/>
              <a:t>Body text is the main part of essay. </a:t>
            </a:r>
          </a:p>
          <a:p>
            <a:endParaRPr lang="en-US" smtClean="0"/>
          </a:p>
          <a:p>
            <a:r>
              <a:rPr lang="en-US" smtClean="0"/>
              <a:t>Here you need to be very clear, specific, straightforward, and systematic. </a:t>
            </a:r>
          </a:p>
          <a:p>
            <a:endParaRPr lang="en-US" smtClean="0"/>
          </a:p>
          <a:p>
            <a:endParaRPr lang="en-US" smtClean="0"/>
          </a:p>
          <a:p>
            <a:r>
              <a:rPr lang="en-US" smtClean="0"/>
              <a:t>Prepared by: D K Singhal</a:t>
            </a:r>
          </a:p>
          <a:p>
            <a:r>
              <a:rPr lang="en-US" smtClean="0"/>
              <a:t>26</a:t>
            </a:r>
          </a:p>
          <a:p>
            <a:endParaRPr lang="uk-UA"/>
          </a:p>
        </p:txBody>
      </p:sp>
      <p:sp>
        <p:nvSpPr>
          <p:cNvPr id="4" name="Місце для номера слайда 3"/>
          <p:cNvSpPr>
            <a:spLocks noGrp="1"/>
          </p:cNvSpPr>
          <p:nvPr>
            <p:ph type="sldNum" sz="quarter" idx="10"/>
          </p:nvPr>
        </p:nvSpPr>
        <p:spPr/>
        <p:txBody>
          <a:bodyPr/>
          <a:lstStyle/>
          <a:p>
            <a:r>
              <a:rPr lang="en-US" smtClean="0"/>
              <a:t>Body Text</a:t>
            </a:r>
          </a:p>
          <a:p>
            <a:r>
              <a:rPr lang="en-US" smtClean="0"/>
              <a:t>Body text is the main part of essay. </a:t>
            </a:r>
          </a:p>
          <a:p>
            <a:endParaRPr lang="en-US" smtClean="0"/>
          </a:p>
          <a:p>
            <a:r>
              <a:rPr lang="en-US" smtClean="0"/>
              <a:t>Here you need to be very clear, specific, straightforward, and systematic. </a:t>
            </a:r>
          </a:p>
          <a:p>
            <a:endParaRPr lang="en-US" smtClean="0"/>
          </a:p>
          <a:p>
            <a:endParaRPr lang="en-US" smtClean="0"/>
          </a:p>
          <a:p>
            <a:r>
              <a:rPr lang="en-US" smtClean="0"/>
              <a:t>Prepared by: D K Singhal</a:t>
            </a:r>
          </a:p>
          <a:p>
            <a:r>
              <a:rPr lang="en-US" smtClean="0"/>
              <a:t>26</a:t>
            </a:r>
          </a:p>
          <a:p>
            <a:endParaRPr lang="en-US"/>
          </a:p>
        </p:txBody>
      </p:sp>
    </p:spTree>
    <p:extLst>
      <p:ext uri="{BB962C8B-B14F-4D97-AF65-F5344CB8AC3E}">
        <p14:creationId xmlns:p14="http://schemas.microsoft.com/office/powerpoint/2010/main" val="40791409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Body Text: Outline</a:t>
            </a:r>
          </a:p>
          <a:p>
            <a:r>
              <a:rPr lang="en-US" smtClean="0"/>
              <a:t>For more clear vision, let us divide body text also in several heads. This is called outlining or structuring.</a:t>
            </a:r>
          </a:p>
          <a:p>
            <a:endParaRPr lang="en-US" smtClean="0"/>
          </a:p>
          <a:p>
            <a:r>
              <a:rPr lang="en-US" smtClean="0"/>
              <a:t>A few examples show this-</a:t>
            </a:r>
          </a:p>
          <a:p>
            <a:r>
              <a:rPr lang="en-US" smtClean="0"/>
              <a:t>Prepared by: D K Singhal</a:t>
            </a:r>
          </a:p>
          <a:p>
            <a:r>
              <a:rPr lang="en-US" smtClean="0"/>
              <a:t>27</a:t>
            </a:r>
          </a:p>
          <a:p>
            <a:endParaRPr lang="uk-UA"/>
          </a:p>
        </p:txBody>
      </p:sp>
      <p:sp>
        <p:nvSpPr>
          <p:cNvPr id="4" name="Місце для номера слайда 3"/>
          <p:cNvSpPr>
            <a:spLocks noGrp="1"/>
          </p:cNvSpPr>
          <p:nvPr>
            <p:ph type="sldNum" sz="quarter" idx="10"/>
          </p:nvPr>
        </p:nvSpPr>
        <p:spPr/>
        <p:txBody>
          <a:bodyPr/>
          <a:lstStyle/>
          <a:p>
            <a:r>
              <a:rPr lang="en-US" smtClean="0"/>
              <a:t>Body Text: Outline</a:t>
            </a:r>
          </a:p>
          <a:p>
            <a:r>
              <a:rPr lang="en-US" smtClean="0"/>
              <a:t>For more clear vision, let us divide body text also in several heads. This is called outlining or structuring.</a:t>
            </a:r>
          </a:p>
          <a:p>
            <a:endParaRPr lang="en-US" smtClean="0"/>
          </a:p>
          <a:p>
            <a:r>
              <a:rPr lang="en-US" smtClean="0"/>
              <a:t>A few examples show this-</a:t>
            </a:r>
          </a:p>
          <a:p>
            <a:r>
              <a:rPr lang="en-US" smtClean="0"/>
              <a:t>Prepared by: D K Singhal</a:t>
            </a:r>
          </a:p>
          <a:p>
            <a:r>
              <a:rPr lang="en-US" smtClean="0"/>
              <a:t>27</a:t>
            </a:r>
          </a:p>
          <a:p>
            <a:endParaRPr lang="en-US"/>
          </a:p>
        </p:txBody>
      </p:sp>
    </p:spTree>
    <p:extLst>
      <p:ext uri="{BB962C8B-B14F-4D97-AF65-F5344CB8AC3E}">
        <p14:creationId xmlns:p14="http://schemas.microsoft.com/office/powerpoint/2010/main" val="24303716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Outline: My School</a:t>
            </a:r>
          </a:p>
          <a:p>
            <a:r>
              <a:rPr lang="en-US" smtClean="0"/>
              <a:t>My school</a:t>
            </a:r>
          </a:p>
          <a:p>
            <a:r>
              <a:rPr lang="en-US" smtClean="0"/>
              <a:t>Strength (no. of students)</a:t>
            </a:r>
          </a:p>
          <a:p>
            <a:r>
              <a:rPr lang="en-US" smtClean="0"/>
              <a:t>Canteen…..              …….                …….!!!!</a:t>
            </a:r>
          </a:p>
          <a:p>
            <a:r>
              <a:rPr lang="en-US" smtClean="0"/>
              <a:t>No. of Teachers</a:t>
            </a:r>
          </a:p>
          <a:p>
            <a:r>
              <a:rPr lang="en-US" smtClean="0"/>
              <a:t>No. of Classrooms, laboratories etc.</a:t>
            </a:r>
          </a:p>
          <a:p>
            <a:r>
              <a:rPr lang="en-US" smtClean="0"/>
              <a:t>Recreational facilities</a:t>
            </a:r>
          </a:p>
          <a:p>
            <a:r>
              <a:rPr lang="en-US" smtClean="0"/>
              <a:t>Other achievements</a:t>
            </a:r>
          </a:p>
          <a:p>
            <a:r>
              <a:rPr lang="en-US" smtClean="0"/>
              <a:t>etc. etc.</a:t>
            </a:r>
          </a:p>
          <a:p>
            <a:r>
              <a:rPr lang="en-US" smtClean="0"/>
              <a:t>You may decide to write 1-2 or 3 lines on every point.</a:t>
            </a:r>
          </a:p>
          <a:p>
            <a:r>
              <a:rPr lang="en-US" smtClean="0"/>
              <a:t>Prepared by: D K Singhal</a:t>
            </a:r>
          </a:p>
          <a:p>
            <a:r>
              <a:rPr lang="en-US" smtClean="0"/>
              <a:t>28</a:t>
            </a:r>
          </a:p>
          <a:p>
            <a:endParaRPr lang="uk-UA"/>
          </a:p>
        </p:txBody>
      </p:sp>
      <p:sp>
        <p:nvSpPr>
          <p:cNvPr id="4" name="Місце для номера слайда 3"/>
          <p:cNvSpPr>
            <a:spLocks noGrp="1"/>
          </p:cNvSpPr>
          <p:nvPr>
            <p:ph type="sldNum" sz="quarter" idx="10"/>
          </p:nvPr>
        </p:nvSpPr>
        <p:spPr/>
        <p:txBody>
          <a:bodyPr/>
          <a:lstStyle/>
          <a:p>
            <a:r>
              <a:rPr lang="en-US" smtClean="0"/>
              <a:t>Outline: My School</a:t>
            </a:r>
          </a:p>
          <a:p>
            <a:r>
              <a:rPr lang="en-US" smtClean="0"/>
              <a:t>My school</a:t>
            </a:r>
          </a:p>
          <a:p>
            <a:r>
              <a:rPr lang="en-US" smtClean="0"/>
              <a:t>Strength (no. of students)</a:t>
            </a:r>
          </a:p>
          <a:p>
            <a:r>
              <a:rPr lang="en-US" smtClean="0"/>
              <a:t>Canteen…..              …….                …….!!!!</a:t>
            </a:r>
          </a:p>
          <a:p>
            <a:r>
              <a:rPr lang="en-US" smtClean="0"/>
              <a:t>No. of Teachers</a:t>
            </a:r>
          </a:p>
          <a:p>
            <a:r>
              <a:rPr lang="en-US" smtClean="0"/>
              <a:t>No. of Classrooms, laboratories etc.</a:t>
            </a:r>
          </a:p>
          <a:p>
            <a:r>
              <a:rPr lang="en-US" smtClean="0"/>
              <a:t>Recreational facilities</a:t>
            </a:r>
          </a:p>
          <a:p>
            <a:r>
              <a:rPr lang="en-US" smtClean="0"/>
              <a:t>Other achievements</a:t>
            </a:r>
          </a:p>
          <a:p>
            <a:r>
              <a:rPr lang="en-US" smtClean="0"/>
              <a:t>etc. etc.</a:t>
            </a:r>
          </a:p>
          <a:p>
            <a:r>
              <a:rPr lang="en-US" smtClean="0"/>
              <a:t>You may decide to write 1-2 or 3 lines on every point.</a:t>
            </a:r>
          </a:p>
          <a:p>
            <a:r>
              <a:rPr lang="en-US" smtClean="0"/>
              <a:t>Prepared by: D K Singhal</a:t>
            </a:r>
          </a:p>
          <a:p>
            <a:r>
              <a:rPr lang="en-US" smtClean="0"/>
              <a:t>28</a:t>
            </a:r>
          </a:p>
          <a:p>
            <a:endParaRPr lang="en-US"/>
          </a:p>
        </p:txBody>
      </p:sp>
    </p:spTree>
    <p:extLst>
      <p:ext uri="{BB962C8B-B14F-4D97-AF65-F5344CB8AC3E}">
        <p14:creationId xmlns:p14="http://schemas.microsoft.com/office/powerpoint/2010/main" val="21825992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Did you notice something?</a:t>
            </a:r>
          </a:p>
          <a:p>
            <a:r>
              <a:rPr lang="en-US" smtClean="0"/>
              <a:t>In outline or structure, you must have noticed that the canteen is coming between students and teachers.</a:t>
            </a:r>
          </a:p>
          <a:p>
            <a:r>
              <a:rPr lang="en-US" smtClean="0"/>
              <a:t>Does it look nice?</a:t>
            </a:r>
          </a:p>
          <a:p>
            <a:r>
              <a:rPr lang="en-US" smtClean="0"/>
              <a:t>No. But after writing outlines, you can change the sequence of the outline points.</a:t>
            </a:r>
          </a:p>
          <a:p>
            <a:r>
              <a:rPr lang="en-US" smtClean="0"/>
              <a:t>Prepared by: D K Singhal</a:t>
            </a:r>
          </a:p>
          <a:p>
            <a:r>
              <a:rPr lang="en-US" smtClean="0"/>
              <a:t>29</a:t>
            </a:r>
          </a:p>
          <a:p>
            <a:endParaRPr lang="uk-UA"/>
          </a:p>
        </p:txBody>
      </p:sp>
      <p:sp>
        <p:nvSpPr>
          <p:cNvPr id="4" name="Місце для номера слайда 3"/>
          <p:cNvSpPr>
            <a:spLocks noGrp="1"/>
          </p:cNvSpPr>
          <p:nvPr>
            <p:ph type="sldNum" sz="quarter" idx="10"/>
          </p:nvPr>
        </p:nvSpPr>
        <p:spPr/>
        <p:txBody>
          <a:bodyPr/>
          <a:lstStyle/>
          <a:p>
            <a:r>
              <a:rPr lang="en-US" smtClean="0"/>
              <a:t>Did you notice something?</a:t>
            </a:r>
          </a:p>
          <a:p>
            <a:r>
              <a:rPr lang="en-US" smtClean="0"/>
              <a:t>In outline or structure, you must have noticed that the canteen is coming between students and teachers.</a:t>
            </a:r>
          </a:p>
          <a:p>
            <a:r>
              <a:rPr lang="en-US" smtClean="0"/>
              <a:t>Does it look nice?</a:t>
            </a:r>
          </a:p>
          <a:p>
            <a:r>
              <a:rPr lang="en-US" smtClean="0"/>
              <a:t>No. But after writing outlines, you can change the sequence of the outline points.</a:t>
            </a:r>
          </a:p>
          <a:p>
            <a:r>
              <a:rPr lang="en-US" smtClean="0"/>
              <a:t>Prepared by: D K Singhal</a:t>
            </a:r>
          </a:p>
          <a:p>
            <a:r>
              <a:rPr lang="en-US" smtClean="0"/>
              <a:t>29</a:t>
            </a:r>
          </a:p>
          <a:p>
            <a:endParaRPr lang="en-US"/>
          </a:p>
        </p:txBody>
      </p:sp>
    </p:spTree>
    <p:extLst>
      <p:ext uri="{BB962C8B-B14F-4D97-AF65-F5344CB8AC3E}">
        <p14:creationId xmlns:p14="http://schemas.microsoft.com/office/powerpoint/2010/main" val="1091062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Oh! Essays….</a:t>
            </a:r>
          </a:p>
          <a:p>
            <a:r>
              <a:rPr lang="en-US" smtClean="0"/>
              <a:t>Essays are important to get good marks.</a:t>
            </a:r>
          </a:p>
          <a:p>
            <a:endParaRPr lang="en-US" smtClean="0"/>
          </a:p>
          <a:p>
            <a:r>
              <a:rPr lang="en-US" smtClean="0"/>
              <a:t>But, after you leave college…….?</a:t>
            </a:r>
          </a:p>
          <a:p>
            <a:endParaRPr lang="en-US" smtClean="0"/>
          </a:p>
          <a:p>
            <a:r>
              <a:rPr lang="en-US" smtClean="0"/>
              <a:t>Prepared by: D K Singhal</a:t>
            </a:r>
          </a:p>
          <a:p>
            <a:r>
              <a:rPr lang="en-US" smtClean="0"/>
              <a:t>3</a:t>
            </a:r>
          </a:p>
          <a:p>
            <a:endParaRPr lang="uk-UA"/>
          </a:p>
        </p:txBody>
      </p:sp>
      <p:sp>
        <p:nvSpPr>
          <p:cNvPr id="4" name="Місце для номера слайда 3"/>
          <p:cNvSpPr>
            <a:spLocks noGrp="1"/>
          </p:cNvSpPr>
          <p:nvPr>
            <p:ph type="sldNum" sz="quarter" idx="10"/>
          </p:nvPr>
        </p:nvSpPr>
        <p:spPr/>
        <p:txBody>
          <a:bodyPr/>
          <a:lstStyle/>
          <a:p>
            <a:r>
              <a:rPr lang="en-US" smtClean="0"/>
              <a:t>Oh! Essays….</a:t>
            </a:r>
          </a:p>
          <a:p>
            <a:r>
              <a:rPr lang="en-US" smtClean="0"/>
              <a:t>Essays are important to get good marks.</a:t>
            </a:r>
          </a:p>
          <a:p>
            <a:endParaRPr lang="en-US" smtClean="0"/>
          </a:p>
          <a:p>
            <a:r>
              <a:rPr lang="en-US" smtClean="0"/>
              <a:t>But, after you leave college…….?</a:t>
            </a:r>
          </a:p>
          <a:p>
            <a:endParaRPr lang="en-US" smtClean="0"/>
          </a:p>
          <a:p>
            <a:r>
              <a:rPr lang="en-US" smtClean="0"/>
              <a:t>Prepared by: D K Singhal</a:t>
            </a:r>
          </a:p>
          <a:p>
            <a:r>
              <a:rPr lang="en-US" smtClean="0"/>
              <a:t>3</a:t>
            </a:r>
          </a:p>
          <a:p>
            <a:endParaRPr lang="en-US"/>
          </a:p>
        </p:txBody>
      </p:sp>
    </p:spTree>
    <p:extLst>
      <p:ext uri="{BB962C8B-B14F-4D97-AF65-F5344CB8AC3E}">
        <p14:creationId xmlns:p14="http://schemas.microsoft.com/office/powerpoint/2010/main" val="2520608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My school</a:t>
            </a:r>
          </a:p>
          <a:p>
            <a:r>
              <a:rPr lang="en-US" smtClean="0"/>
              <a:t>Strength (no. of students)</a:t>
            </a:r>
          </a:p>
          <a:p>
            <a:r>
              <a:rPr lang="en-US" smtClean="0"/>
              <a:t>Canteen…..              …….                …….!!!!</a:t>
            </a:r>
          </a:p>
          <a:p>
            <a:r>
              <a:rPr lang="en-US" smtClean="0"/>
              <a:t>No. of Teachers</a:t>
            </a:r>
          </a:p>
          <a:p>
            <a:r>
              <a:rPr lang="en-US" smtClean="0"/>
              <a:t>No. of Classrooms, laboratories etc.</a:t>
            </a:r>
          </a:p>
          <a:p>
            <a:r>
              <a:rPr lang="en-US" smtClean="0"/>
              <a:t>Recreational facilities</a:t>
            </a:r>
          </a:p>
          <a:p>
            <a:r>
              <a:rPr lang="en-US" smtClean="0"/>
              <a:t>Other achievements</a:t>
            </a:r>
          </a:p>
          <a:p>
            <a:r>
              <a:rPr lang="en-US" smtClean="0"/>
              <a:t>etc. etc.</a:t>
            </a:r>
          </a:p>
          <a:p>
            <a:r>
              <a:rPr lang="en-US" smtClean="0"/>
              <a:t>You may decide to write 1-2-3 or more lines on every point.</a:t>
            </a:r>
          </a:p>
          <a:p>
            <a:r>
              <a:rPr lang="en-US" smtClean="0"/>
              <a:t>Prepared by: D K Singhal</a:t>
            </a:r>
          </a:p>
          <a:p>
            <a:r>
              <a:rPr lang="en-US" smtClean="0"/>
              <a:t>30</a:t>
            </a:r>
          </a:p>
          <a:p>
            <a:endParaRPr lang="uk-UA"/>
          </a:p>
        </p:txBody>
      </p:sp>
      <p:sp>
        <p:nvSpPr>
          <p:cNvPr id="4" name="Місце для номера слайда 3"/>
          <p:cNvSpPr>
            <a:spLocks noGrp="1"/>
          </p:cNvSpPr>
          <p:nvPr>
            <p:ph type="sldNum" sz="quarter" idx="10"/>
          </p:nvPr>
        </p:nvSpPr>
        <p:spPr/>
        <p:txBody>
          <a:bodyPr/>
          <a:lstStyle/>
          <a:p>
            <a:r>
              <a:rPr lang="en-US" smtClean="0"/>
              <a:t>My school</a:t>
            </a:r>
          </a:p>
          <a:p>
            <a:r>
              <a:rPr lang="en-US" smtClean="0"/>
              <a:t>Strength (no. of students)</a:t>
            </a:r>
          </a:p>
          <a:p>
            <a:r>
              <a:rPr lang="en-US" smtClean="0"/>
              <a:t>Canteen…..              …….                …….!!!!</a:t>
            </a:r>
          </a:p>
          <a:p>
            <a:r>
              <a:rPr lang="en-US" smtClean="0"/>
              <a:t>No. of Teachers</a:t>
            </a:r>
          </a:p>
          <a:p>
            <a:r>
              <a:rPr lang="en-US" smtClean="0"/>
              <a:t>No. of Classrooms, laboratories etc.</a:t>
            </a:r>
          </a:p>
          <a:p>
            <a:r>
              <a:rPr lang="en-US" smtClean="0"/>
              <a:t>Recreational facilities</a:t>
            </a:r>
          </a:p>
          <a:p>
            <a:r>
              <a:rPr lang="en-US" smtClean="0"/>
              <a:t>Other achievements</a:t>
            </a:r>
          </a:p>
          <a:p>
            <a:r>
              <a:rPr lang="en-US" smtClean="0"/>
              <a:t>etc. etc.</a:t>
            </a:r>
          </a:p>
          <a:p>
            <a:r>
              <a:rPr lang="en-US" smtClean="0"/>
              <a:t>You may decide to write 1-2-3 or more lines on every point.</a:t>
            </a:r>
          </a:p>
          <a:p>
            <a:r>
              <a:rPr lang="en-US" smtClean="0"/>
              <a:t>Prepared by: D K Singhal</a:t>
            </a:r>
          </a:p>
          <a:p>
            <a:r>
              <a:rPr lang="en-US" smtClean="0"/>
              <a:t>30</a:t>
            </a:r>
          </a:p>
          <a:p>
            <a:endParaRPr lang="en-US"/>
          </a:p>
        </p:txBody>
      </p:sp>
    </p:spTree>
    <p:extLst>
      <p:ext uri="{BB962C8B-B14F-4D97-AF65-F5344CB8AC3E}">
        <p14:creationId xmlns:p14="http://schemas.microsoft.com/office/powerpoint/2010/main" val="6743758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Before going further, take a break for a couple of minutes and think if you would like to give good marks to a student in essay where canteen comes in between students and teachers?</a:t>
            </a:r>
          </a:p>
          <a:p>
            <a:endParaRPr lang="en-US" smtClean="0"/>
          </a:p>
          <a:p>
            <a:endParaRPr lang="en-US" smtClean="0"/>
          </a:p>
          <a:p>
            <a:r>
              <a:rPr lang="en-US" smtClean="0"/>
              <a:t>Prepared by: D K Singhal</a:t>
            </a:r>
          </a:p>
          <a:p>
            <a:r>
              <a:rPr lang="en-US" smtClean="0"/>
              <a:t>31</a:t>
            </a:r>
          </a:p>
          <a:p>
            <a:endParaRPr lang="uk-UA"/>
          </a:p>
        </p:txBody>
      </p:sp>
      <p:sp>
        <p:nvSpPr>
          <p:cNvPr id="4" name="Місце для номера слайда 3"/>
          <p:cNvSpPr>
            <a:spLocks noGrp="1"/>
          </p:cNvSpPr>
          <p:nvPr>
            <p:ph type="sldNum" sz="quarter" idx="10"/>
          </p:nvPr>
        </p:nvSpPr>
        <p:spPr/>
        <p:txBody>
          <a:bodyPr/>
          <a:lstStyle/>
          <a:p>
            <a:r>
              <a:rPr lang="en-US" smtClean="0"/>
              <a:t>Before going further, take a break for a couple of minutes and think if you would like to give good marks to a student in essay where canteen comes in between students and teachers?</a:t>
            </a:r>
          </a:p>
          <a:p>
            <a:endParaRPr lang="en-US" smtClean="0"/>
          </a:p>
          <a:p>
            <a:endParaRPr lang="en-US" smtClean="0"/>
          </a:p>
          <a:p>
            <a:r>
              <a:rPr lang="en-US" smtClean="0"/>
              <a:t>Prepared by: D K Singhal</a:t>
            </a:r>
          </a:p>
          <a:p>
            <a:r>
              <a:rPr lang="en-US" smtClean="0"/>
              <a:t>31</a:t>
            </a:r>
          </a:p>
          <a:p>
            <a:endParaRPr lang="en-US"/>
          </a:p>
        </p:txBody>
      </p:sp>
    </p:spTree>
    <p:extLst>
      <p:ext uri="{BB962C8B-B14F-4D97-AF65-F5344CB8AC3E}">
        <p14:creationId xmlns:p14="http://schemas.microsoft.com/office/powerpoint/2010/main" val="18286444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Well, while many of you are smiling, why there are some faced who are looking sad?</a:t>
            </a:r>
          </a:p>
          <a:p>
            <a:endParaRPr lang="en-US" smtClean="0"/>
          </a:p>
          <a:p>
            <a:r>
              <a:rPr lang="en-US" smtClean="0"/>
              <a:t>Remembering Golgappas!</a:t>
            </a:r>
          </a:p>
          <a:p>
            <a:r>
              <a:rPr lang="en-US" smtClean="0"/>
              <a:t>Prepared by: D K Singhal</a:t>
            </a:r>
          </a:p>
          <a:p>
            <a:r>
              <a:rPr lang="en-US" smtClean="0"/>
              <a:t>32</a:t>
            </a:r>
          </a:p>
          <a:p>
            <a:endParaRPr lang="uk-UA"/>
          </a:p>
        </p:txBody>
      </p:sp>
      <p:sp>
        <p:nvSpPr>
          <p:cNvPr id="4" name="Місце для номера слайда 3"/>
          <p:cNvSpPr>
            <a:spLocks noGrp="1"/>
          </p:cNvSpPr>
          <p:nvPr>
            <p:ph type="sldNum" sz="quarter" idx="10"/>
          </p:nvPr>
        </p:nvSpPr>
        <p:spPr/>
        <p:txBody>
          <a:bodyPr/>
          <a:lstStyle/>
          <a:p>
            <a:r>
              <a:rPr lang="en-US" smtClean="0"/>
              <a:t>Well, while many of you are smiling, why there are some faced who are looking sad?</a:t>
            </a:r>
          </a:p>
          <a:p>
            <a:endParaRPr lang="en-US" smtClean="0"/>
          </a:p>
          <a:p>
            <a:r>
              <a:rPr lang="en-US" smtClean="0"/>
              <a:t>Remembering Golgappas!</a:t>
            </a:r>
          </a:p>
          <a:p>
            <a:r>
              <a:rPr lang="en-US" smtClean="0"/>
              <a:t>Prepared by: D K Singhal</a:t>
            </a:r>
          </a:p>
          <a:p>
            <a:r>
              <a:rPr lang="en-US" smtClean="0"/>
              <a:t>32</a:t>
            </a:r>
          </a:p>
          <a:p>
            <a:endParaRPr lang="en-US"/>
          </a:p>
        </p:txBody>
      </p:sp>
    </p:spTree>
    <p:extLst>
      <p:ext uri="{BB962C8B-B14F-4D97-AF65-F5344CB8AC3E}">
        <p14:creationId xmlns:p14="http://schemas.microsoft.com/office/powerpoint/2010/main" val="23163872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Body Text</a:t>
            </a:r>
          </a:p>
          <a:p>
            <a:r>
              <a:rPr lang="en-US" smtClean="0"/>
              <a:t>Flow (Readability)</a:t>
            </a:r>
          </a:p>
          <a:p>
            <a:endParaRPr lang="en-US" smtClean="0"/>
          </a:p>
          <a:p>
            <a:r>
              <a:rPr lang="en-US" smtClean="0"/>
              <a:t>Flow is another important requirement in any essay. While you read, you must be able to relate each and every sentence with the earlier one.</a:t>
            </a:r>
          </a:p>
          <a:p>
            <a:r>
              <a:rPr lang="en-US" smtClean="0"/>
              <a:t>Read what you have written several times. If you find it seems a little difficult, fragment some long sentences or consider changing some words with their synonyms. </a:t>
            </a:r>
          </a:p>
          <a:p>
            <a:r>
              <a:rPr lang="en-US" smtClean="0"/>
              <a:t>Prepared by: D K Singhal</a:t>
            </a:r>
          </a:p>
          <a:p>
            <a:r>
              <a:rPr lang="en-US" smtClean="0"/>
              <a:t>33</a:t>
            </a:r>
          </a:p>
          <a:p>
            <a:endParaRPr lang="uk-UA"/>
          </a:p>
        </p:txBody>
      </p:sp>
      <p:sp>
        <p:nvSpPr>
          <p:cNvPr id="4" name="Місце для номера слайда 3"/>
          <p:cNvSpPr>
            <a:spLocks noGrp="1"/>
          </p:cNvSpPr>
          <p:nvPr>
            <p:ph type="sldNum" sz="quarter" idx="10"/>
          </p:nvPr>
        </p:nvSpPr>
        <p:spPr/>
        <p:txBody>
          <a:bodyPr/>
          <a:lstStyle/>
          <a:p>
            <a:r>
              <a:rPr lang="en-US" smtClean="0"/>
              <a:t>Body Text</a:t>
            </a:r>
          </a:p>
          <a:p>
            <a:r>
              <a:rPr lang="en-US" smtClean="0"/>
              <a:t>Flow (Readability)</a:t>
            </a:r>
          </a:p>
          <a:p>
            <a:endParaRPr lang="en-US" smtClean="0"/>
          </a:p>
          <a:p>
            <a:r>
              <a:rPr lang="en-US" smtClean="0"/>
              <a:t>Flow is another important requirement in any essay. While you read, you must be able to relate each and every sentence with the earlier one.</a:t>
            </a:r>
          </a:p>
          <a:p>
            <a:r>
              <a:rPr lang="en-US" smtClean="0"/>
              <a:t>Read what you have written several times. If you find it seems a little difficult, fragment some long sentences or consider changing some words with their synonyms. </a:t>
            </a:r>
          </a:p>
          <a:p>
            <a:r>
              <a:rPr lang="en-US" smtClean="0"/>
              <a:t>Prepared by: D K Singhal</a:t>
            </a:r>
          </a:p>
          <a:p>
            <a:r>
              <a:rPr lang="en-US" smtClean="0"/>
              <a:t>33</a:t>
            </a:r>
          </a:p>
          <a:p>
            <a:endParaRPr lang="en-US"/>
          </a:p>
        </p:txBody>
      </p:sp>
    </p:spTree>
    <p:extLst>
      <p:ext uri="{BB962C8B-B14F-4D97-AF65-F5344CB8AC3E}">
        <p14:creationId xmlns:p14="http://schemas.microsoft.com/office/powerpoint/2010/main" val="16111612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most of the lower classes, poor flow is the general observation.</a:t>
            </a:r>
          </a:p>
          <a:p>
            <a:r>
              <a:rPr lang="en-US" smtClean="0"/>
              <a:t>After you write an essay, try to read by heart several times to find out any flow problem. </a:t>
            </a:r>
          </a:p>
          <a:p>
            <a:endParaRPr lang="en-US" smtClean="0"/>
          </a:p>
          <a:p>
            <a:r>
              <a:rPr lang="en-US" smtClean="0"/>
              <a:t>Examples….</a:t>
            </a:r>
          </a:p>
          <a:p>
            <a:r>
              <a:rPr lang="en-US" smtClean="0"/>
              <a:t>Prepared by: D K Singhal</a:t>
            </a:r>
          </a:p>
          <a:p>
            <a:r>
              <a:rPr lang="en-US" smtClean="0"/>
              <a:t>34</a:t>
            </a:r>
          </a:p>
          <a:p>
            <a:endParaRPr lang="uk-UA"/>
          </a:p>
        </p:txBody>
      </p:sp>
      <p:sp>
        <p:nvSpPr>
          <p:cNvPr id="4" name="Місце для номера слайда 3"/>
          <p:cNvSpPr>
            <a:spLocks noGrp="1"/>
          </p:cNvSpPr>
          <p:nvPr>
            <p:ph type="sldNum" sz="quarter" idx="10"/>
          </p:nvPr>
        </p:nvSpPr>
        <p:spPr/>
        <p:txBody>
          <a:bodyPr/>
          <a:lstStyle/>
          <a:p>
            <a:r>
              <a:rPr lang="en-US" smtClean="0"/>
              <a:t>In most of the lower classes, poor flow is the general observation.</a:t>
            </a:r>
          </a:p>
          <a:p>
            <a:r>
              <a:rPr lang="en-US" smtClean="0"/>
              <a:t>After you write an essay, try to read by heart several times to find out any flow problem. </a:t>
            </a:r>
          </a:p>
          <a:p>
            <a:endParaRPr lang="en-US" smtClean="0"/>
          </a:p>
          <a:p>
            <a:r>
              <a:rPr lang="en-US" smtClean="0"/>
              <a:t>Examples….</a:t>
            </a:r>
          </a:p>
          <a:p>
            <a:r>
              <a:rPr lang="en-US" smtClean="0"/>
              <a:t>Prepared by: D K Singhal</a:t>
            </a:r>
          </a:p>
          <a:p>
            <a:r>
              <a:rPr lang="en-US" smtClean="0"/>
              <a:t>34</a:t>
            </a:r>
          </a:p>
          <a:p>
            <a:endParaRPr lang="en-US"/>
          </a:p>
        </p:txBody>
      </p:sp>
    </p:spTree>
    <p:extLst>
      <p:ext uri="{BB962C8B-B14F-4D97-AF65-F5344CB8AC3E}">
        <p14:creationId xmlns:p14="http://schemas.microsoft.com/office/powerpoint/2010/main" val="9135118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Example: If I were the principal of my school </a:t>
            </a:r>
          </a:p>
          <a:p>
            <a:r>
              <a:rPr lang="en-US" smtClean="0"/>
              <a:t>As the session begins, I would see to it that all the difficult subjects are not taught one after the other. Science should be followed by English and not by Maths. Sometimes the principals of schools have a poor knowledge of what students like and they thrust a lot down their throats without caring that they are not always receptive.</a:t>
            </a:r>
          </a:p>
          <a:p>
            <a:endParaRPr lang="en-US" smtClean="0"/>
          </a:p>
          <a:p>
            <a:r>
              <a:rPr lang="en-US" smtClean="0"/>
              <a:t>I would encourage a lot of sports and extra curricular activities like drama, music, painting, creative writing, clay modeling, photography, horse riding, swimming, dancing, etc. This would keep the students interested in coming to school and they would enjoy their long hours of stay in school. When there are so many interesting activities for the students, they remain happy and their mind is able to absorb the lessons from the most difficult subjects with greater case.</a:t>
            </a:r>
          </a:p>
          <a:p>
            <a:r>
              <a:rPr lang="en-US" smtClean="0"/>
              <a:t>Prepared by: D K Singhal</a:t>
            </a:r>
          </a:p>
          <a:p>
            <a:r>
              <a:rPr lang="en-US" smtClean="0"/>
              <a:t>35</a:t>
            </a:r>
          </a:p>
          <a:p>
            <a:endParaRPr lang="uk-UA"/>
          </a:p>
        </p:txBody>
      </p:sp>
      <p:sp>
        <p:nvSpPr>
          <p:cNvPr id="4" name="Місце для номера слайда 3"/>
          <p:cNvSpPr>
            <a:spLocks noGrp="1"/>
          </p:cNvSpPr>
          <p:nvPr>
            <p:ph type="sldNum" sz="quarter" idx="10"/>
          </p:nvPr>
        </p:nvSpPr>
        <p:spPr/>
        <p:txBody>
          <a:bodyPr/>
          <a:lstStyle/>
          <a:p>
            <a:r>
              <a:rPr lang="en-US" smtClean="0"/>
              <a:t>Example: If I were the principal of my school </a:t>
            </a:r>
          </a:p>
          <a:p>
            <a:r>
              <a:rPr lang="en-US" smtClean="0"/>
              <a:t>As the session begins, I would see to it that all the difficult subjects are not taught one after the other. Science should be followed by English and not by Maths. Sometimes the principals of schools have a poor knowledge of what students like and they thrust a lot down their throats without caring that they are not always receptive.</a:t>
            </a:r>
          </a:p>
          <a:p>
            <a:endParaRPr lang="en-US" smtClean="0"/>
          </a:p>
          <a:p>
            <a:r>
              <a:rPr lang="en-US" smtClean="0"/>
              <a:t>I would encourage a lot of sports and extra curricular activities like drama, music, painting, creative writing, clay modeling, photography, horse riding, swimming, dancing, etc. This would keep the students interested in coming to school and they would enjoy their long hours of stay in school. When there are so many interesting activities for the students, they remain happy and their mind is able to absorb the lessons from the most difficult subjects with greater case.</a:t>
            </a:r>
          </a:p>
          <a:p>
            <a:r>
              <a:rPr lang="en-US" smtClean="0"/>
              <a:t>Prepared by: D K Singhal</a:t>
            </a:r>
          </a:p>
          <a:p>
            <a:r>
              <a:rPr lang="en-US" smtClean="0"/>
              <a:t>35</a:t>
            </a:r>
          </a:p>
          <a:p>
            <a:endParaRPr lang="en-US"/>
          </a:p>
        </p:txBody>
      </p:sp>
    </p:spTree>
    <p:extLst>
      <p:ext uri="{BB962C8B-B14F-4D97-AF65-F5344CB8AC3E}">
        <p14:creationId xmlns:p14="http://schemas.microsoft.com/office/powerpoint/2010/main" val="30686107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Example: If I were the principal of my school </a:t>
            </a:r>
          </a:p>
          <a:p>
            <a:r>
              <a:rPr lang="en-US" smtClean="0"/>
              <a:t>As the session begins, I would see to it that all the difficult subjects are not taught one after the other. Science should be followed by English and not by Maths. Sometimes the principals of schools have a poor knowledge of what students like and they thrust a lot down their throats without caring that they are not always receptive.</a:t>
            </a:r>
          </a:p>
          <a:p>
            <a:endParaRPr lang="en-US" smtClean="0"/>
          </a:p>
          <a:p>
            <a:r>
              <a:rPr lang="en-US" smtClean="0"/>
              <a:t>The above underlined matter gives a poor readability (Poor Flow!).</a:t>
            </a:r>
          </a:p>
          <a:p>
            <a:r>
              <a:rPr lang="en-US" smtClean="0"/>
              <a:t>Prepared by: D K Singhal</a:t>
            </a:r>
          </a:p>
          <a:p>
            <a:r>
              <a:rPr lang="en-US" smtClean="0"/>
              <a:t>36</a:t>
            </a:r>
          </a:p>
          <a:p>
            <a:endParaRPr lang="uk-UA"/>
          </a:p>
        </p:txBody>
      </p:sp>
      <p:sp>
        <p:nvSpPr>
          <p:cNvPr id="4" name="Місце для номера слайда 3"/>
          <p:cNvSpPr>
            <a:spLocks noGrp="1"/>
          </p:cNvSpPr>
          <p:nvPr>
            <p:ph type="sldNum" sz="quarter" idx="10"/>
          </p:nvPr>
        </p:nvSpPr>
        <p:spPr/>
        <p:txBody>
          <a:bodyPr/>
          <a:lstStyle/>
          <a:p>
            <a:r>
              <a:rPr lang="en-US" smtClean="0"/>
              <a:t>Example: If I were the principal of my school </a:t>
            </a:r>
          </a:p>
          <a:p>
            <a:r>
              <a:rPr lang="en-US" smtClean="0"/>
              <a:t>As the session begins, I would see to it that all the difficult subjects are not taught one after the other. Science should be followed by English and not by Maths. Sometimes the principals of schools have a poor knowledge of what students like and they thrust a lot down their throats without caring that they are not always receptive.</a:t>
            </a:r>
          </a:p>
          <a:p>
            <a:endParaRPr lang="en-US" smtClean="0"/>
          </a:p>
          <a:p>
            <a:r>
              <a:rPr lang="en-US" smtClean="0"/>
              <a:t>The above underlined matter gives a poor readability (Poor Flow!).</a:t>
            </a:r>
          </a:p>
          <a:p>
            <a:r>
              <a:rPr lang="en-US" smtClean="0"/>
              <a:t>Prepared by: D K Singhal</a:t>
            </a:r>
          </a:p>
          <a:p>
            <a:r>
              <a:rPr lang="en-US" smtClean="0"/>
              <a:t>36</a:t>
            </a:r>
          </a:p>
          <a:p>
            <a:endParaRPr lang="en-US"/>
          </a:p>
        </p:txBody>
      </p:sp>
    </p:spTree>
    <p:extLst>
      <p:ext uri="{BB962C8B-B14F-4D97-AF65-F5344CB8AC3E}">
        <p14:creationId xmlns:p14="http://schemas.microsoft.com/office/powerpoint/2010/main" val="7939567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Grammar</a:t>
            </a:r>
          </a:p>
          <a:p>
            <a:endParaRPr lang="en-US" smtClean="0"/>
          </a:p>
          <a:p>
            <a:r>
              <a:rPr lang="en-US" smtClean="0"/>
              <a:t>Grammar is extremely important. </a:t>
            </a:r>
          </a:p>
          <a:p>
            <a:r>
              <a:rPr lang="en-US" smtClean="0"/>
              <a:t>Grammar should not be confined to a single sentence but to entire essay.</a:t>
            </a:r>
          </a:p>
          <a:p>
            <a:endParaRPr lang="en-US" smtClean="0"/>
          </a:p>
          <a:p>
            <a:r>
              <a:rPr lang="en-US" smtClean="0"/>
              <a:t>How is it possible?</a:t>
            </a:r>
          </a:p>
          <a:p>
            <a:r>
              <a:rPr lang="en-US" smtClean="0"/>
              <a:t>Prepared by: D K Singhal</a:t>
            </a:r>
          </a:p>
          <a:p>
            <a:r>
              <a:rPr lang="en-US" smtClean="0"/>
              <a:t>37</a:t>
            </a:r>
          </a:p>
          <a:p>
            <a:endParaRPr lang="uk-UA"/>
          </a:p>
        </p:txBody>
      </p:sp>
      <p:sp>
        <p:nvSpPr>
          <p:cNvPr id="4" name="Місце для номера слайда 3"/>
          <p:cNvSpPr>
            <a:spLocks noGrp="1"/>
          </p:cNvSpPr>
          <p:nvPr>
            <p:ph type="sldNum" sz="quarter" idx="10"/>
          </p:nvPr>
        </p:nvSpPr>
        <p:spPr/>
        <p:txBody>
          <a:bodyPr/>
          <a:lstStyle/>
          <a:p>
            <a:r>
              <a:rPr lang="en-US" smtClean="0"/>
              <a:t>Grammar</a:t>
            </a:r>
          </a:p>
          <a:p>
            <a:endParaRPr lang="en-US" smtClean="0"/>
          </a:p>
          <a:p>
            <a:r>
              <a:rPr lang="en-US" smtClean="0"/>
              <a:t>Grammar is extremely important. </a:t>
            </a:r>
          </a:p>
          <a:p>
            <a:r>
              <a:rPr lang="en-US" smtClean="0"/>
              <a:t>Grammar should not be confined to a single sentence but to entire essay.</a:t>
            </a:r>
          </a:p>
          <a:p>
            <a:endParaRPr lang="en-US" smtClean="0"/>
          </a:p>
          <a:p>
            <a:r>
              <a:rPr lang="en-US" smtClean="0"/>
              <a:t>How is it possible?</a:t>
            </a:r>
          </a:p>
          <a:p>
            <a:r>
              <a:rPr lang="en-US" smtClean="0"/>
              <a:t>Prepared by: D K Singhal</a:t>
            </a:r>
          </a:p>
          <a:p>
            <a:r>
              <a:rPr lang="en-US" smtClean="0"/>
              <a:t>37</a:t>
            </a:r>
          </a:p>
          <a:p>
            <a:endParaRPr lang="en-US"/>
          </a:p>
        </p:txBody>
      </p:sp>
    </p:spTree>
    <p:extLst>
      <p:ext uri="{BB962C8B-B14F-4D97-AF65-F5344CB8AC3E}">
        <p14:creationId xmlns:p14="http://schemas.microsoft.com/office/powerpoint/2010/main" val="10081014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Grammar (Examples)</a:t>
            </a:r>
          </a:p>
          <a:p>
            <a:r>
              <a:rPr lang="en-US" smtClean="0"/>
              <a:t>Today my parents were at hospital in Delhi. They will visit my Uncle Raju because he had an operation. My Uncle is feeling well now and he will be home soon.</a:t>
            </a:r>
          </a:p>
          <a:p>
            <a:r>
              <a:rPr lang="en-US" smtClean="0"/>
              <a:t>Last Sunday, I was on the beach in Goa. I sunbathed and went swimming because it was sunny and hot. The beach was crowded and I had a great time.</a:t>
            </a:r>
          </a:p>
          <a:p>
            <a:r>
              <a:rPr lang="en-US" smtClean="0"/>
              <a:t>Prepared by: D K Singhal</a:t>
            </a:r>
          </a:p>
          <a:p>
            <a:r>
              <a:rPr lang="en-US" smtClean="0"/>
              <a:t>38</a:t>
            </a:r>
          </a:p>
          <a:p>
            <a:endParaRPr lang="uk-UA"/>
          </a:p>
        </p:txBody>
      </p:sp>
      <p:sp>
        <p:nvSpPr>
          <p:cNvPr id="4" name="Місце для номера слайда 3"/>
          <p:cNvSpPr>
            <a:spLocks noGrp="1"/>
          </p:cNvSpPr>
          <p:nvPr>
            <p:ph type="sldNum" sz="quarter" idx="10"/>
          </p:nvPr>
        </p:nvSpPr>
        <p:spPr/>
        <p:txBody>
          <a:bodyPr/>
          <a:lstStyle/>
          <a:p>
            <a:r>
              <a:rPr lang="en-US" smtClean="0"/>
              <a:t>Grammar (Examples)</a:t>
            </a:r>
          </a:p>
          <a:p>
            <a:r>
              <a:rPr lang="en-US" smtClean="0"/>
              <a:t>Today my parents were at hospital in Delhi. They will visit my Uncle Raju because he had an operation. My Uncle is feeling well now and he will be home soon.</a:t>
            </a:r>
          </a:p>
          <a:p>
            <a:r>
              <a:rPr lang="en-US" smtClean="0"/>
              <a:t>Last Sunday, I was on the beach in Goa. I sunbathed and went swimming because it was sunny and hot. The beach was crowded and I had a great time.</a:t>
            </a:r>
          </a:p>
          <a:p>
            <a:r>
              <a:rPr lang="en-US" smtClean="0"/>
              <a:t>Prepared by: D K Singhal</a:t>
            </a:r>
          </a:p>
          <a:p>
            <a:r>
              <a:rPr lang="en-US" smtClean="0"/>
              <a:t>38</a:t>
            </a:r>
          </a:p>
          <a:p>
            <a:endParaRPr lang="en-US"/>
          </a:p>
        </p:txBody>
      </p:sp>
    </p:spTree>
    <p:extLst>
      <p:ext uri="{BB962C8B-B14F-4D97-AF65-F5344CB8AC3E}">
        <p14:creationId xmlns:p14="http://schemas.microsoft.com/office/powerpoint/2010/main" val="364355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Grammar (Examples)</a:t>
            </a:r>
          </a:p>
          <a:p>
            <a:r>
              <a:rPr lang="en-US" smtClean="0"/>
              <a:t>Today my parents were at hospital in Delhi. They will visit my Uncle Raju because he had an operation. My Uncle is feeling well now and he will be home soon.</a:t>
            </a:r>
          </a:p>
          <a:p>
            <a:r>
              <a:rPr lang="en-US" smtClean="0"/>
              <a:t>Last Sunday, I was on the beach in Goa. I sunbathed and went swimming because it was sunny and hot. The beach was crowded and I had a great time.</a:t>
            </a:r>
          </a:p>
          <a:p>
            <a:r>
              <a:rPr lang="en-US" smtClean="0"/>
              <a:t>Prepared by: D K Singhal</a:t>
            </a:r>
          </a:p>
          <a:p>
            <a:r>
              <a:rPr lang="en-US" smtClean="0"/>
              <a:t>39</a:t>
            </a:r>
          </a:p>
          <a:p>
            <a:endParaRPr lang="uk-UA"/>
          </a:p>
        </p:txBody>
      </p:sp>
      <p:sp>
        <p:nvSpPr>
          <p:cNvPr id="4" name="Місце для номера слайда 3"/>
          <p:cNvSpPr>
            <a:spLocks noGrp="1"/>
          </p:cNvSpPr>
          <p:nvPr>
            <p:ph type="sldNum" sz="quarter" idx="10"/>
          </p:nvPr>
        </p:nvSpPr>
        <p:spPr/>
        <p:txBody>
          <a:bodyPr/>
          <a:lstStyle/>
          <a:p>
            <a:r>
              <a:rPr lang="en-US" smtClean="0"/>
              <a:t>Grammar (Examples)</a:t>
            </a:r>
          </a:p>
          <a:p>
            <a:r>
              <a:rPr lang="en-US" smtClean="0"/>
              <a:t>Today my parents were at hospital in Delhi. They will visit my Uncle Raju because he had an operation. My Uncle is feeling well now and he will be home soon.</a:t>
            </a:r>
          </a:p>
          <a:p>
            <a:r>
              <a:rPr lang="en-US" smtClean="0"/>
              <a:t>Last Sunday, I was on the beach in Goa. I sunbathed and went swimming because it was sunny and hot. The beach was crowded and I had a great time.</a:t>
            </a:r>
          </a:p>
          <a:p>
            <a:r>
              <a:rPr lang="en-US" smtClean="0"/>
              <a:t>Prepared by: D K Singhal</a:t>
            </a:r>
          </a:p>
          <a:p>
            <a:r>
              <a:rPr lang="en-US" smtClean="0"/>
              <a:t>39</a:t>
            </a:r>
          </a:p>
          <a:p>
            <a:endParaRPr lang="en-US"/>
          </a:p>
        </p:txBody>
      </p:sp>
    </p:spTree>
    <p:extLst>
      <p:ext uri="{BB962C8B-B14F-4D97-AF65-F5344CB8AC3E}">
        <p14:creationId xmlns:p14="http://schemas.microsoft.com/office/powerpoint/2010/main" val="1686291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a:t>
            </a:r>
          </a:p>
          <a:p>
            <a:r>
              <a:rPr lang="en-US" smtClean="0"/>
              <a:t>You may be asked to write project reports, observation reports, audit reports etc.</a:t>
            </a:r>
          </a:p>
          <a:p>
            <a:endParaRPr lang="en-US" smtClean="0"/>
          </a:p>
          <a:p>
            <a:r>
              <a:rPr lang="en-US" smtClean="0"/>
              <a:t>A good essay writing capability will help you writing all these with ease, in a fairly readable and presentable manner.</a:t>
            </a:r>
          </a:p>
          <a:p>
            <a:endParaRPr lang="en-US" smtClean="0"/>
          </a:p>
          <a:p>
            <a:r>
              <a:rPr lang="en-US" smtClean="0"/>
              <a:t>No doubt, it also gives you an upper edge over your colleagues.</a:t>
            </a:r>
          </a:p>
          <a:p>
            <a:r>
              <a:rPr lang="en-US" smtClean="0"/>
              <a:t>Prepared by: D K Singhal</a:t>
            </a:r>
          </a:p>
          <a:p>
            <a:r>
              <a:rPr lang="en-US" smtClean="0"/>
              <a:t>4</a:t>
            </a:r>
          </a:p>
          <a:p>
            <a:endParaRPr lang="uk-UA"/>
          </a:p>
        </p:txBody>
      </p:sp>
      <p:sp>
        <p:nvSpPr>
          <p:cNvPr id="4" name="Місце для номера слайда 3"/>
          <p:cNvSpPr>
            <a:spLocks noGrp="1"/>
          </p:cNvSpPr>
          <p:nvPr>
            <p:ph type="sldNum" sz="quarter" idx="10"/>
          </p:nvPr>
        </p:nvSpPr>
        <p:spPr/>
        <p:txBody>
          <a:bodyPr/>
          <a:lstStyle/>
          <a:p>
            <a:r>
              <a:rPr lang="en-US" smtClean="0"/>
              <a:t> </a:t>
            </a:r>
          </a:p>
          <a:p>
            <a:r>
              <a:rPr lang="en-US" smtClean="0"/>
              <a:t>You may be asked to write project reports, observation reports, audit reports etc.</a:t>
            </a:r>
          </a:p>
          <a:p>
            <a:endParaRPr lang="en-US" smtClean="0"/>
          </a:p>
          <a:p>
            <a:r>
              <a:rPr lang="en-US" smtClean="0"/>
              <a:t>A good essay writing capability will help you writing all these with ease, in a fairly readable and presentable manner.</a:t>
            </a:r>
          </a:p>
          <a:p>
            <a:endParaRPr lang="en-US" smtClean="0"/>
          </a:p>
          <a:p>
            <a:r>
              <a:rPr lang="en-US" smtClean="0"/>
              <a:t>No doubt, it also gives you an upper edge over your colleagues.</a:t>
            </a:r>
          </a:p>
          <a:p>
            <a:r>
              <a:rPr lang="en-US" smtClean="0"/>
              <a:t>Prepared by: D K Singhal</a:t>
            </a:r>
          </a:p>
          <a:p>
            <a:r>
              <a:rPr lang="en-US" smtClean="0"/>
              <a:t>4</a:t>
            </a:r>
          </a:p>
          <a:p>
            <a:endParaRPr lang="en-US"/>
          </a:p>
        </p:txBody>
      </p:sp>
    </p:spTree>
    <p:extLst>
      <p:ext uri="{BB962C8B-B14F-4D97-AF65-F5344CB8AC3E}">
        <p14:creationId xmlns:p14="http://schemas.microsoft.com/office/powerpoint/2010/main" val="35075414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So far you have used grammar mainly to sentences.</a:t>
            </a:r>
          </a:p>
          <a:p>
            <a:endParaRPr lang="en-US" smtClean="0"/>
          </a:p>
          <a:p>
            <a:r>
              <a:rPr lang="en-US" smtClean="0"/>
              <a:t>A sentence may be grammatically correct, but if its tense is not the same as per the theme, it becomes incorrect.</a:t>
            </a:r>
          </a:p>
          <a:p>
            <a:endParaRPr lang="en-US" smtClean="0"/>
          </a:p>
          <a:p>
            <a:r>
              <a:rPr lang="en-US" smtClean="0"/>
              <a:t>Always pay attention to tenses in sentences.</a:t>
            </a:r>
          </a:p>
          <a:p>
            <a:r>
              <a:rPr lang="en-US" smtClean="0"/>
              <a:t>Prepared by: D K Singhal</a:t>
            </a:r>
          </a:p>
          <a:p>
            <a:r>
              <a:rPr lang="en-US" smtClean="0"/>
              <a:t>40</a:t>
            </a:r>
          </a:p>
          <a:p>
            <a:endParaRPr lang="uk-UA"/>
          </a:p>
        </p:txBody>
      </p:sp>
      <p:sp>
        <p:nvSpPr>
          <p:cNvPr id="4" name="Місце для номера слайда 3"/>
          <p:cNvSpPr>
            <a:spLocks noGrp="1"/>
          </p:cNvSpPr>
          <p:nvPr>
            <p:ph type="sldNum" sz="quarter" idx="10"/>
          </p:nvPr>
        </p:nvSpPr>
        <p:spPr/>
        <p:txBody>
          <a:bodyPr/>
          <a:lstStyle/>
          <a:p>
            <a:r>
              <a:rPr lang="en-US" smtClean="0"/>
              <a:t>So far you have used grammar mainly to sentences.</a:t>
            </a:r>
          </a:p>
          <a:p>
            <a:endParaRPr lang="en-US" smtClean="0"/>
          </a:p>
          <a:p>
            <a:r>
              <a:rPr lang="en-US" smtClean="0"/>
              <a:t>A sentence may be grammatically correct, but if its tense is not the same as per the theme, it becomes incorrect.</a:t>
            </a:r>
          </a:p>
          <a:p>
            <a:endParaRPr lang="en-US" smtClean="0"/>
          </a:p>
          <a:p>
            <a:r>
              <a:rPr lang="en-US" smtClean="0"/>
              <a:t>Always pay attention to tenses in sentences.</a:t>
            </a:r>
          </a:p>
          <a:p>
            <a:r>
              <a:rPr lang="en-US" smtClean="0"/>
              <a:t>Prepared by: D K Singhal</a:t>
            </a:r>
          </a:p>
          <a:p>
            <a:r>
              <a:rPr lang="en-US" smtClean="0"/>
              <a:t>40</a:t>
            </a:r>
          </a:p>
          <a:p>
            <a:endParaRPr lang="en-US"/>
          </a:p>
        </p:txBody>
      </p:sp>
    </p:spTree>
    <p:extLst>
      <p:ext uri="{BB962C8B-B14F-4D97-AF65-F5344CB8AC3E}">
        <p14:creationId xmlns:p14="http://schemas.microsoft.com/office/powerpoint/2010/main" val="22473729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Sample: Poor Use of Tenses</a:t>
            </a:r>
          </a:p>
          <a:p>
            <a:endParaRPr lang="en-US" smtClean="0"/>
          </a:p>
          <a:p>
            <a:endParaRPr lang="en-US" smtClean="0"/>
          </a:p>
          <a:p>
            <a:r>
              <a:rPr lang="en-US" smtClean="0"/>
              <a:t>I go to the store and I bought milk. </a:t>
            </a:r>
          </a:p>
          <a:p>
            <a:endParaRPr lang="en-US" smtClean="0"/>
          </a:p>
          <a:p>
            <a:r>
              <a:rPr lang="en-US" smtClean="0"/>
              <a:t>I will eat fish for dinner and drank milk with my dinner. </a:t>
            </a:r>
          </a:p>
          <a:p>
            <a:endParaRPr lang="en-US" smtClean="0"/>
          </a:p>
          <a:p>
            <a:r>
              <a:rPr lang="en-US" smtClean="0"/>
              <a:t>Prepared by: D K Singhal</a:t>
            </a:r>
          </a:p>
          <a:p>
            <a:r>
              <a:rPr lang="en-US" smtClean="0"/>
              <a:t>41</a:t>
            </a:r>
          </a:p>
          <a:p>
            <a:endParaRPr lang="uk-UA"/>
          </a:p>
        </p:txBody>
      </p:sp>
      <p:sp>
        <p:nvSpPr>
          <p:cNvPr id="4" name="Місце для номера слайда 3"/>
          <p:cNvSpPr>
            <a:spLocks noGrp="1"/>
          </p:cNvSpPr>
          <p:nvPr>
            <p:ph type="sldNum" sz="quarter" idx="10"/>
          </p:nvPr>
        </p:nvSpPr>
        <p:spPr/>
        <p:txBody>
          <a:bodyPr/>
          <a:lstStyle/>
          <a:p>
            <a:r>
              <a:rPr lang="en-US" smtClean="0"/>
              <a:t>Sample: Poor Use of Tenses</a:t>
            </a:r>
          </a:p>
          <a:p>
            <a:endParaRPr lang="en-US" smtClean="0"/>
          </a:p>
          <a:p>
            <a:endParaRPr lang="en-US" smtClean="0"/>
          </a:p>
          <a:p>
            <a:r>
              <a:rPr lang="en-US" smtClean="0"/>
              <a:t>I go to the store and I bought milk. </a:t>
            </a:r>
          </a:p>
          <a:p>
            <a:endParaRPr lang="en-US" smtClean="0"/>
          </a:p>
          <a:p>
            <a:r>
              <a:rPr lang="en-US" smtClean="0"/>
              <a:t>I will eat fish for dinner and drank milk with my dinner. </a:t>
            </a:r>
          </a:p>
          <a:p>
            <a:endParaRPr lang="en-US" smtClean="0"/>
          </a:p>
          <a:p>
            <a:r>
              <a:rPr lang="en-US" smtClean="0"/>
              <a:t>Prepared by: D K Singhal</a:t>
            </a:r>
          </a:p>
          <a:p>
            <a:r>
              <a:rPr lang="en-US" smtClean="0"/>
              <a:t>41</a:t>
            </a:r>
          </a:p>
          <a:p>
            <a:endParaRPr lang="en-US"/>
          </a:p>
        </p:txBody>
      </p:sp>
    </p:spTree>
    <p:extLst>
      <p:ext uri="{BB962C8B-B14F-4D97-AF65-F5344CB8AC3E}">
        <p14:creationId xmlns:p14="http://schemas.microsoft.com/office/powerpoint/2010/main" val="25157981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Sample: Poor Use of Tenses</a:t>
            </a:r>
          </a:p>
          <a:p>
            <a:r>
              <a:rPr lang="en-US" smtClean="0"/>
              <a:t>I go to the store and I bought milk. </a:t>
            </a:r>
          </a:p>
          <a:p>
            <a:r>
              <a:rPr lang="en-US" smtClean="0"/>
              <a:t>Go is a present tense verb. Bought is a past tense verb. Bought should be buy milk since these two events both occur at the same time. </a:t>
            </a:r>
          </a:p>
          <a:p>
            <a:endParaRPr lang="en-US" smtClean="0"/>
          </a:p>
          <a:p>
            <a:r>
              <a:rPr lang="en-US" smtClean="0"/>
              <a:t>I will eat fish for dinner and drank milk with my dinner. </a:t>
            </a:r>
          </a:p>
          <a:p>
            <a:r>
              <a:rPr lang="en-US" smtClean="0"/>
              <a:t>Will eat is a future tense verb but drank is a past tense verb. Since the dinner is going to happen in the future, it is not possible that the milk was drunk already. </a:t>
            </a:r>
          </a:p>
          <a:p>
            <a:endParaRPr lang="en-US" smtClean="0"/>
          </a:p>
          <a:p>
            <a:r>
              <a:rPr lang="en-US" smtClean="0"/>
              <a:t>Prepared by: D K Singhal</a:t>
            </a:r>
          </a:p>
          <a:p>
            <a:r>
              <a:rPr lang="en-US" smtClean="0"/>
              <a:t>42</a:t>
            </a:r>
          </a:p>
          <a:p>
            <a:endParaRPr lang="uk-UA"/>
          </a:p>
        </p:txBody>
      </p:sp>
      <p:sp>
        <p:nvSpPr>
          <p:cNvPr id="4" name="Місце для номера слайда 3"/>
          <p:cNvSpPr>
            <a:spLocks noGrp="1"/>
          </p:cNvSpPr>
          <p:nvPr>
            <p:ph type="sldNum" sz="quarter" idx="10"/>
          </p:nvPr>
        </p:nvSpPr>
        <p:spPr/>
        <p:txBody>
          <a:bodyPr/>
          <a:lstStyle/>
          <a:p>
            <a:r>
              <a:rPr lang="en-US" smtClean="0"/>
              <a:t>Sample: Poor Use of Tenses</a:t>
            </a:r>
          </a:p>
          <a:p>
            <a:r>
              <a:rPr lang="en-US" smtClean="0"/>
              <a:t>I go to the store and I bought milk. </a:t>
            </a:r>
          </a:p>
          <a:p>
            <a:r>
              <a:rPr lang="en-US" smtClean="0"/>
              <a:t>Go is a present tense verb. Bought is a past tense verb. Bought should be buy milk since these two events both occur at the same time. </a:t>
            </a:r>
          </a:p>
          <a:p>
            <a:endParaRPr lang="en-US" smtClean="0"/>
          </a:p>
          <a:p>
            <a:r>
              <a:rPr lang="en-US" smtClean="0"/>
              <a:t>I will eat fish for dinner and drank milk with my dinner. </a:t>
            </a:r>
          </a:p>
          <a:p>
            <a:r>
              <a:rPr lang="en-US" smtClean="0"/>
              <a:t>Will eat is a future tense verb but drank is a past tense verb. Since the dinner is going to happen in the future, it is not possible that the milk was drunk already. </a:t>
            </a:r>
          </a:p>
          <a:p>
            <a:endParaRPr lang="en-US" smtClean="0"/>
          </a:p>
          <a:p>
            <a:r>
              <a:rPr lang="en-US" smtClean="0"/>
              <a:t>Prepared by: D K Singhal</a:t>
            </a:r>
          </a:p>
          <a:p>
            <a:r>
              <a:rPr lang="en-US" smtClean="0"/>
              <a:t>42</a:t>
            </a:r>
          </a:p>
          <a:p>
            <a:endParaRPr lang="en-US"/>
          </a:p>
        </p:txBody>
      </p:sp>
    </p:spTree>
    <p:extLst>
      <p:ext uri="{BB962C8B-B14F-4D97-AF65-F5344CB8AC3E}">
        <p14:creationId xmlns:p14="http://schemas.microsoft.com/office/powerpoint/2010/main" val="17638775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Punctuation: Do I need to say more?</a:t>
            </a:r>
          </a:p>
          <a:p>
            <a:r>
              <a:rPr lang="en-US" smtClean="0"/>
              <a:t>Prepared by: D K Singhal</a:t>
            </a:r>
          </a:p>
          <a:p>
            <a:r>
              <a:rPr lang="en-US" smtClean="0"/>
              <a:t>43</a:t>
            </a:r>
          </a:p>
          <a:p>
            <a:endParaRPr lang="uk-UA"/>
          </a:p>
        </p:txBody>
      </p:sp>
      <p:sp>
        <p:nvSpPr>
          <p:cNvPr id="4" name="Місце для номера слайда 3"/>
          <p:cNvSpPr>
            <a:spLocks noGrp="1"/>
          </p:cNvSpPr>
          <p:nvPr>
            <p:ph type="sldNum" sz="quarter" idx="10"/>
          </p:nvPr>
        </p:nvSpPr>
        <p:spPr/>
        <p:txBody>
          <a:bodyPr/>
          <a:lstStyle/>
          <a:p>
            <a:r>
              <a:rPr lang="en-US" smtClean="0"/>
              <a:t>Punctuation: Do I need to say more?</a:t>
            </a:r>
          </a:p>
          <a:p>
            <a:r>
              <a:rPr lang="en-US" smtClean="0"/>
              <a:t>Prepared by: D K Singhal</a:t>
            </a:r>
          </a:p>
          <a:p>
            <a:r>
              <a:rPr lang="en-US" smtClean="0"/>
              <a:t>43</a:t>
            </a:r>
          </a:p>
          <a:p>
            <a:endParaRPr lang="en-US"/>
          </a:p>
        </p:txBody>
      </p:sp>
    </p:spTree>
    <p:extLst>
      <p:ext uri="{BB962C8B-B14F-4D97-AF65-F5344CB8AC3E}">
        <p14:creationId xmlns:p14="http://schemas.microsoft.com/office/powerpoint/2010/main" val="286555054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Spellings</a:t>
            </a:r>
          </a:p>
          <a:p>
            <a:r>
              <a:rPr lang="en-US" smtClean="0"/>
              <a:t>Spellings should be always correct. If you are in doubt, make a practice to refer to dictionary regularly. This will help you a lot in later stage.</a:t>
            </a:r>
          </a:p>
          <a:p>
            <a:endParaRPr lang="en-US" smtClean="0"/>
          </a:p>
          <a:p>
            <a:r>
              <a:rPr lang="en-US" smtClean="0"/>
              <a:t>Sometimes, wrong spellings may make a sentence absurd. Be careful.</a:t>
            </a:r>
          </a:p>
          <a:p>
            <a:r>
              <a:rPr lang="en-US" smtClean="0"/>
              <a:t>Prepared by: D K Singhal</a:t>
            </a:r>
          </a:p>
          <a:p>
            <a:r>
              <a:rPr lang="en-US" smtClean="0"/>
              <a:t>44</a:t>
            </a:r>
          </a:p>
          <a:p>
            <a:endParaRPr lang="uk-UA"/>
          </a:p>
        </p:txBody>
      </p:sp>
      <p:sp>
        <p:nvSpPr>
          <p:cNvPr id="4" name="Місце для номера слайда 3"/>
          <p:cNvSpPr>
            <a:spLocks noGrp="1"/>
          </p:cNvSpPr>
          <p:nvPr>
            <p:ph type="sldNum" sz="quarter" idx="10"/>
          </p:nvPr>
        </p:nvSpPr>
        <p:spPr/>
        <p:txBody>
          <a:bodyPr/>
          <a:lstStyle/>
          <a:p>
            <a:r>
              <a:rPr lang="en-US" smtClean="0"/>
              <a:t>Spellings</a:t>
            </a:r>
          </a:p>
          <a:p>
            <a:r>
              <a:rPr lang="en-US" smtClean="0"/>
              <a:t>Spellings should be always correct. If you are in doubt, make a practice to refer to dictionary regularly. This will help you a lot in later stage.</a:t>
            </a:r>
          </a:p>
          <a:p>
            <a:endParaRPr lang="en-US" smtClean="0"/>
          </a:p>
          <a:p>
            <a:r>
              <a:rPr lang="en-US" smtClean="0"/>
              <a:t>Sometimes, wrong spellings may make a sentence absurd. Be careful.</a:t>
            </a:r>
          </a:p>
          <a:p>
            <a:r>
              <a:rPr lang="en-US" smtClean="0"/>
              <a:t>Prepared by: D K Singhal</a:t>
            </a:r>
          </a:p>
          <a:p>
            <a:r>
              <a:rPr lang="en-US" smtClean="0"/>
              <a:t>44</a:t>
            </a:r>
          </a:p>
          <a:p>
            <a:endParaRPr lang="en-US"/>
          </a:p>
        </p:txBody>
      </p:sp>
    </p:spTree>
    <p:extLst>
      <p:ext uri="{BB962C8B-B14F-4D97-AF65-F5344CB8AC3E}">
        <p14:creationId xmlns:p14="http://schemas.microsoft.com/office/powerpoint/2010/main" val="29450742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Poor Use of Spellings</a:t>
            </a:r>
          </a:p>
          <a:p>
            <a:r>
              <a:rPr lang="en-US" smtClean="0"/>
              <a:t>Prepared by: D K Singhal</a:t>
            </a:r>
          </a:p>
          <a:p>
            <a:r>
              <a:rPr lang="en-US" smtClean="0"/>
              <a:t>45</a:t>
            </a:r>
          </a:p>
          <a:p>
            <a:endParaRPr lang="uk-UA"/>
          </a:p>
        </p:txBody>
      </p:sp>
      <p:sp>
        <p:nvSpPr>
          <p:cNvPr id="4" name="Місце для номера слайда 3"/>
          <p:cNvSpPr>
            <a:spLocks noGrp="1"/>
          </p:cNvSpPr>
          <p:nvPr>
            <p:ph type="sldNum" sz="quarter" idx="10"/>
          </p:nvPr>
        </p:nvSpPr>
        <p:spPr/>
        <p:txBody>
          <a:bodyPr/>
          <a:lstStyle/>
          <a:p>
            <a:r>
              <a:rPr lang="en-US" smtClean="0"/>
              <a:t>Poor Use of Spellings</a:t>
            </a:r>
          </a:p>
          <a:p>
            <a:r>
              <a:rPr lang="en-US" smtClean="0"/>
              <a:t>Prepared by: D K Singhal</a:t>
            </a:r>
          </a:p>
          <a:p>
            <a:r>
              <a:rPr lang="en-US" smtClean="0"/>
              <a:t>45</a:t>
            </a:r>
          </a:p>
          <a:p>
            <a:endParaRPr lang="en-US"/>
          </a:p>
        </p:txBody>
      </p:sp>
    </p:spTree>
    <p:extLst>
      <p:ext uri="{BB962C8B-B14F-4D97-AF65-F5344CB8AC3E}">
        <p14:creationId xmlns:p14="http://schemas.microsoft.com/office/powerpoint/2010/main" val="22736656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Poor Spellings!</a:t>
            </a:r>
          </a:p>
          <a:p>
            <a:r>
              <a:rPr lang="en-US" smtClean="0"/>
              <a:t>Prepared by: D K Singhal</a:t>
            </a:r>
          </a:p>
          <a:p>
            <a:r>
              <a:rPr lang="en-US" smtClean="0"/>
              <a:t>46</a:t>
            </a:r>
          </a:p>
          <a:p>
            <a:endParaRPr lang="uk-UA"/>
          </a:p>
        </p:txBody>
      </p:sp>
      <p:sp>
        <p:nvSpPr>
          <p:cNvPr id="4" name="Місце для номера слайда 3"/>
          <p:cNvSpPr>
            <a:spLocks noGrp="1"/>
          </p:cNvSpPr>
          <p:nvPr>
            <p:ph type="sldNum" sz="quarter" idx="10"/>
          </p:nvPr>
        </p:nvSpPr>
        <p:spPr/>
        <p:txBody>
          <a:bodyPr/>
          <a:lstStyle/>
          <a:p>
            <a:r>
              <a:rPr lang="en-US" smtClean="0"/>
              <a:t>Poor Spellings!</a:t>
            </a:r>
          </a:p>
          <a:p>
            <a:r>
              <a:rPr lang="en-US" smtClean="0"/>
              <a:t>Prepared by: D K Singhal</a:t>
            </a:r>
          </a:p>
          <a:p>
            <a:r>
              <a:rPr lang="en-US" smtClean="0"/>
              <a:t>46</a:t>
            </a:r>
          </a:p>
          <a:p>
            <a:endParaRPr lang="en-US"/>
          </a:p>
        </p:txBody>
      </p:sp>
    </p:spTree>
    <p:extLst>
      <p:ext uri="{BB962C8B-B14F-4D97-AF65-F5344CB8AC3E}">
        <p14:creationId xmlns:p14="http://schemas.microsoft.com/office/powerpoint/2010/main" val="7281548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Conclusions</a:t>
            </a:r>
          </a:p>
          <a:p>
            <a:r>
              <a:rPr lang="en-US" smtClean="0"/>
              <a:t>Conclusion is for giving a final impression of your topic, essay and your views. In conclusion, you may-</a:t>
            </a:r>
          </a:p>
          <a:p>
            <a:r>
              <a:rPr lang="en-US" smtClean="0"/>
              <a:t>Give a recommendation what the reader should do after reading essay.</a:t>
            </a:r>
          </a:p>
          <a:p>
            <a:r>
              <a:rPr lang="en-US" smtClean="0"/>
              <a:t>Give a prediction about what will follow.</a:t>
            </a:r>
          </a:p>
          <a:p>
            <a:r>
              <a:rPr lang="en-US" smtClean="0"/>
              <a:t>End with a relevant quote.</a:t>
            </a:r>
          </a:p>
          <a:p>
            <a:r>
              <a:rPr lang="en-US" smtClean="0"/>
              <a:t>Prepared by: D K Singhal</a:t>
            </a:r>
          </a:p>
          <a:p>
            <a:r>
              <a:rPr lang="en-US" smtClean="0"/>
              <a:t>47</a:t>
            </a:r>
          </a:p>
          <a:p>
            <a:endParaRPr lang="uk-UA"/>
          </a:p>
        </p:txBody>
      </p:sp>
      <p:sp>
        <p:nvSpPr>
          <p:cNvPr id="4" name="Місце для номера слайда 3"/>
          <p:cNvSpPr>
            <a:spLocks noGrp="1"/>
          </p:cNvSpPr>
          <p:nvPr>
            <p:ph type="sldNum" sz="quarter" idx="10"/>
          </p:nvPr>
        </p:nvSpPr>
        <p:spPr/>
        <p:txBody>
          <a:bodyPr/>
          <a:lstStyle/>
          <a:p>
            <a:r>
              <a:rPr lang="en-US" smtClean="0"/>
              <a:t>Conclusions</a:t>
            </a:r>
          </a:p>
          <a:p>
            <a:r>
              <a:rPr lang="en-US" smtClean="0"/>
              <a:t>Conclusion is for giving a final impression of your topic, essay and your views. In conclusion, you may-</a:t>
            </a:r>
          </a:p>
          <a:p>
            <a:r>
              <a:rPr lang="en-US" smtClean="0"/>
              <a:t>Give a recommendation what the reader should do after reading essay.</a:t>
            </a:r>
          </a:p>
          <a:p>
            <a:r>
              <a:rPr lang="en-US" smtClean="0"/>
              <a:t>Give a prediction about what will follow.</a:t>
            </a:r>
          </a:p>
          <a:p>
            <a:r>
              <a:rPr lang="en-US" smtClean="0"/>
              <a:t>End with a relevant quote.</a:t>
            </a:r>
          </a:p>
          <a:p>
            <a:r>
              <a:rPr lang="en-US" smtClean="0"/>
              <a:t>Prepared by: D K Singhal</a:t>
            </a:r>
          </a:p>
          <a:p>
            <a:r>
              <a:rPr lang="en-US" smtClean="0"/>
              <a:t>47</a:t>
            </a:r>
          </a:p>
          <a:p>
            <a:endParaRPr lang="en-US"/>
          </a:p>
        </p:txBody>
      </p:sp>
    </p:spTree>
    <p:extLst>
      <p:ext uri="{BB962C8B-B14F-4D97-AF65-F5344CB8AC3E}">
        <p14:creationId xmlns:p14="http://schemas.microsoft.com/office/powerpoint/2010/main" val="100471014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Finally…</a:t>
            </a:r>
          </a:p>
          <a:p>
            <a:r>
              <a:rPr lang="en-US" smtClean="0"/>
              <a:t>Prepared by: D K Singhal</a:t>
            </a:r>
          </a:p>
          <a:p>
            <a:r>
              <a:rPr lang="en-US" smtClean="0"/>
              <a:t>48</a:t>
            </a:r>
          </a:p>
          <a:p>
            <a:endParaRPr lang="uk-UA"/>
          </a:p>
        </p:txBody>
      </p:sp>
      <p:sp>
        <p:nvSpPr>
          <p:cNvPr id="4" name="Місце для номера слайда 3"/>
          <p:cNvSpPr>
            <a:spLocks noGrp="1"/>
          </p:cNvSpPr>
          <p:nvPr>
            <p:ph type="sldNum" sz="quarter" idx="10"/>
          </p:nvPr>
        </p:nvSpPr>
        <p:spPr/>
        <p:txBody>
          <a:bodyPr/>
          <a:lstStyle/>
          <a:p>
            <a:r>
              <a:rPr lang="en-US" smtClean="0"/>
              <a:t>Finally…</a:t>
            </a:r>
          </a:p>
          <a:p>
            <a:r>
              <a:rPr lang="en-US" smtClean="0"/>
              <a:t>Prepared by: D K Singhal</a:t>
            </a:r>
          </a:p>
          <a:p>
            <a:r>
              <a:rPr lang="en-US" smtClean="0"/>
              <a:t>48</a:t>
            </a:r>
          </a:p>
          <a:p>
            <a:endParaRPr lang="en-US"/>
          </a:p>
        </p:txBody>
      </p:sp>
    </p:spTree>
    <p:extLst>
      <p:ext uri="{BB962C8B-B14F-4D97-AF65-F5344CB8AC3E}">
        <p14:creationId xmlns:p14="http://schemas.microsoft.com/office/powerpoint/2010/main" val="17060179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To write good essays, you must have….</a:t>
            </a:r>
          </a:p>
          <a:p>
            <a:r>
              <a:rPr lang="en-US" smtClean="0"/>
              <a:t>Prepared by: D K Singhal</a:t>
            </a:r>
          </a:p>
          <a:p>
            <a:r>
              <a:rPr lang="en-US" smtClean="0"/>
              <a:t>49</a:t>
            </a:r>
          </a:p>
          <a:p>
            <a:endParaRPr lang="uk-UA"/>
          </a:p>
        </p:txBody>
      </p:sp>
      <p:sp>
        <p:nvSpPr>
          <p:cNvPr id="4" name="Місце для номера слайда 3"/>
          <p:cNvSpPr>
            <a:spLocks noGrp="1"/>
          </p:cNvSpPr>
          <p:nvPr>
            <p:ph type="sldNum" sz="quarter" idx="10"/>
          </p:nvPr>
        </p:nvSpPr>
        <p:spPr/>
        <p:txBody>
          <a:bodyPr/>
          <a:lstStyle/>
          <a:p>
            <a:r>
              <a:rPr lang="en-US" smtClean="0"/>
              <a:t>To write good essays, you must have….</a:t>
            </a:r>
          </a:p>
          <a:p>
            <a:r>
              <a:rPr lang="en-US" smtClean="0"/>
              <a:t>Prepared by: D K Singhal</a:t>
            </a:r>
          </a:p>
          <a:p>
            <a:r>
              <a:rPr lang="en-US" smtClean="0"/>
              <a:t>49</a:t>
            </a:r>
          </a:p>
          <a:p>
            <a:endParaRPr lang="en-US"/>
          </a:p>
        </p:txBody>
      </p:sp>
    </p:spTree>
    <p:extLst>
      <p:ext uri="{BB962C8B-B14F-4D97-AF65-F5344CB8AC3E}">
        <p14:creationId xmlns:p14="http://schemas.microsoft.com/office/powerpoint/2010/main" val="1880932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Why to Discuss it Here?</a:t>
            </a:r>
          </a:p>
          <a:p>
            <a:r>
              <a:rPr lang="en-US" smtClean="0"/>
              <a:t>Why this separate class for the essays?</a:t>
            </a:r>
          </a:p>
          <a:p>
            <a:endParaRPr lang="en-US" smtClean="0"/>
          </a:p>
          <a:p>
            <a:r>
              <a:rPr lang="en-US" smtClean="0"/>
              <a:t>In school-</a:t>
            </a:r>
          </a:p>
          <a:p>
            <a:r>
              <a:rPr lang="en-US" smtClean="0"/>
              <a:t>More focus on marks</a:t>
            </a:r>
          </a:p>
          <a:p>
            <a:r>
              <a:rPr lang="en-US" smtClean="0"/>
              <a:t>Monotony</a:t>
            </a:r>
          </a:p>
          <a:p>
            <a:r>
              <a:rPr lang="en-US" smtClean="0"/>
              <a:t>More number of students</a:t>
            </a:r>
          </a:p>
          <a:p>
            <a:r>
              <a:rPr lang="en-US" smtClean="0"/>
              <a:t>Lack of knowledge of working culture in modern job scenario</a:t>
            </a:r>
          </a:p>
          <a:p>
            <a:r>
              <a:rPr lang="en-US" smtClean="0"/>
              <a:t>Overloaded teachers</a:t>
            </a:r>
          </a:p>
          <a:p>
            <a:endParaRPr lang="en-US" smtClean="0"/>
          </a:p>
          <a:p>
            <a:endParaRPr lang="en-US" smtClean="0"/>
          </a:p>
          <a:p>
            <a:r>
              <a:rPr lang="en-US" smtClean="0"/>
              <a:t>Prepared by: D K Singhal</a:t>
            </a:r>
          </a:p>
          <a:p>
            <a:r>
              <a:rPr lang="en-US" smtClean="0"/>
              <a:t>5</a:t>
            </a:r>
          </a:p>
          <a:p>
            <a:endParaRPr lang="uk-UA"/>
          </a:p>
        </p:txBody>
      </p:sp>
      <p:sp>
        <p:nvSpPr>
          <p:cNvPr id="4" name="Місце для номера слайда 3"/>
          <p:cNvSpPr>
            <a:spLocks noGrp="1"/>
          </p:cNvSpPr>
          <p:nvPr>
            <p:ph type="sldNum" sz="quarter" idx="10"/>
          </p:nvPr>
        </p:nvSpPr>
        <p:spPr/>
        <p:txBody>
          <a:bodyPr/>
          <a:lstStyle/>
          <a:p>
            <a:r>
              <a:rPr lang="en-US" smtClean="0"/>
              <a:t>Why to Discuss it Here?</a:t>
            </a:r>
          </a:p>
          <a:p>
            <a:r>
              <a:rPr lang="en-US" smtClean="0"/>
              <a:t>Why this separate class for the essays?</a:t>
            </a:r>
          </a:p>
          <a:p>
            <a:endParaRPr lang="en-US" smtClean="0"/>
          </a:p>
          <a:p>
            <a:r>
              <a:rPr lang="en-US" smtClean="0"/>
              <a:t>In school-</a:t>
            </a:r>
          </a:p>
          <a:p>
            <a:r>
              <a:rPr lang="en-US" smtClean="0"/>
              <a:t>More focus on marks</a:t>
            </a:r>
          </a:p>
          <a:p>
            <a:r>
              <a:rPr lang="en-US" smtClean="0"/>
              <a:t>Monotony</a:t>
            </a:r>
          </a:p>
          <a:p>
            <a:r>
              <a:rPr lang="en-US" smtClean="0"/>
              <a:t>More number of students</a:t>
            </a:r>
          </a:p>
          <a:p>
            <a:r>
              <a:rPr lang="en-US" smtClean="0"/>
              <a:t>Lack of knowledge of working culture in modern job scenario</a:t>
            </a:r>
          </a:p>
          <a:p>
            <a:r>
              <a:rPr lang="en-US" smtClean="0"/>
              <a:t>Overloaded teachers</a:t>
            </a:r>
          </a:p>
          <a:p>
            <a:endParaRPr lang="en-US" smtClean="0"/>
          </a:p>
          <a:p>
            <a:endParaRPr lang="en-US" smtClean="0"/>
          </a:p>
          <a:p>
            <a:r>
              <a:rPr lang="en-US" smtClean="0"/>
              <a:t>Prepared by: D K Singhal</a:t>
            </a:r>
          </a:p>
          <a:p>
            <a:r>
              <a:rPr lang="en-US" smtClean="0"/>
              <a:t>5</a:t>
            </a:r>
          </a:p>
          <a:p>
            <a:endParaRPr lang="en-US"/>
          </a:p>
        </p:txBody>
      </p:sp>
    </p:spTree>
    <p:extLst>
      <p:ext uri="{BB962C8B-B14F-4D97-AF65-F5344CB8AC3E}">
        <p14:creationId xmlns:p14="http://schemas.microsoft.com/office/powerpoint/2010/main" val="23037155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General Tricks</a:t>
            </a:r>
          </a:p>
          <a:p>
            <a:r>
              <a:rPr lang="en-US" smtClean="0"/>
              <a:t>Do not write in 1st person. (Avoid ”I”)</a:t>
            </a:r>
          </a:p>
          <a:p>
            <a:r>
              <a:rPr lang="en-US" smtClean="0"/>
              <a:t>Move from weakest point to strongest.</a:t>
            </a:r>
          </a:p>
          <a:p>
            <a:r>
              <a:rPr lang="en-US" smtClean="0"/>
              <a:t>Do not start a body / concluding paragraph with a quotation.</a:t>
            </a:r>
          </a:p>
          <a:p>
            <a:r>
              <a:rPr lang="en-US" smtClean="0"/>
              <a:t>Always stick to tense.</a:t>
            </a:r>
          </a:p>
          <a:p>
            <a:r>
              <a:rPr lang="en-US" smtClean="0"/>
              <a:t>If you have time, put it aside for some time, and revise.</a:t>
            </a:r>
          </a:p>
          <a:p>
            <a:r>
              <a:rPr lang="en-US" smtClean="0"/>
              <a:t>Read your essay aloud, as you are making a speech. You will be able to find out some of the errors.</a:t>
            </a:r>
          </a:p>
          <a:p>
            <a:r>
              <a:rPr lang="en-US" smtClean="0"/>
              <a:t>Prepared by: D K Singhal</a:t>
            </a:r>
          </a:p>
          <a:p>
            <a:r>
              <a:rPr lang="en-US" smtClean="0"/>
              <a:t>50</a:t>
            </a:r>
          </a:p>
          <a:p>
            <a:endParaRPr lang="uk-UA"/>
          </a:p>
        </p:txBody>
      </p:sp>
      <p:sp>
        <p:nvSpPr>
          <p:cNvPr id="4" name="Місце для номера слайда 3"/>
          <p:cNvSpPr>
            <a:spLocks noGrp="1"/>
          </p:cNvSpPr>
          <p:nvPr>
            <p:ph type="sldNum" sz="quarter" idx="10"/>
          </p:nvPr>
        </p:nvSpPr>
        <p:spPr/>
        <p:txBody>
          <a:bodyPr/>
          <a:lstStyle/>
          <a:p>
            <a:r>
              <a:rPr lang="en-US" smtClean="0"/>
              <a:t>General Tricks</a:t>
            </a:r>
          </a:p>
          <a:p>
            <a:r>
              <a:rPr lang="en-US" smtClean="0"/>
              <a:t>Do not write in 1st person. (Avoid ”I”)</a:t>
            </a:r>
          </a:p>
          <a:p>
            <a:r>
              <a:rPr lang="en-US" smtClean="0"/>
              <a:t>Move from weakest point to strongest.</a:t>
            </a:r>
          </a:p>
          <a:p>
            <a:r>
              <a:rPr lang="en-US" smtClean="0"/>
              <a:t>Do not start a body / concluding paragraph with a quotation.</a:t>
            </a:r>
          </a:p>
          <a:p>
            <a:r>
              <a:rPr lang="en-US" smtClean="0"/>
              <a:t>Always stick to tense.</a:t>
            </a:r>
          </a:p>
          <a:p>
            <a:r>
              <a:rPr lang="en-US" smtClean="0"/>
              <a:t>If you have time, put it aside for some time, and revise.</a:t>
            </a:r>
          </a:p>
          <a:p>
            <a:r>
              <a:rPr lang="en-US" smtClean="0"/>
              <a:t>Read your essay aloud, as you are making a speech. You will be able to find out some of the errors.</a:t>
            </a:r>
          </a:p>
          <a:p>
            <a:r>
              <a:rPr lang="en-US" smtClean="0"/>
              <a:t>Prepared by: D K Singhal</a:t>
            </a:r>
          </a:p>
          <a:p>
            <a:r>
              <a:rPr lang="en-US" smtClean="0"/>
              <a:t>50</a:t>
            </a:r>
          </a:p>
          <a:p>
            <a:endParaRPr lang="en-US"/>
          </a:p>
        </p:txBody>
      </p:sp>
    </p:spTree>
    <p:extLst>
      <p:ext uri="{BB962C8B-B14F-4D97-AF65-F5344CB8AC3E}">
        <p14:creationId xmlns:p14="http://schemas.microsoft.com/office/powerpoint/2010/main" val="44099488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How to Write Good!</a:t>
            </a:r>
          </a:p>
          <a:p>
            <a:r>
              <a:rPr lang="en-US" smtClean="0"/>
              <a:t>In the next slide, you will see simple DO’s and DON’Ts about how to write good.</a:t>
            </a:r>
          </a:p>
          <a:p>
            <a:r>
              <a:rPr lang="en-US" smtClean="0"/>
              <a:t>Each sentence is true, individually correct, but as a whole, deny of what it itself is saying.</a:t>
            </a:r>
          </a:p>
          <a:p>
            <a:endParaRPr lang="en-US" smtClean="0"/>
          </a:p>
          <a:p>
            <a:r>
              <a:rPr lang="en-US" smtClean="0"/>
              <a:t>May look like organizing a Chowmin-Pizza-Burger party to spread the message against fast foods.</a:t>
            </a:r>
          </a:p>
          <a:p>
            <a:r>
              <a:rPr lang="en-US" smtClean="0"/>
              <a:t>Prepared by: D K Singhal</a:t>
            </a:r>
          </a:p>
          <a:p>
            <a:r>
              <a:rPr lang="en-US" smtClean="0"/>
              <a:t>51</a:t>
            </a:r>
          </a:p>
          <a:p>
            <a:endParaRPr lang="uk-UA"/>
          </a:p>
        </p:txBody>
      </p:sp>
      <p:sp>
        <p:nvSpPr>
          <p:cNvPr id="4" name="Місце для номера слайда 3"/>
          <p:cNvSpPr>
            <a:spLocks noGrp="1"/>
          </p:cNvSpPr>
          <p:nvPr>
            <p:ph type="sldNum" sz="quarter" idx="10"/>
          </p:nvPr>
        </p:nvSpPr>
        <p:spPr/>
        <p:txBody>
          <a:bodyPr/>
          <a:lstStyle/>
          <a:p>
            <a:r>
              <a:rPr lang="en-US" smtClean="0"/>
              <a:t>How to Write Good!</a:t>
            </a:r>
          </a:p>
          <a:p>
            <a:r>
              <a:rPr lang="en-US" smtClean="0"/>
              <a:t>In the next slide, you will see simple DO’s and DON’Ts about how to write good.</a:t>
            </a:r>
          </a:p>
          <a:p>
            <a:r>
              <a:rPr lang="en-US" smtClean="0"/>
              <a:t>Each sentence is true, individually correct, but as a whole, deny of what it itself is saying.</a:t>
            </a:r>
          </a:p>
          <a:p>
            <a:endParaRPr lang="en-US" smtClean="0"/>
          </a:p>
          <a:p>
            <a:r>
              <a:rPr lang="en-US" smtClean="0"/>
              <a:t>May look like organizing a Chowmin-Pizza-Burger party to spread the message against fast foods.</a:t>
            </a:r>
          </a:p>
          <a:p>
            <a:r>
              <a:rPr lang="en-US" smtClean="0"/>
              <a:t>Prepared by: D K Singhal</a:t>
            </a:r>
          </a:p>
          <a:p>
            <a:r>
              <a:rPr lang="en-US" smtClean="0"/>
              <a:t>51</a:t>
            </a:r>
          </a:p>
          <a:p>
            <a:endParaRPr lang="en-US"/>
          </a:p>
        </p:txBody>
      </p:sp>
    </p:spTree>
    <p:extLst>
      <p:ext uri="{BB962C8B-B14F-4D97-AF65-F5344CB8AC3E}">
        <p14:creationId xmlns:p14="http://schemas.microsoft.com/office/powerpoint/2010/main" val="21518264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Prepared by: D K Singhal</a:t>
            </a:r>
          </a:p>
          <a:p>
            <a:r>
              <a:rPr lang="en-US" smtClean="0"/>
              <a:t>52</a:t>
            </a:r>
          </a:p>
          <a:p>
            <a:endParaRPr lang="uk-UA"/>
          </a:p>
        </p:txBody>
      </p:sp>
      <p:sp>
        <p:nvSpPr>
          <p:cNvPr id="4" name="Місце для номера слайда 3"/>
          <p:cNvSpPr>
            <a:spLocks noGrp="1"/>
          </p:cNvSpPr>
          <p:nvPr>
            <p:ph type="sldNum" sz="quarter" idx="10"/>
          </p:nvPr>
        </p:nvSpPr>
        <p:spPr/>
        <p:txBody>
          <a:bodyPr/>
          <a:lstStyle/>
          <a:p>
            <a:r>
              <a:rPr lang="en-US" smtClean="0"/>
              <a:t>Prepared by: D K Singhal</a:t>
            </a:r>
          </a:p>
          <a:p>
            <a:r>
              <a:rPr lang="en-US" smtClean="0"/>
              <a:t>52</a:t>
            </a:r>
          </a:p>
          <a:p>
            <a:endParaRPr lang="en-US"/>
          </a:p>
        </p:txBody>
      </p:sp>
    </p:spTree>
    <p:extLst>
      <p:ext uri="{BB962C8B-B14F-4D97-AF65-F5344CB8AC3E}">
        <p14:creationId xmlns:p14="http://schemas.microsoft.com/office/powerpoint/2010/main" val="73233311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Practice</a:t>
            </a:r>
          </a:p>
          <a:p>
            <a:r>
              <a:rPr lang="en-US" smtClean="0"/>
              <a:t>Practice Well, before you can say it……….</a:t>
            </a:r>
          </a:p>
          <a:p>
            <a:endParaRPr lang="en-US" smtClean="0"/>
          </a:p>
          <a:p>
            <a:endParaRPr lang="en-US" smtClean="0"/>
          </a:p>
          <a:p>
            <a:r>
              <a:rPr lang="en-US" smtClean="0"/>
              <a:t>Whenever stuck, think……..</a:t>
            </a:r>
          </a:p>
          <a:p>
            <a:endParaRPr lang="en-US" smtClean="0"/>
          </a:p>
          <a:p>
            <a:r>
              <a:rPr lang="en-US" smtClean="0"/>
              <a:t>GOLGAPPAs</a:t>
            </a:r>
          </a:p>
          <a:p>
            <a:r>
              <a:rPr lang="en-US" smtClean="0"/>
              <a:t>Prepared by: D K Singhal</a:t>
            </a:r>
          </a:p>
          <a:p>
            <a:r>
              <a:rPr lang="en-US" smtClean="0"/>
              <a:t>53</a:t>
            </a:r>
          </a:p>
          <a:p>
            <a:endParaRPr lang="uk-UA"/>
          </a:p>
        </p:txBody>
      </p:sp>
      <p:sp>
        <p:nvSpPr>
          <p:cNvPr id="4" name="Місце для номера слайда 3"/>
          <p:cNvSpPr>
            <a:spLocks noGrp="1"/>
          </p:cNvSpPr>
          <p:nvPr>
            <p:ph type="sldNum" sz="quarter" idx="10"/>
          </p:nvPr>
        </p:nvSpPr>
        <p:spPr/>
        <p:txBody>
          <a:bodyPr/>
          <a:lstStyle/>
          <a:p>
            <a:r>
              <a:rPr lang="en-US" smtClean="0"/>
              <a:t>Practice</a:t>
            </a:r>
          </a:p>
          <a:p>
            <a:r>
              <a:rPr lang="en-US" smtClean="0"/>
              <a:t>Practice Well, before you can say it……….</a:t>
            </a:r>
          </a:p>
          <a:p>
            <a:endParaRPr lang="en-US" smtClean="0"/>
          </a:p>
          <a:p>
            <a:endParaRPr lang="en-US" smtClean="0"/>
          </a:p>
          <a:p>
            <a:r>
              <a:rPr lang="en-US" smtClean="0"/>
              <a:t>Whenever stuck, think……..</a:t>
            </a:r>
          </a:p>
          <a:p>
            <a:endParaRPr lang="en-US" smtClean="0"/>
          </a:p>
          <a:p>
            <a:r>
              <a:rPr lang="en-US" smtClean="0"/>
              <a:t>GOLGAPPAs</a:t>
            </a:r>
          </a:p>
          <a:p>
            <a:r>
              <a:rPr lang="en-US" smtClean="0"/>
              <a:t>Prepared by: D K Singhal</a:t>
            </a:r>
          </a:p>
          <a:p>
            <a:r>
              <a:rPr lang="en-US" smtClean="0"/>
              <a:t>53</a:t>
            </a:r>
          </a:p>
          <a:p>
            <a:endParaRPr lang="en-US"/>
          </a:p>
        </p:txBody>
      </p:sp>
    </p:spTree>
    <p:extLst>
      <p:ext uri="{BB962C8B-B14F-4D97-AF65-F5344CB8AC3E}">
        <p14:creationId xmlns:p14="http://schemas.microsoft.com/office/powerpoint/2010/main" val="5423602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About the Author:</a:t>
            </a:r>
          </a:p>
          <a:p>
            <a:r>
              <a:rPr lang="en-US" smtClean="0"/>
              <a:t>	Born in 1968, D K Singhal is B.E., M.E. (Pulp &amp; Paper, 1993) from Deptt. of Paper Technology, University of Roorkee (now IIT, Roorkee). He was certified as Certified Energy Auditor in 2004 with Bureau of Energy Efficiency. In addition to practical experience in papermaking, project planning, research and development, consultancy, automation etc.; energy conservation and cost reduction have been his main areas of concern.</a:t>
            </a:r>
          </a:p>
          <a:p>
            <a:endParaRPr lang="en-US" smtClean="0"/>
          </a:p>
          <a:p>
            <a:r>
              <a:rPr lang="en-US" smtClean="0"/>
              <a:t>	With nearly 6 dozen publications, he has emphasized on development of low cost technologies and management practices for quality and profitability improvement. With publications on energymanagertraining.com and paperonweb.com, he has been constantly contributing to IPPTA. He is also serving IPPTA as a member of Editorial Board and Executive Committee. With Chandpur Enterprises Ltd., development of quality MG poster paper on carbon steel fabricated yankee cylinder, design, engineering, erection and commissioning of surface winding on supercalender both for the first time in India, are some of his achievements.</a:t>
            </a:r>
          </a:p>
          <a:p>
            <a:endParaRPr lang="en-US" smtClean="0"/>
          </a:p>
          <a:p>
            <a:r>
              <a:rPr lang="en-US" smtClean="0"/>
              <a:t>	An initiative by D K Singhal, a cyber campaign initiated against unjustified targeting of paper industry by “Idea” mobile, in their “Sirjee” advertisement campaign, after which this advertisement was taken off air.</a:t>
            </a:r>
          </a:p>
          <a:p>
            <a:endParaRPr lang="en-US" smtClean="0"/>
          </a:p>
          <a:p>
            <a:r>
              <a:rPr lang="en-US" smtClean="0"/>
              <a:t>	He has also moderated a Yahoo group, “PaperTechnology” with nearly 360 members from India and abroad to discuss problems related to pulp &amp; paper making.</a:t>
            </a:r>
          </a:p>
          <a:p>
            <a:r>
              <a:rPr lang="en-US" smtClean="0"/>
              <a:t>	He can be contacted at deveshksinghal@gmail.com </a:t>
            </a:r>
          </a:p>
          <a:p>
            <a:r>
              <a:rPr lang="en-US" smtClean="0"/>
              <a:t>Prepared by: D K Singhal</a:t>
            </a:r>
          </a:p>
          <a:p>
            <a:r>
              <a:rPr lang="en-US" smtClean="0"/>
              <a:t>54</a:t>
            </a:r>
          </a:p>
          <a:p>
            <a:endParaRPr lang="uk-UA"/>
          </a:p>
        </p:txBody>
      </p:sp>
      <p:sp>
        <p:nvSpPr>
          <p:cNvPr id="4" name="Місце для номера слайда 3"/>
          <p:cNvSpPr>
            <a:spLocks noGrp="1"/>
          </p:cNvSpPr>
          <p:nvPr>
            <p:ph type="sldNum" sz="quarter" idx="10"/>
          </p:nvPr>
        </p:nvSpPr>
        <p:spPr/>
        <p:txBody>
          <a:bodyPr/>
          <a:lstStyle/>
          <a:p>
            <a:r>
              <a:rPr lang="en-US" smtClean="0"/>
              <a:t>	About the Author:</a:t>
            </a:r>
          </a:p>
          <a:p>
            <a:r>
              <a:rPr lang="en-US" smtClean="0"/>
              <a:t>	Born in 1968, D K Singhal is B.E., M.E. (Pulp &amp; Paper, 1993) from Deptt. of Paper Technology, University of Roorkee (now IIT, Roorkee). He was certified as Certified Energy Auditor in 2004 with Bureau of Energy Efficiency. In addition to practical experience in papermaking, project planning, research and development, consultancy, automation etc.; energy conservation and cost reduction have been his main areas of concern.</a:t>
            </a:r>
          </a:p>
          <a:p>
            <a:endParaRPr lang="en-US" smtClean="0"/>
          </a:p>
          <a:p>
            <a:r>
              <a:rPr lang="en-US" smtClean="0"/>
              <a:t>	With nearly 6 dozen publications, he has emphasized on development of low cost technologies and management practices for quality and profitability improvement. With publications on energymanagertraining.com and paperonweb.com, he has been constantly contributing to IPPTA. He is also serving IPPTA as a member of Editorial Board and Executive Committee. With Chandpur Enterprises Ltd., development of quality MG poster paper on carbon steel fabricated yankee cylinder, design, engineering, erection and commissioning of surface winding on supercalender both for the first time in India, are some of his achievements.</a:t>
            </a:r>
          </a:p>
          <a:p>
            <a:endParaRPr lang="en-US" smtClean="0"/>
          </a:p>
          <a:p>
            <a:r>
              <a:rPr lang="en-US" smtClean="0"/>
              <a:t>	An initiative by D K Singhal, a cyber campaign initiated against unjustified targeting of paper industry by “Idea” mobile, in their “Sirjee” advertisement campaign, after which this advertisement was taken off air.</a:t>
            </a:r>
          </a:p>
          <a:p>
            <a:endParaRPr lang="en-US" smtClean="0"/>
          </a:p>
          <a:p>
            <a:r>
              <a:rPr lang="en-US" smtClean="0"/>
              <a:t>	He has also moderated a Yahoo group, “PaperTechnology” with nearly 360 members from India and abroad to discuss problems related to pulp &amp; paper making.</a:t>
            </a:r>
          </a:p>
          <a:p>
            <a:r>
              <a:rPr lang="en-US" smtClean="0"/>
              <a:t>	He can be contacted at deveshksinghal@gmail.com </a:t>
            </a:r>
          </a:p>
          <a:p>
            <a:r>
              <a:rPr lang="en-US" smtClean="0"/>
              <a:t>Prepared by: D K Singhal</a:t>
            </a:r>
          </a:p>
          <a:p>
            <a:r>
              <a:rPr lang="en-US" smtClean="0"/>
              <a:t>54</a:t>
            </a:r>
          </a:p>
          <a:p>
            <a:endParaRPr lang="en-US"/>
          </a:p>
        </p:txBody>
      </p:sp>
    </p:spTree>
    <p:extLst>
      <p:ext uri="{BB962C8B-B14F-4D97-AF65-F5344CB8AC3E}">
        <p14:creationId xmlns:p14="http://schemas.microsoft.com/office/powerpoint/2010/main" val="292623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What is an essay?</a:t>
            </a:r>
          </a:p>
          <a:p>
            <a:r>
              <a:rPr lang="en-US" smtClean="0"/>
              <a:t>An Essay is a group of paragraphs about a specific subject.</a:t>
            </a:r>
          </a:p>
          <a:p>
            <a:r>
              <a:rPr lang="en-US" smtClean="0"/>
              <a:t>Like a paragraph, an essay generally makes and supports one main theme point.</a:t>
            </a:r>
          </a:p>
          <a:p>
            <a:r>
              <a:rPr lang="en-US" smtClean="0"/>
              <a:t>Prepared by: D K Singhal</a:t>
            </a:r>
          </a:p>
          <a:p>
            <a:r>
              <a:rPr lang="en-US" smtClean="0"/>
              <a:t>6</a:t>
            </a:r>
          </a:p>
          <a:p>
            <a:endParaRPr lang="uk-UA"/>
          </a:p>
        </p:txBody>
      </p:sp>
      <p:sp>
        <p:nvSpPr>
          <p:cNvPr id="4" name="Місце для номера слайда 3"/>
          <p:cNvSpPr>
            <a:spLocks noGrp="1"/>
          </p:cNvSpPr>
          <p:nvPr>
            <p:ph type="sldNum" sz="quarter" idx="10"/>
          </p:nvPr>
        </p:nvSpPr>
        <p:spPr/>
        <p:txBody>
          <a:bodyPr/>
          <a:lstStyle/>
          <a:p>
            <a:r>
              <a:rPr lang="en-US" smtClean="0"/>
              <a:t>What is an essay?</a:t>
            </a:r>
          </a:p>
          <a:p>
            <a:r>
              <a:rPr lang="en-US" smtClean="0"/>
              <a:t>An Essay is a group of paragraphs about a specific subject.</a:t>
            </a:r>
          </a:p>
          <a:p>
            <a:r>
              <a:rPr lang="en-US" smtClean="0"/>
              <a:t>Like a paragraph, an essay generally makes and supports one main theme point.</a:t>
            </a:r>
          </a:p>
          <a:p>
            <a:r>
              <a:rPr lang="en-US" smtClean="0"/>
              <a:t>Prepared by: D K Singhal</a:t>
            </a:r>
          </a:p>
          <a:p>
            <a:r>
              <a:rPr lang="en-US" smtClean="0"/>
              <a:t>6</a:t>
            </a:r>
          </a:p>
          <a:p>
            <a:endParaRPr lang="en-US"/>
          </a:p>
        </p:txBody>
      </p:sp>
    </p:spTree>
    <p:extLst>
      <p:ext uri="{BB962C8B-B14F-4D97-AF65-F5344CB8AC3E}">
        <p14:creationId xmlns:p14="http://schemas.microsoft.com/office/powerpoint/2010/main" val="2706906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Essay</a:t>
            </a:r>
          </a:p>
          <a:p>
            <a:endParaRPr lang="en-US" smtClean="0"/>
          </a:p>
          <a:p>
            <a:r>
              <a:rPr lang="en-US" smtClean="0"/>
              <a:t>An essay is a literary device for saying almost everything about almost anything</a:t>
            </a:r>
          </a:p>
          <a:p>
            <a:endParaRPr lang="en-US" smtClean="0"/>
          </a:p>
          <a:p>
            <a:r>
              <a:rPr lang="en-US" smtClean="0"/>
              <a:t>Prepared by: D K Singhal</a:t>
            </a:r>
          </a:p>
          <a:p>
            <a:r>
              <a:rPr lang="en-US" smtClean="0"/>
              <a:t>7</a:t>
            </a:r>
          </a:p>
          <a:p>
            <a:endParaRPr lang="uk-UA"/>
          </a:p>
        </p:txBody>
      </p:sp>
      <p:sp>
        <p:nvSpPr>
          <p:cNvPr id="4" name="Місце для номера слайда 3"/>
          <p:cNvSpPr>
            <a:spLocks noGrp="1"/>
          </p:cNvSpPr>
          <p:nvPr>
            <p:ph type="sldNum" sz="quarter" idx="10"/>
          </p:nvPr>
        </p:nvSpPr>
        <p:spPr/>
        <p:txBody>
          <a:bodyPr/>
          <a:lstStyle/>
          <a:p>
            <a:r>
              <a:rPr lang="en-US" smtClean="0"/>
              <a:t>Essay</a:t>
            </a:r>
          </a:p>
          <a:p>
            <a:endParaRPr lang="en-US" smtClean="0"/>
          </a:p>
          <a:p>
            <a:r>
              <a:rPr lang="en-US" smtClean="0"/>
              <a:t>An essay is a literary device for saying almost everything about almost anything</a:t>
            </a:r>
          </a:p>
          <a:p>
            <a:endParaRPr lang="en-US" smtClean="0"/>
          </a:p>
          <a:p>
            <a:r>
              <a:rPr lang="en-US" smtClean="0"/>
              <a:t>Prepared by: D K Singhal</a:t>
            </a:r>
          </a:p>
          <a:p>
            <a:r>
              <a:rPr lang="en-US" smtClean="0"/>
              <a:t>7</a:t>
            </a:r>
          </a:p>
          <a:p>
            <a:endParaRPr lang="en-US"/>
          </a:p>
        </p:txBody>
      </p:sp>
    </p:spTree>
    <p:extLst>
      <p:ext uri="{BB962C8B-B14F-4D97-AF65-F5344CB8AC3E}">
        <p14:creationId xmlns:p14="http://schemas.microsoft.com/office/powerpoint/2010/main" val="4081786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Is That You?</a:t>
            </a:r>
          </a:p>
          <a:p>
            <a:r>
              <a:rPr lang="en-US" smtClean="0"/>
              <a:t>Prepared by: D K Singhal</a:t>
            </a:r>
          </a:p>
          <a:p>
            <a:r>
              <a:rPr lang="en-US" smtClean="0"/>
              <a:t>8</a:t>
            </a:r>
          </a:p>
          <a:p>
            <a:endParaRPr lang="uk-UA"/>
          </a:p>
        </p:txBody>
      </p:sp>
      <p:sp>
        <p:nvSpPr>
          <p:cNvPr id="4" name="Місце для номера слайда 3"/>
          <p:cNvSpPr>
            <a:spLocks noGrp="1"/>
          </p:cNvSpPr>
          <p:nvPr>
            <p:ph type="sldNum" sz="quarter" idx="10"/>
          </p:nvPr>
        </p:nvSpPr>
        <p:spPr/>
        <p:txBody>
          <a:bodyPr/>
          <a:lstStyle/>
          <a:p>
            <a:r>
              <a:rPr lang="en-US" smtClean="0"/>
              <a:t>Is That You?</a:t>
            </a:r>
          </a:p>
          <a:p>
            <a:r>
              <a:rPr lang="en-US" smtClean="0"/>
              <a:t>Prepared by: D K Singhal</a:t>
            </a:r>
          </a:p>
          <a:p>
            <a:r>
              <a:rPr lang="en-US" smtClean="0"/>
              <a:t>8</a:t>
            </a:r>
          </a:p>
          <a:p>
            <a:endParaRPr lang="en-US"/>
          </a:p>
        </p:txBody>
      </p:sp>
    </p:spTree>
    <p:extLst>
      <p:ext uri="{BB962C8B-B14F-4D97-AF65-F5344CB8AC3E}">
        <p14:creationId xmlns:p14="http://schemas.microsoft.com/office/powerpoint/2010/main" val="1239011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Why to Write an Essay?</a:t>
            </a:r>
          </a:p>
          <a:p>
            <a:r>
              <a:rPr lang="en-US" smtClean="0"/>
              <a:t>You want to convince someone regarding your point of view regarding an issue.</a:t>
            </a:r>
          </a:p>
          <a:p>
            <a:r>
              <a:rPr lang="en-US" smtClean="0"/>
              <a:t>You want to present multiple ideas/issues that wouldn’t fit into a single paragraph situation.</a:t>
            </a:r>
          </a:p>
          <a:p>
            <a:r>
              <a:rPr lang="en-US" smtClean="0"/>
              <a:t>You want to sound intelligent and organized.</a:t>
            </a:r>
          </a:p>
          <a:p>
            <a:r>
              <a:rPr lang="en-US" smtClean="0"/>
              <a:t>Finally, you want to get good marks in your school, college or university!</a:t>
            </a:r>
          </a:p>
          <a:p>
            <a:r>
              <a:rPr lang="en-US" smtClean="0"/>
              <a:t>Prepared by: D K Singhal</a:t>
            </a:r>
          </a:p>
          <a:p>
            <a:r>
              <a:rPr lang="en-US" smtClean="0"/>
              <a:t>9</a:t>
            </a:r>
          </a:p>
          <a:p>
            <a:endParaRPr lang="uk-UA"/>
          </a:p>
        </p:txBody>
      </p:sp>
      <p:sp>
        <p:nvSpPr>
          <p:cNvPr id="4" name="Місце для номера слайда 3"/>
          <p:cNvSpPr>
            <a:spLocks noGrp="1"/>
          </p:cNvSpPr>
          <p:nvPr>
            <p:ph type="sldNum" sz="quarter" idx="10"/>
          </p:nvPr>
        </p:nvSpPr>
        <p:spPr/>
        <p:txBody>
          <a:bodyPr/>
          <a:lstStyle/>
          <a:p>
            <a:r>
              <a:rPr lang="en-US" smtClean="0"/>
              <a:t>Why to Write an Essay?</a:t>
            </a:r>
          </a:p>
          <a:p>
            <a:r>
              <a:rPr lang="en-US" smtClean="0"/>
              <a:t>You want to convince someone regarding your point of view regarding an issue.</a:t>
            </a:r>
          </a:p>
          <a:p>
            <a:r>
              <a:rPr lang="en-US" smtClean="0"/>
              <a:t>You want to present multiple ideas/issues that wouldn’t fit into a single paragraph situation.</a:t>
            </a:r>
          </a:p>
          <a:p>
            <a:r>
              <a:rPr lang="en-US" smtClean="0"/>
              <a:t>You want to sound intelligent and organized.</a:t>
            </a:r>
          </a:p>
          <a:p>
            <a:r>
              <a:rPr lang="en-US" smtClean="0"/>
              <a:t>Finally, you want to get good marks in your school, college or university!</a:t>
            </a:r>
          </a:p>
          <a:p>
            <a:r>
              <a:rPr lang="en-US" smtClean="0"/>
              <a:t>Prepared by: D K Singhal</a:t>
            </a:r>
          </a:p>
          <a:p>
            <a:r>
              <a:rPr lang="en-US" smtClean="0"/>
              <a:t>9</a:t>
            </a:r>
          </a:p>
          <a:p>
            <a:endParaRPr lang="en-US"/>
          </a:p>
        </p:txBody>
      </p:sp>
    </p:spTree>
    <p:extLst>
      <p:ext uri="{BB962C8B-B14F-4D97-AF65-F5344CB8AC3E}">
        <p14:creationId xmlns:p14="http://schemas.microsoft.com/office/powerpoint/2010/main" val="2690592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95AF27-3827-4511-BA93-3A0E9E9271F5}" type="datetime1">
              <a:rPr lang="en-US" smtClean="0"/>
              <a:pPr/>
              <a:t>9/2/2015</a:t>
            </a:fld>
            <a:endParaRPr lang="en-US"/>
          </a:p>
        </p:txBody>
      </p:sp>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2BA069-A590-48BB-A005-CD51963D6DF4}" type="datetime1">
              <a:rPr lang="en-US" smtClean="0"/>
              <a:pPr/>
              <a:t>9/2/2015</a:t>
            </a:fld>
            <a:endParaRPr lang="en-US"/>
          </a:p>
        </p:txBody>
      </p:sp>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659C48-ECCC-43E2-A3CC-B8DED2113542}" type="datetime1">
              <a:rPr lang="en-US" smtClean="0"/>
              <a:pPr/>
              <a:t>9/2/2015</a:t>
            </a:fld>
            <a:endParaRPr lang="en-US"/>
          </a:p>
        </p:txBody>
      </p:sp>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0A9E7A-AC44-4731-B46E-50CF1A2319E8}" type="datetime1">
              <a:rPr lang="en-US" smtClean="0"/>
              <a:pPr/>
              <a:t>9/2/2015</a:t>
            </a:fld>
            <a:endParaRPr lang="en-US"/>
          </a:p>
        </p:txBody>
      </p:sp>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BAC22A-50F1-4522-A92B-50DF9C54C601}" type="datetime1">
              <a:rPr lang="en-US" smtClean="0"/>
              <a:pPr/>
              <a:t>9/2/2015</a:t>
            </a:fld>
            <a:endParaRPr lang="en-US"/>
          </a:p>
        </p:txBody>
      </p:sp>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4020ED-1FD2-44A0-AA44-D4319189D97C}" type="datetime1">
              <a:rPr lang="en-US" smtClean="0"/>
              <a:pPr/>
              <a:t>9/2/2015</a:t>
            </a:fld>
            <a:endParaRPr lang="en-US"/>
          </a:p>
        </p:txBody>
      </p:sp>
      <p:sp>
        <p:nvSpPr>
          <p:cNvPr id="6" name="Footer Placeholder 5"/>
          <p:cNvSpPr>
            <a:spLocks noGrp="1"/>
          </p:cNvSpPr>
          <p:nvPr>
            <p:ph type="ftr" sz="quarter" idx="11"/>
          </p:nvPr>
        </p:nvSpPr>
        <p:spPr/>
        <p:txBody>
          <a:bodyPr/>
          <a:lstStyle/>
          <a:p>
            <a:r>
              <a:rPr lang="en-US" smtClean="0"/>
              <a:t>Prepared by: D K Singhal</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6948DA-EB97-4FA9-BB40-BB9EFE72775F}" type="datetime1">
              <a:rPr lang="en-US" smtClean="0"/>
              <a:pPr/>
              <a:t>9/2/2015</a:t>
            </a:fld>
            <a:endParaRPr lang="en-US"/>
          </a:p>
        </p:txBody>
      </p:sp>
      <p:sp>
        <p:nvSpPr>
          <p:cNvPr id="8" name="Footer Placeholder 7"/>
          <p:cNvSpPr>
            <a:spLocks noGrp="1"/>
          </p:cNvSpPr>
          <p:nvPr>
            <p:ph type="ftr" sz="quarter" idx="11"/>
          </p:nvPr>
        </p:nvSpPr>
        <p:spPr/>
        <p:txBody>
          <a:bodyPr/>
          <a:lstStyle/>
          <a:p>
            <a:r>
              <a:rPr lang="en-US" smtClean="0"/>
              <a:t>Prepared by: D K Singhal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BD18E7-C72F-4530-8AAC-0DE3F451EB1F}" type="datetime1">
              <a:rPr lang="en-US" smtClean="0"/>
              <a:pPr/>
              <a:t>9/2/2015</a:t>
            </a:fld>
            <a:endParaRPr lang="en-US"/>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E30167-F950-4188-8379-F8948EF94D06}" type="datetime1">
              <a:rPr lang="en-US" smtClean="0"/>
              <a:pPr/>
              <a:t>9/2/2015</a:t>
            </a:fld>
            <a:endParaRPr lang="en-US"/>
          </a:p>
        </p:txBody>
      </p:sp>
      <p:sp>
        <p:nvSpPr>
          <p:cNvPr id="3" name="Footer Placeholder 2"/>
          <p:cNvSpPr>
            <a:spLocks noGrp="1"/>
          </p:cNvSpPr>
          <p:nvPr>
            <p:ph type="ftr" sz="quarter" idx="11"/>
          </p:nvPr>
        </p:nvSpPr>
        <p:spPr/>
        <p:txBody>
          <a:bodyPr/>
          <a:lstStyle/>
          <a:p>
            <a:r>
              <a:rPr lang="en-US" smtClean="0"/>
              <a:t>Prepared by: D K Singhal</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43AA82-E232-4B62-BF16-209FC4E8D168}" type="datetime1">
              <a:rPr lang="en-US" smtClean="0"/>
              <a:pPr/>
              <a:t>9/2/2015</a:t>
            </a:fld>
            <a:endParaRPr lang="en-US"/>
          </a:p>
        </p:txBody>
      </p:sp>
      <p:sp>
        <p:nvSpPr>
          <p:cNvPr id="6" name="Footer Placeholder 5"/>
          <p:cNvSpPr>
            <a:spLocks noGrp="1"/>
          </p:cNvSpPr>
          <p:nvPr>
            <p:ph type="ftr" sz="quarter" idx="11"/>
          </p:nvPr>
        </p:nvSpPr>
        <p:spPr/>
        <p:txBody>
          <a:bodyPr/>
          <a:lstStyle/>
          <a:p>
            <a:r>
              <a:rPr lang="en-US" smtClean="0"/>
              <a:t>Prepared by: D K Singhal</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A77087-F456-403E-A419-EDA0F9AA46AE}" type="datetime1">
              <a:rPr lang="en-US" smtClean="0"/>
              <a:pPr/>
              <a:t>9/2/2015</a:t>
            </a:fld>
            <a:endParaRPr lang="en-US"/>
          </a:p>
        </p:txBody>
      </p:sp>
      <p:sp>
        <p:nvSpPr>
          <p:cNvPr id="6" name="Footer Placeholder 5"/>
          <p:cNvSpPr>
            <a:spLocks noGrp="1"/>
          </p:cNvSpPr>
          <p:nvPr>
            <p:ph type="ftr" sz="quarter" idx="11"/>
          </p:nvPr>
        </p:nvSpPr>
        <p:spPr/>
        <p:txBody>
          <a:bodyPr/>
          <a:lstStyle/>
          <a:p>
            <a:r>
              <a:rPr lang="en-US" smtClean="0"/>
              <a:t>Prepared by: D K Singhal</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0214CF-9CBC-4BB4-B498-7DC200A844BF}" type="datetime1">
              <a:rPr lang="en-US" smtClean="0"/>
              <a:pPr/>
              <a:t>9/2/2015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Prepared by: D K Singhal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4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mailto:deveshksinghal@gmail.com"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1142999"/>
          </a:xfrm>
        </p:spPr>
        <p:txBody>
          <a:bodyPr/>
          <a:lstStyle/>
          <a:p>
            <a:r>
              <a:rPr lang="en-US" dirty="0" smtClean="0"/>
              <a:t>How to Write Good Essays</a:t>
            </a:r>
            <a:endParaRPr lang="en-US" dirty="0"/>
          </a:p>
        </p:txBody>
      </p:sp>
      <p:sp>
        <p:nvSpPr>
          <p:cNvPr id="3" name="Subtitle 2"/>
          <p:cNvSpPr>
            <a:spLocks noGrp="1"/>
          </p:cNvSpPr>
          <p:nvPr>
            <p:ph type="subTitle" idx="1"/>
          </p:nvPr>
        </p:nvSpPr>
        <p:spPr/>
        <p:txBody>
          <a:bodyPr/>
          <a:lstStyle/>
          <a:p>
            <a:endParaRPr lang="en-US"/>
          </a:p>
        </p:txBody>
      </p:sp>
      <p:pic>
        <p:nvPicPr>
          <p:cNvPr id="4" name="Picture 3" descr="frustrated_writer_no_text.jpg"/>
          <p:cNvPicPr>
            <a:picLocks noChangeAspect="1"/>
          </p:cNvPicPr>
          <p:nvPr/>
        </p:nvPicPr>
        <p:blipFill>
          <a:blip r:embed="rId3" cstate="print"/>
          <a:stretch>
            <a:fillRect/>
          </a:stretch>
        </p:blipFill>
        <p:spPr>
          <a:xfrm>
            <a:off x="1600200" y="2133600"/>
            <a:ext cx="6050338" cy="4038600"/>
          </a:xfrm>
          <a:prstGeom prst="rect">
            <a:avLst/>
          </a:prstGeom>
        </p:spPr>
      </p:pic>
    </p:spTree>
  </p:cSld>
  <p:clrMapOvr>
    <a:masterClrMapping/>
  </p:clrMapOvr>
  <p:transition advTm="688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Types of Essays</a:t>
            </a:r>
            <a:endParaRPr lang="en-US" dirty="0"/>
          </a:p>
        </p:txBody>
      </p:sp>
      <p:sp>
        <p:nvSpPr>
          <p:cNvPr id="3" name="Content Placeholder 2"/>
          <p:cNvSpPr>
            <a:spLocks noGrp="1"/>
          </p:cNvSpPr>
          <p:nvPr>
            <p:ph idx="1"/>
          </p:nvPr>
        </p:nvSpPr>
        <p:spPr/>
        <p:txBody>
          <a:bodyPr>
            <a:normAutofit fontScale="92500" lnSpcReduction="20000"/>
          </a:bodyPr>
          <a:lstStyle/>
          <a:p>
            <a:pPr lvl="0">
              <a:buNone/>
            </a:pPr>
            <a:r>
              <a:rPr lang="en-US" dirty="0" smtClean="0"/>
              <a:t>Argumentative Essay	Cause And Effect Essay</a:t>
            </a:r>
          </a:p>
          <a:p>
            <a:pPr lvl="0">
              <a:buNone/>
            </a:pPr>
            <a:r>
              <a:rPr lang="en-US" dirty="0" smtClean="0"/>
              <a:t>Classification Essay	Comparison Essay</a:t>
            </a:r>
          </a:p>
          <a:p>
            <a:pPr lvl="0">
              <a:buNone/>
            </a:pPr>
            <a:r>
              <a:rPr lang="en-US" dirty="0" smtClean="0"/>
              <a:t>Critical Essay		Deductive Essay</a:t>
            </a:r>
          </a:p>
          <a:p>
            <a:pPr lvl="0">
              <a:buNone/>
            </a:pPr>
            <a:r>
              <a:rPr lang="en-US" dirty="0" smtClean="0"/>
              <a:t>Descriptive Essay		Definition Essay</a:t>
            </a:r>
          </a:p>
          <a:p>
            <a:pPr lvl="0">
              <a:buNone/>
            </a:pPr>
            <a:r>
              <a:rPr lang="en-US" dirty="0" smtClean="0"/>
              <a:t>Discussion Essay		Exploratory Essay</a:t>
            </a:r>
          </a:p>
          <a:p>
            <a:pPr lvl="0">
              <a:buNone/>
            </a:pPr>
            <a:r>
              <a:rPr lang="en-US" dirty="0" smtClean="0"/>
              <a:t>Scholarship Essay		Informal Essay</a:t>
            </a:r>
          </a:p>
          <a:p>
            <a:pPr lvl="0">
              <a:buNone/>
            </a:pPr>
            <a:r>
              <a:rPr lang="en-US" dirty="0" smtClean="0"/>
              <a:t>Literature Essay		Narrative Essay</a:t>
            </a:r>
          </a:p>
          <a:p>
            <a:pPr lvl="0">
              <a:buNone/>
            </a:pPr>
            <a:r>
              <a:rPr lang="en-US" dirty="0" smtClean="0"/>
              <a:t>Personal Essay		Persuasive Essay</a:t>
            </a:r>
          </a:p>
          <a:p>
            <a:pPr lvl="0">
              <a:buNone/>
            </a:pPr>
            <a:r>
              <a:rPr lang="en-US" dirty="0" smtClean="0"/>
              <a:t>Research Essay		Response Essay</a:t>
            </a:r>
          </a:p>
          <a:p>
            <a:pPr lvl="0">
              <a:buNone/>
            </a:pPr>
            <a:endParaRPr lang="en-US" dirty="0" smtClean="0"/>
          </a:p>
          <a:p>
            <a:pPr>
              <a:buNone/>
            </a:pP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ransition advTm="24164"/>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That was the approach you are used to understand topics in school.</a:t>
            </a:r>
          </a:p>
          <a:p>
            <a:endParaRPr lang="en-US" dirty="0" smtClean="0"/>
          </a:p>
          <a:p>
            <a:r>
              <a:rPr lang="en-US" dirty="0" smtClean="0"/>
              <a:t>Don’t be afraid. I am not going to be so BORING.</a:t>
            </a:r>
          </a:p>
          <a:p>
            <a:endParaRPr lang="en-US" dirty="0" smtClean="0"/>
          </a:p>
          <a:p>
            <a:r>
              <a:rPr lang="en-US" dirty="0" smtClean="0"/>
              <a:t>So, shell we begin visualizing essays in a different perspective?</a:t>
            </a:r>
          </a:p>
          <a:p>
            <a:endParaRPr lang="en-US" dirty="0" smtClean="0"/>
          </a:p>
          <a:p>
            <a:r>
              <a:rPr lang="en-US" dirty="0" smtClean="0"/>
              <a:t>If yes, be prepared to answer a couple of questions.</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ransition advTm="20639"/>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Q. 1:</a:t>
            </a:r>
            <a:endParaRPr lang="en-US" dirty="0"/>
          </a:p>
        </p:txBody>
      </p:sp>
      <p:sp>
        <p:nvSpPr>
          <p:cNvPr id="3" name="Content Placeholder 2"/>
          <p:cNvSpPr>
            <a:spLocks noGrp="1"/>
          </p:cNvSpPr>
          <p:nvPr>
            <p:ph idx="1"/>
          </p:nvPr>
        </p:nvSpPr>
        <p:spPr>
          <a:xfrm>
            <a:off x="457200" y="1600200"/>
            <a:ext cx="3962400" cy="4525963"/>
          </a:xfrm>
        </p:spPr>
        <p:txBody>
          <a:bodyPr>
            <a:normAutofit/>
          </a:bodyPr>
          <a:lstStyle/>
          <a:p>
            <a:pPr>
              <a:buNone/>
            </a:pPr>
            <a:r>
              <a:rPr lang="en-US" sz="5800" b="1" dirty="0" smtClean="0"/>
              <a:t>Do you like</a:t>
            </a:r>
          </a:p>
          <a:p>
            <a:pPr>
              <a:buNone/>
            </a:pPr>
            <a:r>
              <a:rPr lang="en-US" sz="5800" b="1" dirty="0" err="1" smtClean="0"/>
              <a:t>Golgappe</a:t>
            </a:r>
            <a:r>
              <a:rPr lang="en-US" sz="5800" b="1" dirty="0" smtClean="0"/>
              <a:t>?</a:t>
            </a:r>
          </a:p>
          <a:p>
            <a:endParaRPr lang="en-US" dirty="0" smtClean="0"/>
          </a:p>
        </p:txBody>
      </p:sp>
      <p:pic>
        <p:nvPicPr>
          <p:cNvPr id="4" name="Picture 3" descr="paniPoori1.jpg"/>
          <p:cNvPicPr>
            <a:picLocks noChangeAspect="1"/>
          </p:cNvPicPr>
          <p:nvPr/>
        </p:nvPicPr>
        <p:blipFill>
          <a:blip r:embed="rId3" cstate="print"/>
          <a:stretch>
            <a:fillRect/>
          </a:stretch>
        </p:blipFill>
        <p:spPr>
          <a:xfrm>
            <a:off x="4263081" y="1981200"/>
            <a:ext cx="4118919" cy="3048000"/>
          </a:xfrm>
          <a:prstGeom prst="rect">
            <a:avLst/>
          </a:prstGeom>
        </p:spPr>
      </p:pic>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ransition advTm="10608"/>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b="1" dirty="0" smtClean="0"/>
              <a:t>Do you like </a:t>
            </a:r>
            <a:r>
              <a:rPr lang="en-US" b="1" dirty="0" err="1" smtClean="0"/>
              <a:t>Golgappe</a:t>
            </a:r>
            <a:r>
              <a:rPr lang="en-US" b="1" dirty="0" smtClean="0"/>
              <a:t>?</a:t>
            </a:r>
            <a:endParaRPr lang="en-US" dirty="0"/>
          </a:p>
        </p:txBody>
      </p:sp>
      <p:sp>
        <p:nvSpPr>
          <p:cNvPr id="3" name="Content Placeholder 2"/>
          <p:cNvSpPr>
            <a:spLocks noGrp="1"/>
          </p:cNvSpPr>
          <p:nvPr>
            <p:ph idx="1"/>
          </p:nvPr>
        </p:nvSpPr>
        <p:spPr>
          <a:xfrm>
            <a:off x="457200" y="1600200"/>
            <a:ext cx="3810000" cy="4525963"/>
          </a:xfrm>
        </p:spPr>
        <p:txBody>
          <a:bodyPr>
            <a:normAutofit lnSpcReduction="10000"/>
          </a:bodyPr>
          <a:lstStyle/>
          <a:p>
            <a:endParaRPr lang="en-US" dirty="0" smtClean="0"/>
          </a:p>
          <a:p>
            <a:r>
              <a:rPr lang="en-US" dirty="0" smtClean="0"/>
              <a:t>Funny!</a:t>
            </a:r>
          </a:p>
          <a:p>
            <a:r>
              <a:rPr lang="en-US" dirty="0" smtClean="0"/>
              <a:t>Isn’t it?</a:t>
            </a:r>
          </a:p>
          <a:p>
            <a:r>
              <a:rPr lang="en-US" dirty="0" smtClean="0"/>
              <a:t>What is common between </a:t>
            </a:r>
            <a:r>
              <a:rPr lang="en-US" dirty="0" err="1" smtClean="0"/>
              <a:t>Golgappe</a:t>
            </a:r>
            <a:r>
              <a:rPr lang="en-US" dirty="0" smtClean="0"/>
              <a:t> and Essays? </a:t>
            </a:r>
          </a:p>
          <a:p>
            <a:r>
              <a:rPr lang="en-US" dirty="0" smtClean="0"/>
              <a:t>Anyway, move on to the next question…… </a:t>
            </a:r>
            <a:endParaRPr lang="en-US" dirty="0"/>
          </a:p>
        </p:txBody>
      </p:sp>
      <p:pic>
        <p:nvPicPr>
          <p:cNvPr id="4" name="Picture 3" descr="paniPoori1.jpg"/>
          <p:cNvPicPr>
            <a:picLocks noChangeAspect="1"/>
          </p:cNvPicPr>
          <p:nvPr/>
        </p:nvPicPr>
        <p:blipFill>
          <a:blip r:embed="rId3" cstate="print"/>
          <a:stretch>
            <a:fillRect/>
          </a:stretch>
        </p:blipFill>
        <p:spPr>
          <a:xfrm>
            <a:off x="4263081" y="1981200"/>
            <a:ext cx="4118919" cy="3048000"/>
          </a:xfrm>
          <a:prstGeom prst="rect">
            <a:avLst/>
          </a:prstGeom>
        </p:spPr>
      </p:pic>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transition advTm="1092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Q. 2:</a:t>
            </a:r>
            <a:endParaRPr lang="en-US" dirty="0"/>
          </a:p>
        </p:txBody>
      </p:sp>
      <p:sp>
        <p:nvSpPr>
          <p:cNvPr id="3" name="Content Placeholder 2"/>
          <p:cNvSpPr>
            <a:spLocks noGrp="1"/>
          </p:cNvSpPr>
          <p:nvPr>
            <p:ph idx="1"/>
          </p:nvPr>
        </p:nvSpPr>
        <p:spPr/>
        <p:txBody>
          <a:bodyPr>
            <a:normAutofit/>
          </a:bodyPr>
          <a:lstStyle/>
          <a:p>
            <a:r>
              <a:rPr lang="en-US" dirty="0" smtClean="0"/>
              <a:t>Well! If some of you don’t like </a:t>
            </a:r>
            <a:r>
              <a:rPr lang="en-US" dirty="0" err="1" smtClean="0"/>
              <a:t>Golgappe</a:t>
            </a:r>
            <a:r>
              <a:rPr lang="en-US" dirty="0" smtClean="0"/>
              <a:t>, replace this with </a:t>
            </a:r>
            <a:r>
              <a:rPr lang="en-US" dirty="0" err="1" smtClean="0"/>
              <a:t>Rasgulle</a:t>
            </a:r>
            <a:r>
              <a:rPr lang="en-US" dirty="0" smtClean="0"/>
              <a:t>, and answer this-</a:t>
            </a:r>
          </a:p>
          <a:p>
            <a:endParaRPr lang="en-US" dirty="0" smtClean="0"/>
          </a:p>
          <a:p>
            <a:r>
              <a:rPr lang="en-US" sz="4000" b="1" dirty="0" smtClean="0"/>
              <a:t>Can you eat five </a:t>
            </a:r>
            <a:r>
              <a:rPr lang="en-US" sz="4000" b="1" dirty="0" err="1" smtClean="0"/>
              <a:t>Golgappe</a:t>
            </a:r>
            <a:r>
              <a:rPr lang="en-US" sz="4000" b="1" dirty="0" smtClean="0"/>
              <a:t> (</a:t>
            </a:r>
            <a:r>
              <a:rPr lang="en-US" sz="4000" b="1" dirty="0" err="1" smtClean="0"/>
              <a:t>Rasgulle</a:t>
            </a:r>
            <a:r>
              <a:rPr lang="en-US" sz="4000" b="1" dirty="0" smtClean="0"/>
              <a:t>) at a time?</a:t>
            </a:r>
          </a:p>
          <a:p>
            <a:endParaRPr lang="en-US" dirty="0" smtClean="0"/>
          </a:p>
          <a:p>
            <a:r>
              <a:rPr lang="en-US" smtClean="0"/>
              <a:t>Yes / No.</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transition advTm="15242"/>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Ans.:</a:t>
            </a:r>
            <a:endParaRPr lang="en-US" dirty="0"/>
          </a:p>
        </p:txBody>
      </p:sp>
      <p:sp>
        <p:nvSpPr>
          <p:cNvPr id="3" name="Content Placeholder 2"/>
          <p:cNvSpPr>
            <a:spLocks noGrp="1"/>
          </p:cNvSpPr>
          <p:nvPr>
            <p:ph idx="1"/>
          </p:nvPr>
        </p:nvSpPr>
        <p:spPr/>
        <p:txBody>
          <a:bodyPr/>
          <a:lstStyle/>
          <a:p>
            <a:r>
              <a:rPr lang="en-US" dirty="0" smtClean="0"/>
              <a:t>I think you cannot eat five </a:t>
            </a:r>
            <a:r>
              <a:rPr lang="en-US" dirty="0" err="1" smtClean="0"/>
              <a:t>Golgappe</a:t>
            </a:r>
            <a:r>
              <a:rPr lang="en-US" dirty="0" smtClean="0"/>
              <a:t> (or </a:t>
            </a:r>
            <a:r>
              <a:rPr lang="en-US" dirty="0" err="1" smtClean="0"/>
              <a:t>Rasgulle</a:t>
            </a:r>
            <a:r>
              <a:rPr lang="en-US" dirty="0" smtClean="0"/>
              <a:t>) at one time.</a:t>
            </a:r>
          </a:p>
          <a:p>
            <a:endParaRPr lang="en-US" dirty="0" smtClean="0"/>
          </a:p>
          <a:p>
            <a:r>
              <a:rPr lang="en-US" dirty="0" smtClean="0"/>
              <a:t>You eat these only one by one. First, second, third…… and so and so forth.</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transition advTm="14883"/>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Lesson:</a:t>
            </a:r>
            <a:endParaRPr lang="en-US" b="1" dirty="0"/>
          </a:p>
        </p:txBody>
      </p:sp>
      <p:sp>
        <p:nvSpPr>
          <p:cNvPr id="3" name="Content Placeholder 2"/>
          <p:cNvSpPr>
            <a:spLocks noGrp="1"/>
          </p:cNvSpPr>
          <p:nvPr>
            <p:ph idx="1"/>
          </p:nvPr>
        </p:nvSpPr>
        <p:spPr/>
        <p:txBody>
          <a:bodyPr/>
          <a:lstStyle/>
          <a:p>
            <a:r>
              <a:rPr lang="en-US" dirty="0" smtClean="0"/>
              <a:t>That is the first aspect of writing an essay.</a:t>
            </a:r>
          </a:p>
          <a:p>
            <a:r>
              <a:rPr lang="en-US" dirty="0" smtClean="0"/>
              <a:t>Never try to write the whole essay in one go; write it in step by step.</a:t>
            </a:r>
          </a:p>
          <a:p>
            <a:endParaRPr lang="en-US" dirty="0" smtClean="0"/>
          </a:p>
          <a:p>
            <a:r>
              <a:rPr lang="en-US" dirty="0" smtClean="0"/>
              <a:t>Break your essay in several parts.</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transition advTm="16863"/>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normAutofit fontScale="90000"/>
          </a:bodyPr>
          <a:lstStyle/>
          <a:p>
            <a:pPr algn="l"/>
            <a:r>
              <a:rPr lang="en-US" dirty="0" smtClean="0"/>
              <a:t>Essay Breaking Examples-</a:t>
            </a:r>
            <a:br>
              <a:rPr lang="en-US" dirty="0" smtClean="0"/>
            </a:br>
            <a:endParaRPr lang="en-US" dirty="0"/>
          </a:p>
        </p:txBody>
      </p:sp>
      <p:sp>
        <p:nvSpPr>
          <p:cNvPr id="3" name="Content Placeholder 2"/>
          <p:cNvSpPr>
            <a:spLocks noGrp="1"/>
          </p:cNvSpPr>
          <p:nvPr>
            <p:ph idx="1"/>
          </p:nvPr>
        </p:nvSpPr>
        <p:spPr/>
        <p:txBody>
          <a:bodyPr/>
          <a:lstStyle/>
          <a:p>
            <a:r>
              <a:rPr lang="en-US" dirty="0" smtClean="0"/>
              <a:t>Introduction</a:t>
            </a:r>
          </a:p>
          <a:p>
            <a:r>
              <a:rPr lang="en-US" dirty="0" smtClean="0"/>
              <a:t>Body Text</a:t>
            </a:r>
          </a:p>
          <a:p>
            <a:pPr lvl="1"/>
            <a:r>
              <a:rPr lang="en-US" dirty="0" smtClean="0"/>
              <a:t>About the topic</a:t>
            </a:r>
          </a:p>
          <a:p>
            <a:pPr lvl="1"/>
            <a:r>
              <a:rPr lang="en-US" dirty="0" smtClean="0"/>
              <a:t>Its good points</a:t>
            </a:r>
          </a:p>
          <a:p>
            <a:pPr lvl="1"/>
            <a:r>
              <a:rPr lang="en-US" dirty="0" smtClean="0"/>
              <a:t>Its disadvantages</a:t>
            </a:r>
          </a:p>
          <a:p>
            <a:pPr marL="514350" indent="-514350"/>
            <a:r>
              <a:rPr lang="en-US" dirty="0" smtClean="0"/>
              <a:t>Conclusion</a:t>
            </a:r>
          </a:p>
          <a:p>
            <a:pPr lvl="1">
              <a:buNone/>
            </a:pPr>
            <a:endParaRPr lang="en-US" dirty="0" smtClean="0"/>
          </a:p>
        </p:txBody>
      </p:sp>
      <p:pic>
        <p:nvPicPr>
          <p:cNvPr id="4" name="Picture 3" descr="essay-structure.gif"/>
          <p:cNvPicPr>
            <a:picLocks noChangeAspect="1"/>
          </p:cNvPicPr>
          <p:nvPr/>
        </p:nvPicPr>
        <p:blipFill>
          <a:blip r:embed="rId3" cstate="print"/>
          <a:stretch>
            <a:fillRect/>
          </a:stretch>
        </p:blipFill>
        <p:spPr>
          <a:xfrm>
            <a:off x="3836894" y="1143000"/>
            <a:ext cx="5307106" cy="4876800"/>
          </a:xfrm>
          <a:prstGeom prst="rect">
            <a:avLst/>
          </a:prstGeom>
        </p:spPr>
      </p:pic>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transition advTm="20281"/>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Introduction</a:t>
            </a:r>
            <a:endParaRPr lang="en-US" dirty="0"/>
          </a:p>
        </p:txBody>
      </p:sp>
      <p:sp>
        <p:nvSpPr>
          <p:cNvPr id="3" name="Content Placeholder 2"/>
          <p:cNvSpPr>
            <a:spLocks noGrp="1"/>
          </p:cNvSpPr>
          <p:nvPr>
            <p:ph idx="1"/>
          </p:nvPr>
        </p:nvSpPr>
        <p:spPr/>
        <p:txBody>
          <a:bodyPr/>
          <a:lstStyle/>
          <a:p>
            <a:endParaRPr lang="en-US" dirty="0" smtClean="0"/>
          </a:p>
          <a:p>
            <a:r>
              <a:rPr lang="en-US" dirty="0" smtClean="0"/>
              <a:t>Does </a:t>
            </a:r>
            <a:r>
              <a:rPr lang="en-US" b="1" dirty="0" smtClean="0"/>
              <a:t>Introduction</a:t>
            </a:r>
            <a:r>
              <a:rPr lang="en-US" dirty="0" smtClean="0"/>
              <a:t> need any introduction?</a:t>
            </a:r>
          </a:p>
          <a:p>
            <a:endParaRPr lang="en-US" dirty="0" smtClean="0"/>
          </a:p>
          <a:p>
            <a:r>
              <a:rPr lang="en-US" dirty="0" smtClean="0"/>
              <a:t>Tell me if you are asked to write an essay on “My School”, what are going to be first two-three lines of it?</a:t>
            </a:r>
          </a:p>
          <a:p>
            <a:endParaRPr lang="en-US" dirty="0" smtClean="0"/>
          </a:p>
          <a:p>
            <a:endParaRPr lang="en-US" dirty="0" smtClean="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transition advTm="15647"/>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My school name is…..</a:t>
            </a:r>
            <a:r>
              <a:rPr lang="en-US" dirty="0" err="1" smtClean="0"/>
              <a:t>abcdef</a:t>
            </a:r>
            <a:r>
              <a:rPr lang="en-US" dirty="0" smtClean="0"/>
              <a:t>….?</a:t>
            </a:r>
          </a:p>
          <a:p>
            <a:r>
              <a:rPr lang="en-US" dirty="0" smtClean="0"/>
              <a:t>This is a good school.</a:t>
            </a:r>
          </a:p>
          <a:p>
            <a:endParaRPr lang="en-US" dirty="0" smtClean="0"/>
          </a:p>
          <a:p>
            <a:r>
              <a:rPr lang="en-US" dirty="0" smtClean="0"/>
              <a:t>I read in …..</a:t>
            </a:r>
            <a:r>
              <a:rPr lang="en-US" dirty="0" err="1" smtClean="0"/>
              <a:t>abcdef</a:t>
            </a:r>
            <a:r>
              <a:rPr lang="en-US" dirty="0" smtClean="0"/>
              <a:t>…. School.</a:t>
            </a:r>
          </a:p>
          <a:p>
            <a:r>
              <a:rPr lang="en-US" dirty="0" smtClean="0"/>
              <a:t>It is located at ….</a:t>
            </a:r>
            <a:r>
              <a:rPr lang="en-US" dirty="0" err="1" smtClean="0"/>
              <a:t>abc</a:t>
            </a:r>
            <a:r>
              <a:rPr lang="en-US" dirty="0" smtClean="0"/>
              <a:t> Road……</a:t>
            </a:r>
          </a:p>
          <a:p>
            <a:endParaRPr lang="en-US" dirty="0" smtClean="0"/>
          </a:p>
          <a:p>
            <a:r>
              <a:rPr lang="en-US" dirty="0" smtClean="0"/>
              <a:t>Or would you like to consider something different?</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transition advTm="15319"/>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descr="slide-1-728 (1).jpg"/>
          <p:cNvPicPr>
            <a:picLocks noChangeAspect="1"/>
          </p:cNvPicPr>
          <p:nvPr/>
        </p:nvPicPr>
        <p:blipFill>
          <a:blip r:embed="rId3" cstate="print"/>
          <a:stretch>
            <a:fillRect/>
          </a:stretch>
        </p:blipFill>
        <p:spPr>
          <a:xfrm>
            <a:off x="518583" y="381000"/>
            <a:ext cx="8168217" cy="6126163"/>
          </a:xfrm>
          <a:prstGeom prst="rect">
            <a:avLst/>
          </a:prstGeom>
        </p:spPr>
      </p:pic>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transition advTm="3198"/>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My School</a:t>
            </a:r>
            <a:endParaRPr lang="en-US" dirty="0"/>
          </a:p>
        </p:txBody>
      </p:sp>
      <p:sp>
        <p:nvSpPr>
          <p:cNvPr id="3" name="Content Placeholder 2"/>
          <p:cNvSpPr>
            <a:spLocks noGrp="1"/>
          </p:cNvSpPr>
          <p:nvPr>
            <p:ph idx="1"/>
          </p:nvPr>
        </p:nvSpPr>
        <p:spPr/>
        <p:txBody>
          <a:bodyPr/>
          <a:lstStyle/>
          <a:p>
            <a:r>
              <a:rPr lang="en-US" dirty="0" smtClean="0"/>
              <a:t>Basic education plays an important role in developing good citizens for country.</a:t>
            </a:r>
          </a:p>
          <a:p>
            <a:r>
              <a:rPr lang="en-US" dirty="0" smtClean="0"/>
              <a:t>A good school is like a ‘processing plant’ where capabilities of a student are developed and improved continuously.</a:t>
            </a:r>
          </a:p>
          <a:p>
            <a:r>
              <a:rPr lang="en-US" dirty="0" smtClean="0"/>
              <a:t>My school, “</a:t>
            </a:r>
            <a:r>
              <a:rPr lang="en-US" b="1" dirty="0" smtClean="0"/>
              <a:t>Name of Your School</a:t>
            </a:r>
            <a:r>
              <a:rPr lang="en-US" dirty="0" smtClean="0"/>
              <a:t>” is sincerely fulfilling its responsibilities towards its goal to a better nation. </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transition advTm="25085"/>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Never jump to main topic at once.</a:t>
            </a:r>
          </a:p>
          <a:p>
            <a:r>
              <a:rPr lang="en-US" dirty="0" smtClean="0"/>
              <a:t>Start at some other point, and slowly and slowly come to the main subject.</a:t>
            </a:r>
          </a:p>
          <a:p>
            <a:endParaRPr lang="en-US" dirty="0" smtClean="0"/>
          </a:p>
          <a:p>
            <a:r>
              <a:rPr lang="en-US" dirty="0" smtClean="0"/>
              <a:t>Remember, from something else, you have to come to the point, and not follow the reverse path, like in next example.</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transition advTm="20186"/>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My school name is …..</a:t>
            </a:r>
            <a:r>
              <a:rPr lang="en-US" dirty="0" err="1" smtClean="0"/>
              <a:t>abcdef</a:t>
            </a:r>
            <a:r>
              <a:rPr lang="en-US" dirty="0" smtClean="0"/>
              <a:t>…..</a:t>
            </a:r>
          </a:p>
          <a:p>
            <a:r>
              <a:rPr lang="en-US" dirty="0" smtClean="0"/>
              <a:t>My school is very big. Airplane is also very big. Airplane flies in the air. We breathe in air. Air is very important for us to live. Studies are also very important. So we go to our school. I go by bus to my school. I like going to school and coming back from school. It is the time in between I don’t like much.</a:t>
            </a:r>
          </a:p>
          <a:p>
            <a:r>
              <a:rPr lang="en-US" dirty="0" smtClean="0"/>
              <a:t>Out of 10, how many marks you’d give to this </a:t>
            </a:r>
            <a:r>
              <a:rPr lang="en-US" smtClean="0"/>
              <a:t>type of essay</a:t>
            </a:r>
            <a:r>
              <a:rPr lang="en-US" dirty="0" smtClean="0"/>
              <a:t>.</a:t>
            </a:r>
          </a:p>
          <a:p>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transition advTm="29921"/>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pPr algn="l"/>
            <a:r>
              <a:rPr lang="en-US" sz="4000" dirty="0" smtClean="0"/>
              <a:t>Another Example: What are the various sources and types of Air Pollution ?</a:t>
            </a:r>
            <a:endParaRPr lang="en-US" dirty="0"/>
          </a:p>
        </p:txBody>
      </p:sp>
      <p:sp>
        <p:nvSpPr>
          <p:cNvPr id="3" name="Content Placeholder 2"/>
          <p:cNvSpPr>
            <a:spLocks noGrp="1"/>
          </p:cNvSpPr>
          <p:nvPr>
            <p:ph idx="1"/>
          </p:nvPr>
        </p:nvSpPr>
        <p:spPr>
          <a:xfrm>
            <a:off x="228600" y="1600200"/>
            <a:ext cx="8534400" cy="4525963"/>
          </a:xfrm>
        </p:spPr>
        <p:txBody>
          <a:bodyPr>
            <a:noAutofit/>
          </a:bodyPr>
          <a:lstStyle/>
          <a:p>
            <a:r>
              <a:rPr lang="en-US" sz="2400" dirty="0" smtClean="0"/>
              <a:t>As a result of removal of natural vegetation, industrialization and increase in the number of automobiles, the air over big cities is heavily contaminated with dust, smoke and poisonous gases like carbon monoxide, sulphur dioxide and oxides of nitrogen.</a:t>
            </a:r>
          </a:p>
          <a:p>
            <a:r>
              <a:rPr lang="en-US" sz="2400" dirty="0" smtClean="0"/>
              <a:t>The contamination of air with dust, smoke and harmful gases, which adversely affect human beings and other living organisms, is called air pollution. The substances whose presence in air produces air pollution are called air pollutants.</a:t>
            </a:r>
          </a:p>
          <a:p>
            <a:r>
              <a:rPr lang="en-US" sz="2400" dirty="0" smtClean="0"/>
              <a:t>Some of the major air pollutants are carbon monoxide, excess carbon dioxide, sulphur dioxide, oxides of nitrogen, lower organic molecules, dust and smoke. Polluted air produces a large number of harmful effects on the living and non-living things.</a:t>
            </a:r>
          </a:p>
          <a:p>
            <a:r>
              <a:rPr lang="en-US" sz="2400" b="1" dirty="0" smtClean="0">
                <a:solidFill>
                  <a:srgbClr val="FF0000"/>
                </a:solidFill>
              </a:rPr>
              <a:t>So Boring…… </a:t>
            </a:r>
            <a:r>
              <a:rPr lang="en-US" sz="4000" b="1" dirty="0" smtClean="0">
                <a:solidFill>
                  <a:srgbClr val="FF0000"/>
                </a:solidFill>
                <a:sym typeface="Wingdings" pitchFamily="2" charset="2"/>
              </a:rPr>
              <a:t></a:t>
            </a:r>
            <a:endParaRPr lang="en-US" sz="4000" b="1" dirty="0" smtClean="0">
              <a:solidFill>
                <a:srgbClr val="FF0000"/>
              </a:solidFill>
            </a:endParaRPr>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transition advTm="45365"/>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Remember-</a:t>
            </a:r>
          </a:p>
          <a:p>
            <a:endParaRPr lang="en-US" dirty="0" smtClean="0"/>
          </a:p>
          <a:p>
            <a:r>
              <a:rPr lang="en-US" dirty="0" smtClean="0"/>
              <a:t>A good introduction must be able to create readers interest in whatever you have written.</a:t>
            </a:r>
          </a:p>
          <a:p>
            <a:endParaRPr lang="en-US" dirty="0" smtClean="0"/>
          </a:p>
          <a:p>
            <a:r>
              <a:rPr lang="en-US" dirty="0" smtClean="0"/>
              <a:t> It is the introduction on which the reader usually decides whether to it read further or not.</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transition advTm="20405"/>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Not to write in Introduction</a:t>
            </a:r>
            <a:endParaRPr lang="en-US" dirty="0"/>
          </a:p>
        </p:txBody>
      </p:sp>
      <p:sp>
        <p:nvSpPr>
          <p:cNvPr id="3" name="Content Placeholder 2"/>
          <p:cNvSpPr>
            <a:spLocks noGrp="1"/>
          </p:cNvSpPr>
          <p:nvPr>
            <p:ph idx="1"/>
          </p:nvPr>
        </p:nvSpPr>
        <p:spPr/>
        <p:txBody>
          <a:bodyPr/>
          <a:lstStyle/>
          <a:p>
            <a:r>
              <a:rPr lang="en-US" dirty="0" smtClean="0"/>
              <a:t>Don’t apologize- no starting like- “In my opinion” or “I may not be an expert, but….”</a:t>
            </a:r>
          </a:p>
          <a:p>
            <a:r>
              <a:rPr lang="en-US" dirty="0" smtClean="0"/>
              <a:t>Don’t begin with dictionary definitions.</a:t>
            </a:r>
          </a:p>
          <a:p>
            <a:r>
              <a:rPr lang="en-US" dirty="0" smtClean="0"/>
              <a:t>Don’t announce what you intend to do. “The purpose of this essay is to….” or “I am going to argue that….” should be avoided.</a:t>
            </a:r>
          </a:p>
          <a:p>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transition advTm="23478"/>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Body Text</a:t>
            </a:r>
            <a:endParaRPr lang="en-US" dirty="0"/>
          </a:p>
        </p:txBody>
      </p:sp>
      <p:sp>
        <p:nvSpPr>
          <p:cNvPr id="3" name="Content Placeholder 2"/>
          <p:cNvSpPr>
            <a:spLocks noGrp="1"/>
          </p:cNvSpPr>
          <p:nvPr>
            <p:ph idx="1"/>
          </p:nvPr>
        </p:nvSpPr>
        <p:spPr/>
        <p:txBody>
          <a:bodyPr/>
          <a:lstStyle/>
          <a:p>
            <a:r>
              <a:rPr lang="en-US" dirty="0" smtClean="0"/>
              <a:t>Body text is the main part of essay. </a:t>
            </a:r>
          </a:p>
          <a:p>
            <a:endParaRPr lang="en-US" dirty="0" smtClean="0"/>
          </a:p>
          <a:p>
            <a:r>
              <a:rPr lang="en-US" dirty="0" smtClean="0"/>
              <a:t>Here you need to be very clear, specific, straightforward, and systematic. </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transition advTm="18299"/>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Body Text: Outline</a:t>
            </a:r>
            <a:endParaRPr lang="en-US" dirty="0"/>
          </a:p>
        </p:txBody>
      </p:sp>
      <p:sp>
        <p:nvSpPr>
          <p:cNvPr id="3" name="Content Placeholder 2"/>
          <p:cNvSpPr>
            <a:spLocks noGrp="1"/>
          </p:cNvSpPr>
          <p:nvPr>
            <p:ph idx="1"/>
          </p:nvPr>
        </p:nvSpPr>
        <p:spPr/>
        <p:txBody>
          <a:bodyPr/>
          <a:lstStyle/>
          <a:p>
            <a:r>
              <a:rPr lang="en-US" dirty="0" smtClean="0"/>
              <a:t>For more clear vision, let us divide body text also in several heads. This is called outlining or structuring.</a:t>
            </a:r>
          </a:p>
          <a:p>
            <a:endParaRPr lang="en-US" dirty="0" smtClean="0"/>
          </a:p>
          <a:p>
            <a:r>
              <a:rPr lang="en-US" dirty="0" smtClean="0"/>
              <a:t>A few examples show this-</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transition advTm="1961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Outline: My School</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My school</a:t>
            </a:r>
          </a:p>
          <a:p>
            <a:r>
              <a:rPr lang="en-US" dirty="0" smtClean="0"/>
              <a:t>Strength (no. of students)</a:t>
            </a:r>
          </a:p>
          <a:p>
            <a:r>
              <a:rPr lang="en-US" dirty="0" smtClean="0"/>
              <a:t>Canteen…..              …….                …….!!!!</a:t>
            </a:r>
          </a:p>
          <a:p>
            <a:r>
              <a:rPr lang="en-US" dirty="0" smtClean="0"/>
              <a:t>No. of Teachers</a:t>
            </a:r>
          </a:p>
          <a:p>
            <a:r>
              <a:rPr lang="en-US" dirty="0" smtClean="0"/>
              <a:t>No. of Classrooms, laboratories etc.</a:t>
            </a:r>
          </a:p>
          <a:p>
            <a:r>
              <a:rPr lang="en-US" dirty="0" smtClean="0"/>
              <a:t>Recreational facilities</a:t>
            </a:r>
          </a:p>
          <a:p>
            <a:r>
              <a:rPr lang="en-US" dirty="0" smtClean="0"/>
              <a:t>Other achievements</a:t>
            </a:r>
          </a:p>
          <a:p>
            <a:r>
              <a:rPr lang="en-US" dirty="0" smtClean="0"/>
              <a:t>etc. etc.</a:t>
            </a:r>
          </a:p>
          <a:p>
            <a:r>
              <a:rPr lang="en-US" dirty="0" smtClean="0"/>
              <a:t>You may decide to write 1-2 or 3 lines on every point.</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transition advTm="25849"/>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Did you notice something?</a:t>
            </a:r>
          </a:p>
          <a:p>
            <a:r>
              <a:rPr lang="en-US" dirty="0" smtClean="0"/>
              <a:t>In outline or structure, you must have noticed that the canteen is coming between students and teachers.</a:t>
            </a:r>
          </a:p>
          <a:p>
            <a:r>
              <a:rPr lang="en-US" dirty="0" smtClean="0"/>
              <a:t>Does it look nice?</a:t>
            </a:r>
          </a:p>
          <a:p>
            <a:r>
              <a:rPr lang="en-US" dirty="0" smtClean="0"/>
              <a:t>No. But after writing outlines, you can change the sequence of the outline points.</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transition advTm="27675"/>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Oh! Essays….</a:t>
            </a:r>
            <a:endParaRPr lang="en-US" dirty="0"/>
          </a:p>
        </p:txBody>
      </p:sp>
      <p:sp>
        <p:nvSpPr>
          <p:cNvPr id="3" name="Content Placeholder 2"/>
          <p:cNvSpPr>
            <a:spLocks noGrp="1"/>
          </p:cNvSpPr>
          <p:nvPr>
            <p:ph idx="1"/>
          </p:nvPr>
        </p:nvSpPr>
        <p:spPr/>
        <p:txBody>
          <a:bodyPr/>
          <a:lstStyle/>
          <a:p>
            <a:r>
              <a:rPr lang="en-US" dirty="0" smtClean="0"/>
              <a:t>Essays are important to get good marks.</a:t>
            </a:r>
          </a:p>
          <a:p>
            <a:endParaRPr lang="en-US" dirty="0" smtClean="0"/>
          </a:p>
          <a:p>
            <a:r>
              <a:rPr lang="en-US" dirty="0" smtClean="0"/>
              <a:t>But, after you leave college…….?</a:t>
            </a:r>
          </a:p>
          <a:p>
            <a:endParaRPr lang="en-US" dirty="0" smtClean="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ransition advTm="5819"/>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buNone/>
            </a:pPr>
            <a:r>
              <a:rPr lang="en-US" dirty="0" smtClean="0"/>
              <a:t>My school</a:t>
            </a:r>
          </a:p>
          <a:p>
            <a:r>
              <a:rPr lang="en-US" dirty="0" smtClean="0"/>
              <a:t>Strength (no. of students)</a:t>
            </a:r>
          </a:p>
          <a:p>
            <a:r>
              <a:rPr lang="en-US" dirty="0" smtClean="0"/>
              <a:t>Canteen…..              …….                …….!!!!</a:t>
            </a:r>
          </a:p>
          <a:p>
            <a:r>
              <a:rPr lang="en-US" dirty="0" smtClean="0"/>
              <a:t>No. of Teachers</a:t>
            </a:r>
          </a:p>
          <a:p>
            <a:r>
              <a:rPr lang="en-US" dirty="0" smtClean="0"/>
              <a:t>No. of Classrooms, laboratories etc.</a:t>
            </a:r>
          </a:p>
          <a:p>
            <a:r>
              <a:rPr lang="en-US" dirty="0" smtClean="0"/>
              <a:t>Recreational facilities</a:t>
            </a:r>
          </a:p>
          <a:p>
            <a:r>
              <a:rPr lang="en-US" dirty="0" smtClean="0"/>
              <a:t>Other achievements</a:t>
            </a:r>
          </a:p>
          <a:p>
            <a:r>
              <a:rPr lang="en-US" dirty="0" smtClean="0"/>
              <a:t>etc. etc.</a:t>
            </a:r>
          </a:p>
          <a:p>
            <a:r>
              <a:rPr lang="en-US" dirty="0" smtClean="0"/>
              <a:t>You may decide to write 1-2-3 or more lines on every point.</a:t>
            </a:r>
            <a:endParaRPr lang="en-US" dirty="0"/>
          </a:p>
        </p:txBody>
      </p:sp>
      <p:cxnSp>
        <p:nvCxnSpPr>
          <p:cNvPr id="5" name="Curved Connector 4"/>
          <p:cNvCxnSpPr/>
          <p:nvPr/>
        </p:nvCxnSpPr>
        <p:spPr>
          <a:xfrm rot="10800000" flipV="1">
            <a:off x="3733800" y="2667000"/>
            <a:ext cx="3352800" cy="609600"/>
          </a:xfrm>
          <a:prstGeom prst="curvedConnector3">
            <a:avLst>
              <a:gd name="adj1" fmla="val -31818"/>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 name="Curved Connector 6"/>
          <p:cNvCxnSpPr/>
          <p:nvPr/>
        </p:nvCxnSpPr>
        <p:spPr>
          <a:xfrm rot="10800000" flipV="1">
            <a:off x="4343400" y="2667000"/>
            <a:ext cx="3505200" cy="1676400"/>
          </a:xfrm>
          <a:prstGeom prst="curvedConnector3">
            <a:avLst>
              <a:gd name="adj1" fmla="val -16622"/>
            </a:avLst>
          </a:prstGeom>
          <a:ln>
            <a:headEnd type="none"/>
            <a:tailEnd type="arrow"/>
          </a:ln>
        </p:spPr>
        <p:style>
          <a:lnRef idx="1">
            <a:schemeClr val="accent1"/>
          </a:lnRef>
          <a:fillRef idx="0">
            <a:schemeClr val="accent1"/>
          </a:fillRef>
          <a:effectRef idx="0">
            <a:schemeClr val="accent1"/>
          </a:effectRef>
          <a:fontRef idx="minor">
            <a:schemeClr val="tx1"/>
          </a:fontRef>
        </p:style>
      </p:cxnSp>
      <p:sp>
        <p:nvSpPr>
          <p:cNvPr id="6" name="Footer Placeholder 5"/>
          <p:cNvSpPr>
            <a:spLocks noGrp="1"/>
          </p:cNvSpPr>
          <p:nvPr>
            <p:ph type="ftr" sz="quarter" idx="11"/>
          </p:nvPr>
        </p:nvSpPr>
        <p:spPr/>
        <p:txBody>
          <a:bodyPr/>
          <a:lstStyle/>
          <a:p>
            <a:r>
              <a:rPr lang="en-US" smtClean="0"/>
              <a:t>Prepared by: D K Singhal</a:t>
            </a:r>
            <a:endParaRPr lang="en-US"/>
          </a:p>
        </p:txBody>
      </p:sp>
      <p:sp>
        <p:nvSpPr>
          <p:cNvPr id="8" name="Slide Number Placeholder 7"/>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transition advTm="3705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Before going further, take a break for a couple of minutes and think if you would like to give good marks to a student in essay where canteen comes in between students and teachers?</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transition advTm="25256"/>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Well, while many of you are smiling, why there are some faced who are looking sad?</a:t>
            </a:r>
          </a:p>
          <a:p>
            <a:endParaRPr lang="en-US" dirty="0" smtClean="0"/>
          </a:p>
          <a:p>
            <a:r>
              <a:rPr lang="en-US" dirty="0" smtClean="0">
                <a:solidFill>
                  <a:srgbClr val="FF0000"/>
                </a:solidFill>
              </a:rPr>
              <a:t>Remembering </a:t>
            </a:r>
            <a:r>
              <a:rPr lang="en-US" dirty="0" err="1" smtClean="0">
                <a:solidFill>
                  <a:srgbClr val="FF0000"/>
                </a:solidFill>
              </a:rPr>
              <a:t>Golgappas</a:t>
            </a:r>
            <a:r>
              <a:rPr lang="en-US" dirty="0" smtClean="0">
                <a:solidFill>
                  <a:srgbClr val="FF0000"/>
                </a:solidFill>
              </a:rPr>
              <a:t>!</a:t>
            </a:r>
            <a:endParaRPr lang="en-US" dirty="0">
              <a:solidFill>
                <a:srgbClr val="FF0000"/>
              </a:solidFill>
            </a:endParaRPr>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transition advTm="15164"/>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Body Text</a:t>
            </a:r>
            <a:endParaRPr lang="en-US" dirty="0"/>
          </a:p>
        </p:txBody>
      </p:sp>
      <p:sp>
        <p:nvSpPr>
          <p:cNvPr id="3" name="Content Placeholder 2"/>
          <p:cNvSpPr>
            <a:spLocks noGrp="1"/>
          </p:cNvSpPr>
          <p:nvPr>
            <p:ph idx="1"/>
          </p:nvPr>
        </p:nvSpPr>
        <p:spPr/>
        <p:txBody>
          <a:bodyPr>
            <a:normAutofit fontScale="92500"/>
          </a:bodyPr>
          <a:lstStyle/>
          <a:p>
            <a:r>
              <a:rPr lang="en-US" dirty="0" smtClean="0"/>
              <a:t>Flow (Readability)</a:t>
            </a:r>
          </a:p>
          <a:p>
            <a:endParaRPr lang="en-US" dirty="0" smtClean="0"/>
          </a:p>
          <a:p>
            <a:r>
              <a:rPr lang="en-US" dirty="0" smtClean="0"/>
              <a:t>Flow is another important requirement in any essay. While you read, you must be able to relate each and every sentence with the earlier one.</a:t>
            </a:r>
          </a:p>
          <a:p>
            <a:r>
              <a:rPr lang="en-US" dirty="0" smtClean="0"/>
              <a:t>Read what you have written several times. If you find it seems a little difficult, fragment some long sentences or consider changing some words with their synonyms. </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transition advTm="35318"/>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most of the lower classes, poor flow is the general observation.</a:t>
            </a:r>
          </a:p>
          <a:p>
            <a:r>
              <a:rPr lang="en-US" dirty="0" smtClean="0"/>
              <a:t>After you write an essay, try to read by heart several times to find out any flow problem. </a:t>
            </a:r>
          </a:p>
          <a:p>
            <a:endParaRPr lang="en-US" dirty="0" smtClean="0"/>
          </a:p>
          <a:p>
            <a:r>
              <a:rPr lang="en-US" dirty="0" smtClean="0"/>
              <a:t>Examples….</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transition advTm="20062"/>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Example: If I were the principal of my school </a:t>
            </a:r>
            <a:endParaRPr lang="en-US" sz="2400" dirty="0"/>
          </a:p>
        </p:txBody>
      </p:sp>
      <p:sp>
        <p:nvSpPr>
          <p:cNvPr id="3" name="Content Placeholder 2"/>
          <p:cNvSpPr>
            <a:spLocks noGrp="1"/>
          </p:cNvSpPr>
          <p:nvPr>
            <p:ph idx="1"/>
          </p:nvPr>
        </p:nvSpPr>
        <p:spPr/>
        <p:txBody>
          <a:bodyPr>
            <a:normAutofit fontScale="70000" lnSpcReduction="20000"/>
          </a:bodyPr>
          <a:lstStyle/>
          <a:p>
            <a:r>
              <a:rPr lang="en-US" dirty="0" smtClean="0"/>
              <a:t>As the session begins, I would see to it that all the difficult subjects are not taught one after the other. Science should be followed by English and not by Maths. Sometimes the principals of schools have a poor knowledge of what students like and they thrust a lot down their throats without caring that they are not always receptive.</a:t>
            </a:r>
          </a:p>
          <a:p>
            <a:endParaRPr lang="en-US" dirty="0" smtClean="0"/>
          </a:p>
          <a:p>
            <a:r>
              <a:rPr lang="en-US" dirty="0" smtClean="0"/>
              <a:t>I would encourage a lot of sports and extra curricular activities like drama, music, painting, creative writing, clay modeling, photography, horse riding, swimming, dancing, etc. This would keep the students interested in coming to school and they would enjoy their long hours of stay in school. When there are so many interesting activities for the students, they remain happy and their mind is able to absorb the lessons from the most difficult subjects with greater case.</a:t>
            </a:r>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transition advTm="61012"/>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Example: If I were the principal of my school </a:t>
            </a:r>
            <a:endParaRPr lang="en-US" sz="2400" dirty="0"/>
          </a:p>
        </p:txBody>
      </p:sp>
      <p:sp>
        <p:nvSpPr>
          <p:cNvPr id="3" name="Content Placeholder 2"/>
          <p:cNvSpPr>
            <a:spLocks noGrp="1"/>
          </p:cNvSpPr>
          <p:nvPr>
            <p:ph idx="1"/>
          </p:nvPr>
        </p:nvSpPr>
        <p:spPr/>
        <p:txBody>
          <a:bodyPr>
            <a:normAutofit fontScale="92500" lnSpcReduction="10000"/>
          </a:bodyPr>
          <a:lstStyle/>
          <a:p>
            <a:r>
              <a:rPr lang="en-US" dirty="0" smtClean="0"/>
              <a:t>As the session begins, I would see to it that all the difficult subjects are not taught one after the other. Science should be followed by English and not by Maths. </a:t>
            </a:r>
            <a:r>
              <a:rPr lang="en-US" u="sng" dirty="0" smtClean="0"/>
              <a:t>Sometimes the principals of schools have a poor knowledge of what students like and they thrust a lot down their throats without caring that they are not always receptive.</a:t>
            </a:r>
          </a:p>
          <a:p>
            <a:endParaRPr lang="en-US" dirty="0" smtClean="0"/>
          </a:p>
          <a:p>
            <a:r>
              <a:rPr lang="en-US" dirty="0" smtClean="0"/>
              <a:t>The above underlined matter gives a poor readability (Poor Flow!).</a:t>
            </a:r>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transition advTm="40342"/>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Grammar</a:t>
            </a:r>
            <a:endParaRPr lang="en-US" dirty="0"/>
          </a:p>
        </p:txBody>
      </p:sp>
      <p:sp>
        <p:nvSpPr>
          <p:cNvPr id="3" name="Content Placeholder 2"/>
          <p:cNvSpPr>
            <a:spLocks noGrp="1"/>
          </p:cNvSpPr>
          <p:nvPr>
            <p:ph idx="1"/>
          </p:nvPr>
        </p:nvSpPr>
        <p:spPr/>
        <p:txBody>
          <a:bodyPr/>
          <a:lstStyle/>
          <a:p>
            <a:endParaRPr lang="en-US" dirty="0" smtClean="0"/>
          </a:p>
          <a:p>
            <a:r>
              <a:rPr lang="en-US" dirty="0" smtClean="0"/>
              <a:t>Grammar is extremely important. </a:t>
            </a:r>
          </a:p>
          <a:p>
            <a:r>
              <a:rPr lang="en-US" dirty="0" smtClean="0"/>
              <a:t>Grammar should </a:t>
            </a:r>
            <a:r>
              <a:rPr lang="en-US" b="1" dirty="0" smtClean="0"/>
              <a:t>not</a:t>
            </a:r>
            <a:r>
              <a:rPr lang="en-US" dirty="0" smtClean="0"/>
              <a:t> be confined to a single sentence but to entire essay.</a:t>
            </a:r>
          </a:p>
          <a:p>
            <a:endParaRPr lang="en-US" dirty="0" smtClean="0"/>
          </a:p>
          <a:p>
            <a:r>
              <a:rPr lang="en-US" dirty="0" smtClean="0"/>
              <a:t>How is it possible?</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transition advTm="4851"/>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Grammar (Examples)</a:t>
            </a:r>
            <a:endParaRPr lang="en-US" dirty="0"/>
          </a:p>
        </p:txBody>
      </p:sp>
      <p:sp>
        <p:nvSpPr>
          <p:cNvPr id="3" name="Content Placeholder 2"/>
          <p:cNvSpPr>
            <a:spLocks noGrp="1"/>
          </p:cNvSpPr>
          <p:nvPr>
            <p:ph idx="1"/>
          </p:nvPr>
        </p:nvSpPr>
        <p:spPr/>
        <p:txBody>
          <a:bodyPr/>
          <a:lstStyle/>
          <a:p>
            <a:r>
              <a:rPr lang="en-US" dirty="0" smtClean="0"/>
              <a:t>Today my parents were at hospital in Delhi. They will visit my Uncle </a:t>
            </a:r>
            <a:r>
              <a:rPr lang="en-US" dirty="0" err="1" smtClean="0"/>
              <a:t>Raju</a:t>
            </a:r>
            <a:r>
              <a:rPr lang="en-US" dirty="0" smtClean="0"/>
              <a:t> because he had an operation. My Uncle is feeling well now and he will be home soon.</a:t>
            </a:r>
          </a:p>
          <a:p>
            <a:r>
              <a:rPr lang="en-US" dirty="0" smtClean="0"/>
              <a:t>Last Sunday, I was on the beach in Goa. I sunbathed and went swimming because it was sunny and hot. The beach was crowded and I had a great time.</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transition advTm="21045"/>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Grammar (Examples)</a:t>
            </a:r>
            <a:endParaRPr lang="en-US" dirty="0"/>
          </a:p>
        </p:txBody>
      </p:sp>
      <p:sp>
        <p:nvSpPr>
          <p:cNvPr id="3" name="Content Placeholder 2"/>
          <p:cNvSpPr>
            <a:spLocks noGrp="1"/>
          </p:cNvSpPr>
          <p:nvPr>
            <p:ph idx="1"/>
          </p:nvPr>
        </p:nvSpPr>
        <p:spPr/>
        <p:txBody>
          <a:bodyPr/>
          <a:lstStyle/>
          <a:p>
            <a:r>
              <a:rPr lang="en-US" dirty="0" smtClean="0"/>
              <a:t>Today my parents </a:t>
            </a:r>
            <a:r>
              <a:rPr lang="en-US" u="sng" dirty="0" smtClean="0">
                <a:solidFill>
                  <a:srgbClr val="FF0000"/>
                </a:solidFill>
              </a:rPr>
              <a:t>were</a:t>
            </a:r>
            <a:r>
              <a:rPr lang="en-US" dirty="0" smtClean="0"/>
              <a:t> at hospital in Delhi. They </a:t>
            </a:r>
            <a:r>
              <a:rPr lang="en-US" u="sng" dirty="0" smtClean="0">
                <a:solidFill>
                  <a:srgbClr val="FF0000"/>
                </a:solidFill>
              </a:rPr>
              <a:t>will</a:t>
            </a:r>
            <a:r>
              <a:rPr lang="en-US" dirty="0" smtClean="0"/>
              <a:t> visit my Uncle </a:t>
            </a:r>
            <a:r>
              <a:rPr lang="en-US" dirty="0" err="1" smtClean="0"/>
              <a:t>Raju</a:t>
            </a:r>
            <a:r>
              <a:rPr lang="en-US" dirty="0" smtClean="0"/>
              <a:t> because he had an operation. My Uncle </a:t>
            </a:r>
            <a:r>
              <a:rPr lang="en-US" u="sng" dirty="0" smtClean="0">
                <a:solidFill>
                  <a:srgbClr val="FF0000"/>
                </a:solidFill>
              </a:rPr>
              <a:t>is</a:t>
            </a:r>
            <a:r>
              <a:rPr lang="en-US" dirty="0" smtClean="0"/>
              <a:t> feeling well now and he </a:t>
            </a:r>
            <a:r>
              <a:rPr lang="en-US" u="sng" dirty="0" smtClean="0">
                <a:solidFill>
                  <a:srgbClr val="FF0000"/>
                </a:solidFill>
              </a:rPr>
              <a:t>will</a:t>
            </a:r>
            <a:r>
              <a:rPr lang="en-US" dirty="0" smtClean="0"/>
              <a:t> be home soon.</a:t>
            </a:r>
          </a:p>
          <a:p>
            <a:r>
              <a:rPr lang="en-US" dirty="0" smtClean="0"/>
              <a:t>Last Sunday, I was on the beach in Goa. I sunbathed and went swimming because it was sunny and hot. The beach was crowded and I had a great time.</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transition advTm="32464"/>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lnSpcReduction="10000"/>
          </a:bodyPr>
          <a:lstStyle/>
          <a:p>
            <a:r>
              <a:rPr lang="en-US" dirty="0" smtClean="0"/>
              <a:t>You may be asked to write project reports, observation reports, audit reports etc.</a:t>
            </a:r>
          </a:p>
          <a:p>
            <a:endParaRPr lang="en-US" dirty="0" smtClean="0"/>
          </a:p>
          <a:p>
            <a:r>
              <a:rPr lang="en-US" dirty="0" smtClean="0"/>
              <a:t>A good essay writing capability will help you writing all these with ease, in a fairly readable and presentable manner.</a:t>
            </a:r>
          </a:p>
          <a:p>
            <a:endParaRPr lang="en-US" dirty="0" smtClean="0"/>
          </a:p>
          <a:p>
            <a:r>
              <a:rPr lang="en-US" dirty="0" smtClean="0"/>
              <a:t>No doubt, it also gives you an upper edge over your colleagues.</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ransition advTm="15366"/>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So far you have used grammar mainly to sentences.</a:t>
            </a:r>
          </a:p>
          <a:p>
            <a:endParaRPr lang="en-US" dirty="0" smtClean="0"/>
          </a:p>
          <a:p>
            <a:r>
              <a:rPr lang="en-US" dirty="0" smtClean="0"/>
              <a:t>A sentence may be grammatically correct, but if its tense is not the same as per the theme, it becomes incorrect.</a:t>
            </a:r>
          </a:p>
          <a:p>
            <a:endParaRPr lang="en-US" dirty="0" smtClean="0"/>
          </a:p>
          <a:p>
            <a:r>
              <a:rPr lang="en-US" dirty="0" smtClean="0"/>
              <a:t>Always pay attention to </a:t>
            </a:r>
            <a:r>
              <a:rPr lang="en-US" b="1" dirty="0" smtClean="0">
                <a:solidFill>
                  <a:srgbClr val="FF0000"/>
                </a:solidFill>
              </a:rPr>
              <a:t>tenses</a:t>
            </a:r>
            <a:r>
              <a:rPr lang="en-US" dirty="0" smtClean="0"/>
              <a:t> in </a:t>
            </a:r>
            <a:r>
              <a:rPr lang="en-US" b="1" dirty="0" smtClean="0">
                <a:solidFill>
                  <a:srgbClr val="FF0000"/>
                </a:solidFill>
              </a:rPr>
              <a:t>sentences</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transition advTm="2326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Sample: Poor Use of Tenses</a:t>
            </a:r>
            <a:endParaRPr lang="en-US" dirty="0"/>
          </a:p>
        </p:txBody>
      </p:sp>
      <p:sp>
        <p:nvSpPr>
          <p:cNvPr id="3" name="Content Placeholder 2"/>
          <p:cNvSpPr>
            <a:spLocks noGrp="1"/>
          </p:cNvSpPr>
          <p:nvPr>
            <p:ph idx="1"/>
          </p:nvPr>
        </p:nvSpPr>
        <p:spPr/>
        <p:txBody>
          <a:bodyPr>
            <a:normAutofit/>
          </a:bodyPr>
          <a:lstStyle/>
          <a:p>
            <a:endParaRPr lang="en-US" dirty="0" smtClean="0"/>
          </a:p>
          <a:p>
            <a:endParaRPr lang="en-US" dirty="0" smtClean="0"/>
          </a:p>
          <a:p>
            <a:r>
              <a:rPr lang="en-US" dirty="0" smtClean="0"/>
              <a:t>I </a:t>
            </a:r>
            <a:r>
              <a:rPr lang="en-US" i="1" dirty="0" smtClean="0"/>
              <a:t>go</a:t>
            </a:r>
            <a:r>
              <a:rPr lang="en-US" dirty="0" smtClean="0"/>
              <a:t> to the store and I </a:t>
            </a:r>
            <a:r>
              <a:rPr lang="en-US" i="1" dirty="0" smtClean="0"/>
              <a:t>bought</a:t>
            </a:r>
            <a:r>
              <a:rPr lang="en-US" dirty="0" smtClean="0"/>
              <a:t> milk. </a:t>
            </a:r>
          </a:p>
          <a:p>
            <a:endParaRPr lang="en-US" dirty="0" smtClean="0"/>
          </a:p>
          <a:p>
            <a:r>
              <a:rPr lang="en-US" dirty="0" smtClean="0"/>
              <a:t>I </a:t>
            </a:r>
            <a:r>
              <a:rPr lang="en-US" i="1" dirty="0" smtClean="0"/>
              <a:t>will eat</a:t>
            </a:r>
            <a:r>
              <a:rPr lang="en-US" dirty="0" smtClean="0"/>
              <a:t> fish for dinner and </a:t>
            </a:r>
            <a:r>
              <a:rPr lang="en-US" i="1" dirty="0" smtClean="0"/>
              <a:t>drank</a:t>
            </a:r>
            <a:r>
              <a:rPr lang="en-US" dirty="0" smtClean="0"/>
              <a:t> milk with my dinner. </a:t>
            </a:r>
          </a:p>
          <a:p>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transition advTm="12106"/>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Sample: Poor Use of Tenses</a:t>
            </a:r>
            <a:endParaRPr lang="en-US" dirty="0"/>
          </a:p>
        </p:txBody>
      </p:sp>
      <p:sp>
        <p:nvSpPr>
          <p:cNvPr id="3" name="Content Placeholder 2"/>
          <p:cNvSpPr>
            <a:spLocks noGrp="1"/>
          </p:cNvSpPr>
          <p:nvPr>
            <p:ph idx="1"/>
          </p:nvPr>
        </p:nvSpPr>
        <p:spPr/>
        <p:txBody>
          <a:bodyPr>
            <a:normAutofit lnSpcReduction="10000"/>
          </a:bodyPr>
          <a:lstStyle/>
          <a:p>
            <a:r>
              <a:rPr lang="en-US" dirty="0" smtClean="0"/>
              <a:t>I </a:t>
            </a:r>
            <a:r>
              <a:rPr lang="en-US" i="1" dirty="0" smtClean="0">
                <a:solidFill>
                  <a:srgbClr val="FF0000"/>
                </a:solidFill>
              </a:rPr>
              <a:t>go</a:t>
            </a:r>
            <a:r>
              <a:rPr lang="en-US" dirty="0" smtClean="0"/>
              <a:t> to the store and I </a:t>
            </a:r>
            <a:r>
              <a:rPr lang="en-US" i="1" dirty="0" smtClean="0">
                <a:solidFill>
                  <a:srgbClr val="FF0000"/>
                </a:solidFill>
              </a:rPr>
              <a:t>bought</a:t>
            </a:r>
            <a:r>
              <a:rPr lang="en-US" dirty="0" smtClean="0"/>
              <a:t> milk. </a:t>
            </a:r>
          </a:p>
          <a:p>
            <a:pPr lvl="1"/>
            <a:r>
              <a:rPr lang="en-US" sz="2400" i="1" dirty="0" smtClean="0"/>
              <a:t>Go </a:t>
            </a:r>
            <a:r>
              <a:rPr lang="en-US" sz="2400" dirty="0" smtClean="0"/>
              <a:t>is a present tense verb. </a:t>
            </a:r>
            <a:r>
              <a:rPr lang="en-US" sz="2400" i="1" dirty="0" smtClean="0"/>
              <a:t>Bought</a:t>
            </a:r>
            <a:r>
              <a:rPr lang="en-US" sz="2400" dirty="0" smtClean="0"/>
              <a:t> is a past tense verb. Bought should be </a:t>
            </a:r>
            <a:r>
              <a:rPr lang="en-US" sz="2400" i="1" dirty="0" smtClean="0"/>
              <a:t>buy</a:t>
            </a:r>
            <a:r>
              <a:rPr lang="en-US" sz="2400" dirty="0" smtClean="0"/>
              <a:t> milk since these two events both occur at the same time. </a:t>
            </a:r>
          </a:p>
          <a:p>
            <a:endParaRPr lang="en-US" dirty="0" smtClean="0"/>
          </a:p>
          <a:p>
            <a:r>
              <a:rPr lang="en-US" dirty="0" smtClean="0"/>
              <a:t>I </a:t>
            </a:r>
            <a:r>
              <a:rPr lang="en-US" i="1" dirty="0" smtClean="0">
                <a:solidFill>
                  <a:srgbClr val="FF0000"/>
                </a:solidFill>
              </a:rPr>
              <a:t>will eat</a:t>
            </a:r>
            <a:r>
              <a:rPr lang="en-US" dirty="0" smtClean="0"/>
              <a:t> fish for dinner and </a:t>
            </a:r>
            <a:r>
              <a:rPr lang="en-US" i="1" dirty="0" smtClean="0">
                <a:solidFill>
                  <a:srgbClr val="FF0000"/>
                </a:solidFill>
              </a:rPr>
              <a:t>drank</a:t>
            </a:r>
            <a:r>
              <a:rPr lang="en-US" dirty="0" smtClean="0"/>
              <a:t> milk with my dinner. </a:t>
            </a:r>
          </a:p>
          <a:p>
            <a:pPr lvl="1"/>
            <a:r>
              <a:rPr lang="en-US" sz="2400" i="1" dirty="0" smtClean="0"/>
              <a:t>Will eat</a:t>
            </a:r>
            <a:r>
              <a:rPr lang="en-US" sz="2400" dirty="0" smtClean="0"/>
              <a:t> is a future tense verb but </a:t>
            </a:r>
            <a:r>
              <a:rPr lang="en-US" sz="2400" i="1" dirty="0" smtClean="0"/>
              <a:t>drank</a:t>
            </a:r>
            <a:r>
              <a:rPr lang="en-US" sz="2400" dirty="0" smtClean="0"/>
              <a:t> is a past tense verb. Since the dinner is going to happen in the future, it is not possible that the milk was drunk already. </a:t>
            </a:r>
          </a:p>
          <a:p>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transition advTm="35443"/>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Punctuation: Do I need to say more?</a:t>
            </a:r>
            <a:endParaRPr lang="en-US" dirty="0"/>
          </a:p>
        </p:txBody>
      </p:sp>
      <p:pic>
        <p:nvPicPr>
          <p:cNvPr id="4" name="Content Placeholder 3" descr="efd4705a9ace730eea645e39f3db6353.jpg"/>
          <p:cNvPicPr>
            <a:picLocks noGrp="1" noChangeAspect="1"/>
          </p:cNvPicPr>
          <p:nvPr>
            <p:ph idx="1"/>
          </p:nvPr>
        </p:nvPicPr>
        <p:blipFill>
          <a:blip r:embed="rId3" cstate="print"/>
          <a:stretch>
            <a:fillRect/>
          </a:stretch>
        </p:blipFill>
        <p:spPr>
          <a:xfrm>
            <a:off x="1828800" y="1143000"/>
            <a:ext cx="5486400" cy="5486400"/>
          </a:xfrm>
        </p:spPr>
      </p:pic>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transition advTm="21029"/>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Spellings</a:t>
            </a:r>
            <a:endParaRPr lang="en-US" dirty="0"/>
          </a:p>
        </p:txBody>
      </p:sp>
      <p:sp>
        <p:nvSpPr>
          <p:cNvPr id="3" name="Content Placeholder 2"/>
          <p:cNvSpPr>
            <a:spLocks noGrp="1"/>
          </p:cNvSpPr>
          <p:nvPr>
            <p:ph idx="1"/>
          </p:nvPr>
        </p:nvSpPr>
        <p:spPr/>
        <p:txBody>
          <a:bodyPr/>
          <a:lstStyle/>
          <a:p>
            <a:r>
              <a:rPr lang="en-US" dirty="0" smtClean="0"/>
              <a:t>Spellings should be always correct. If you are in doubt, make a practice to refer to dictionary regularly. This will help you a lot in later stage.</a:t>
            </a:r>
          </a:p>
          <a:p>
            <a:endParaRPr lang="en-US" dirty="0" smtClean="0"/>
          </a:p>
          <a:p>
            <a:r>
              <a:rPr lang="en-US" dirty="0" smtClean="0"/>
              <a:t>Sometimes, wrong spellings may make a sentence absurd. Be careful.</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transition advTm="26614"/>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Poor Use of Spellings</a:t>
            </a:r>
            <a:endParaRPr lang="en-US" dirty="0"/>
          </a:p>
        </p:txBody>
      </p:sp>
      <p:pic>
        <p:nvPicPr>
          <p:cNvPr id="4" name="Content Placeholder 3" descr="spellrite.gif"/>
          <p:cNvPicPr>
            <a:picLocks noGrp="1" noChangeAspect="1"/>
          </p:cNvPicPr>
          <p:nvPr>
            <p:ph idx="1"/>
          </p:nvPr>
        </p:nvPicPr>
        <p:blipFill>
          <a:blip r:embed="rId3" cstate="print"/>
          <a:stretch>
            <a:fillRect/>
          </a:stretch>
        </p:blipFill>
        <p:spPr>
          <a:xfrm>
            <a:off x="304800" y="1676400"/>
            <a:ext cx="3176843" cy="2438400"/>
          </a:xfrm>
        </p:spPr>
      </p:pic>
      <p:pic>
        <p:nvPicPr>
          <p:cNvPr id="5" name="Picture 4" descr="spellings_1 (2).jpg"/>
          <p:cNvPicPr>
            <a:picLocks noChangeAspect="1"/>
          </p:cNvPicPr>
          <p:nvPr/>
        </p:nvPicPr>
        <p:blipFill>
          <a:blip r:embed="rId4" cstate="print"/>
          <a:stretch>
            <a:fillRect/>
          </a:stretch>
        </p:blipFill>
        <p:spPr>
          <a:xfrm>
            <a:off x="3352800" y="2514600"/>
            <a:ext cx="5283200" cy="3962400"/>
          </a:xfrm>
          <a:prstGeom prst="rect">
            <a:avLst/>
          </a:prstGeom>
        </p:spPr>
      </p:pic>
      <p:sp>
        <p:nvSpPr>
          <p:cNvPr id="6" name="Footer Placeholder 5"/>
          <p:cNvSpPr>
            <a:spLocks noGrp="1"/>
          </p:cNvSpPr>
          <p:nvPr>
            <p:ph type="ftr" sz="quarter" idx="11"/>
          </p:nvPr>
        </p:nvSpPr>
        <p:spPr/>
        <p:txBody>
          <a:bodyPr/>
          <a:lstStyle/>
          <a:p>
            <a:r>
              <a:rPr lang="en-US" smtClean="0"/>
              <a:t>Prepared by: D K Singhal</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45</a:t>
            </a:fld>
            <a:endParaRPr lang="en-US"/>
          </a:p>
        </p:txBody>
      </p:sp>
    </p:spTree>
  </p:cSld>
  <p:clrMapOvr>
    <a:masterClrMapping/>
  </p:clrMapOvr>
  <p:transition advTm="14446"/>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Poor Spellings!</a:t>
            </a:r>
            <a:endParaRPr lang="en-US" dirty="0"/>
          </a:p>
        </p:txBody>
      </p:sp>
      <p:pic>
        <p:nvPicPr>
          <p:cNvPr id="4" name="Content Placeholder 3" descr="spellings_1 (9).jpg"/>
          <p:cNvPicPr>
            <a:picLocks noGrp="1" noChangeAspect="1"/>
          </p:cNvPicPr>
          <p:nvPr>
            <p:ph idx="1"/>
          </p:nvPr>
        </p:nvPicPr>
        <p:blipFill>
          <a:blip r:embed="rId3" cstate="print"/>
          <a:stretch>
            <a:fillRect/>
          </a:stretch>
        </p:blipFill>
        <p:spPr>
          <a:xfrm>
            <a:off x="152400" y="4008490"/>
            <a:ext cx="3505200" cy="2620910"/>
          </a:xfrm>
        </p:spPr>
      </p:pic>
      <p:pic>
        <p:nvPicPr>
          <p:cNvPr id="6" name="Picture 5" descr="Spellings_1 (6).jpg"/>
          <p:cNvPicPr>
            <a:picLocks noChangeAspect="1"/>
          </p:cNvPicPr>
          <p:nvPr/>
        </p:nvPicPr>
        <p:blipFill>
          <a:blip r:embed="rId4" cstate="print"/>
          <a:stretch>
            <a:fillRect/>
          </a:stretch>
        </p:blipFill>
        <p:spPr>
          <a:xfrm>
            <a:off x="5009589" y="1404900"/>
            <a:ext cx="3677211" cy="2328900"/>
          </a:xfrm>
          <a:prstGeom prst="rect">
            <a:avLst/>
          </a:prstGeom>
        </p:spPr>
      </p:pic>
      <p:pic>
        <p:nvPicPr>
          <p:cNvPr id="7" name="Picture 6" descr="spellings_1 (8).jpg"/>
          <p:cNvPicPr>
            <a:picLocks noChangeAspect="1"/>
          </p:cNvPicPr>
          <p:nvPr/>
        </p:nvPicPr>
        <p:blipFill>
          <a:blip r:embed="rId5" cstate="print"/>
          <a:stretch>
            <a:fillRect/>
          </a:stretch>
        </p:blipFill>
        <p:spPr>
          <a:xfrm>
            <a:off x="5638800" y="4188656"/>
            <a:ext cx="3048000" cy="2288344"/>
          </a:xfrm>
          <a:prstGeom prst="rect">
            <a:avLst/>
          </a:prstGeom>
        </p:spPr>
      </p:pic>
      <p:pic>
        <p:nvPicPr>
          <p:cNvPr id="8" name="Picture 7" descr="spellings_1 (10).jpg"/>
          <p:cNvPicPr>
            <a:picLocks noChangeAspect="1"/>
          </p:cNvPicPr>
          <p:nvPr/>
        </p:nvPicPr>
        <p:blipFill>
          <a:blip r:embed="rId6" cstate="print"/>
          <a:stretch>
            <a:fillRect/>
          </a:stretch>
        </p:blipFill>
        <p:spPr>
          <a:xfrm>
            <a:off x="457200" y="1447800"/>
            <a:ext cx="3810000" cy="2514600"/>
          </a:xfrm>
          <a:prstGeom prst="rect">
            <a:avLst/>
          </a:prstGeom>
        </p:spPr>
      </p:pic>
      <p:pic>
        <p:nvPicPr>
          <p:cNvPr id="9" name="Picture 8" descr="spellings_1 (1).jpg"/>
          <p:cNvPicPr>
            <a:picLocks noChangeAspect="1"/>
          </p:cNvPicPr>
          <p:nvPr/>
        </p:nvPicPr>
        <p:blipFill>
          <a:blip r:embed="rId7" cstate="print"/>
          <a:stretch>
            <a:fillRect/>
          </a:stretch>
        </p:blipFill>
        <p:spPr>
          <a:xfrm>
            <a:off x="3352800" y="3810000"/>
            <a:ext cx="2286000" cy="2000250"/>
          </a:xfrm>
          <a:prstGeom prst="rect">
            <a:avLst/>
          </a:prstGeom>
        </p:spPr>
      </p:pic>
      <p:sp>
        <p:nvSpPr>
          <p:cNvPr id="10" name="Footer Placeholder 9"/>
          <p:cNvSpPr>
            <a:spLocks noGrp="1"/>
          </p:cNvSpPr>
          <p:nvPr>
            <p:ph type="ftr" sz="quarter" idx="11"/>
          </p:nvPr>
        </p:nvSpPr>
        <p:spPr/>
        <p:txBody>
          <a:bodyPr/>
          <a:lstStyle/>
          <a:p>
            <a:r>
              <a:rPr lang="en-US" smtClean="0"/>
              <a:t>Prepared by: D K Singhal</a:t>
            </a:r>
            <a:endParaRPr lang="en-US"/>
          </a:p>
        </p:txBody>
      </p:sp>
      <p:sp>
        <p:nvSpPr>
          <p:cNvPr id="11" name="Slide Number Placeholder 10"/>
          <p:cNvSpPr>
            <a:spLocks noGrp="1"/>
          </p:cNvSpPr>
          <p:nvPr>
            <p:ph type="sldNum" sz="quarter" idx="12"/>
          </p:nvPr>
        </p:nvSpPr>
        <p:spPr/>
        <p:txBody>
          <a:bodyPr/>
          <a:lstStyle/>
          <a:p>
            <a:fld id="{B6F15528-21DE-4FAA-801E-634DDDAF4B2B}" type="slidenum">
              <a:rPr lang="en-US" smtClean="0"/>
              <a:pPr/>
              <a:t>46</a:t>
            </a:fld>
            <a:endParaRPr lang="en-US"/>
          </a:p>
        </p:txBody>
      </p:sp>
    </p:spTree>
  </p:cSld>
  <p:clrMapOvr>
    <a:masterClrMapping/>
  </p:clrMapOvr>
  <p:transition advTm="25491"/>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Conclusions</a:t>
            </a:r>
            <a:endParaRPr lang="en-US" dirty="0"/>
          </a:p>
        </p:txBody>
      </p:sp>
      <p:sp>
        <p:nvSpPr>
          <p:cNvPr id="3" name="Content Placeholder 2"/>
          <p:cNvSpPr>
            <a:spLocks noGrp="1"/>
          </p:cNvSpPr>
          <p:nvPr>
            <p:ph idx="1"/>
          </p:nvPr>
        </p:nvSpPr>
        <p:spPr/>
        <p:txBody>
          <a:bodyPr/>
          <a:lstStyle/>
          <a:p>
            <a:r>
              <a:rPr lang="en-US" dirty="0" smtClean="0"/>
              <a:t>Conclusion is for giving a final impression of your topic, essay and your views. In conclusion, you may-</a:t>
            </a:r>
          </a:p>
          <a:p>
            <a:r>
              <a:rPr lang="en-US" dirty="0" smtClean="0"/>
              <a:t>Give a recommendation what the reader should do after reading essay.</a:t>
            </a:r>
          </a:p>
          <a:p>
            <a:r>
              <a:rPr lang="en-US" dirty="0" smtClean="0"/>
              <a:t>Give a prediction about what will follow.</a:t>
            </a:r>
          </a:p>
          <a:p>
            <a:r>
              <a:rPr lang="en-US" dirty="0" smtClean="0"/>
              <a:t>End with a relevant quote.</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a:p>
        </p:txBody>
      </p:sp>
    </p:spTree>
  </p:cSld>
  <p:clrMapOvr>
    <a:masterClrMapping/>
  </p:clrMapOvr>
  <p:transition advTm="21029"/>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Finally…</a:t>
            </a:r>
            <a:endParaRPr lang="en-US" dirty="0"/>
          </a:p>
        </p:txBody>
      </p:sp>
      <p:sp>
        <p:nvSpPr>
          <p:cNvPr id="3" name="Content Placeholder 2"/>
          <p:cNvSpPr>
            <a:spLocks noGrp="1"/>
          </p:cNvSpPr>
          <p:nvPr>
            <p:ph idx="1"/>
          </p:nvPr>
        </p:nvSpPr>
        <p:spPr/>
        <p:txBody>
          <a:bodyPr/>
          <a:lstStyle/>
          <a:p>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a:p>
        </p:txBody>
      </p:sp>
    </p:spTree>
  </p:cSld>
  <p:clrMapOvr>
    <a:masterClrMapping/>
  </p:clrMapOvr>
  <p:transition advTm="1591"/>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657600" cy="2239962"/>
          </a:xfrm>
        </p:spPr>
        <p:txBody>
          <a:bodyPr/>
          <a:lstStyle/>
          <a:p>
            <a:pPr algn="l"/>
            <a:r>
              <a:rPr lang="en-US" dirty="0" smtClean="0"/>
              <a:t>To write good essays, you must have….</a:t>
            </a:r>
            <a:endParaRPr lang="en-US" dirty="0"/>
          </a:p>
        </p:txBody>
      </p:sp>
      <p:pic>
        <p:nvPicPr>
          <p:cNvPr id="4" name="Content Placeholder 3" descr="image1.jpg"/>
          <p:cNvPicPr>
            <a:picLocks noGrp="1" noChangeAspect="1"/>
          </p:cNvPicPr>
          <p:nvPr>
            <p:ph idx="1"/>
          </p:nvPr>
        </p:nvPicPr>
        <p:blipFill>
          <a:blip r:embed="rId3" cstate="print"/>
          <a:stretch>
            <a:fillRect/>
          </a:stretch>
        </p:blipFill>
        <p:spPr>
          <a:xfrm>
            <a:off x="3842656" y="0"/>
            <a:ext cx="5063219" cy="6563432"/>
          </a:xfrm>
        </p:spPr>
      </p:pic>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49</a:t>
            </a:fld>
            <a:endParaRPr lang="en-US"/>
          </a:p>
        </p:txBody>
      </p:sp>
    </p:spTree>
  </p:cSld>
  <p:clrMapOvr>
    <a:masterClrMapping/>
  </p:clrMapOvr>
  <p:transition advTm="26629"/>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Why to Discuss it Here?</a:t>
            </a:r>
            <a:endParaRPr lang="en-US" dirty="0"/>
          </a:p>
        </p:txBody>
      </p:sp>
      <p:sp>
        <p:nvSpPr>
          <p:cNvPr id="3" name="Content Placeholder 2"/>
          <p:cNvSpPr>
            <a:spLocks noGrp="1"/>
          </p:cNvSpPr>
          <p:nvPr>
            <p:ph idx="1"/>
          </p:nvPr>
        </p:nvSpPr>
        <p:spPr/>
        <p:txBody>
          <a:bodyPr>
            <a:normAutofit lnSpcReduction="10000"/>
          </a:bodyPr>
          <a:lstStyle/>
          <a:p>
            <a:r>
              <a:rPr lang="en-US" dirty="0" smtClean="0"/>
              <a:t>Why this separate class for the essays?</a:t>
            </a:r>
          </a:p>
          <a:p>
            <a:endParaRPr lang="en-US" dirty="0" smtClean="0"/>
          </a:p>
          <a:p>
            <a:r>
              <a:rPr lang="en-US" dirty="0" smtClean="0"/>
              <a:t>In school-</a:t>
            </a:r>
          </a:p>
          <a:p>
            <a:pPr lvl="1"/>
            <a:r>
              <a:rPr lang="en-US" dirty="0" smtClean="0"/>
              <a:t>More focus on marks</a:t>
            </a:r>
          </a:p>
          <a:p>
            <a:pPr lvl="1"/>
            <a:r>
              <a:rPr lang="en-US" dirty="0" smtClean="0"/>
              <a:t>Monotony</a:t>
            </a:r>
          </a:p>
          <a:p>
            <a:pPr lvl="1"/>
            <a:r>
              <a:rPr lang="en-US" dirty="0" smtClean="0"/>
              <a:t>More number of students</a:t>
            </a:r>
          </a:p>
          <a:p>
            <a:pPr lvl="1"/>
            <a:r>
              <a:rPr lang="en-US" dirty="0" smtClean="0"/>
              <a:t>Lack of knowledge of working culture in modern job scenario</a:t>
            </a:r>
          </a:p>
          <a:p>
            <a:pPr lvl="1"/>
            <a:r>
              <a:rPr lang="en-US" dirty="0" smtClean="0"/>
              <a:t>Overloaded teachers</a:t>
            </a:r>
          </a:p>
          <a:p>
            <a:pPr lvl="1"/>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ransition advTm="15522"/>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General Tricks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Do not write in 1</a:t>
            </a:r>
            <a:r>
              <a:rPr lang="en-US" baseline="30000" dirty="0" smtClean="0"/>
              <a:t>st</a:t>
            </a:r>
            <a:r>
              <a:rPr lang="en-US" dirty="0" smtClean="0"/>
              <a:t> person. (Avoid ”I”)</a:t>
            </a:r>
          </a:p>
          <a:p>
            <a:r>
              <a:rPr lang="en-US" dirty="0" smtClean="0"/>
              <a:t>Move from weakest point to strongest.</a:t>
            </a:r>
          </a:p>
          <a:p>
            <a:r>
              <a:rPr lang="en-US" dirty="0" smtClean="0"/>
              <a:t>Do not start a body / concluding paragraph with a quotation.</a:t>
            </a:r>
          </a:p>
          <a:p>
            <a:r>
              <a:rPr lang="en-US" dirty="0" smtClean="0"/>
              <a:t>Always stick to tense.</a:t>
            </a:r>
          </a:p>
          <a:p>
            <a:r>
              <a:rPr lang="en-US" dirty="0" smtClean="0"/>
              <a:t>If you have time, put it aside for some time, and revise.</a:t>
            </a:r>
          </a:p>
          <a:p>
            <a:r>
              <a:rPr lang="en-US" dirty="0" smtClean="0"/>
              <a:t>Read your essay aloud, as you are making a speech. You will be able to find out some </a:t>
            </a:r>
            <a:r>
              <a:rPr lang="en-US" smtClean="0"/>
              <a:t>of the errors</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spTree>
  </p:cSld>
  <p:clrMapOvr>
    <a:masterClrMapping/>
  </p:clrMapOvr>
  <p:transition advTm="26692"/>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How to Write Good!</a:t>
            </a:r>
            <a:endParaRPr lang="en-US" dirty="0"/>
          </a:p>
        </p:txBody>
      </p:sp>
      <p:sp>
        <p:nvSpPr>
          <p:cNvPr id="5" name="Content Placeholder 4"/>
          <p:cNvSpPr>
            <a:spLocks noGrp="1"/>
          </p:cNvSpPr>
          <p:nvPr>
            <p:ph idx="1"/>
          </p:nvPr>
        </p:nvSpPr>
        <p:spPr/>
        <p:txBody>
          <a:bodyPr/>
          <a:lstStyle/>
          <a:p>
            <a:r>
              <a:rPr lang="en-US" dirty="0" smtClean="0"/>
              <a:t>In the next slide, you will see simple DO’s and DON’Ts about how to write good.</a:t>
            </a:r>
          </a:p>
          <a:p>
            <a:r>
              <a:rPr lang="en-US" dirty="0" smtClean="0"/>
              <a:t>Each sentence is true, individually correct, but as a whole, deny of what it itself is saying.</a:t>
            </a:r>
          </a:p>
          <a:p>
            <a:endParaRPr lang="en-US" dirty="0" smtClean="0"/>
          </a:p>
          <a:p>
            <a:r>
              <a:rPr lang="en-US" dirty="0" smtClean="0"/>
              <a:t>May look like organizing a </a:t>
            </a:r>
            <a:r>
              <a:rPr lang="en-US" dirty="0" err="1" smtClean="0"/>
              <a:t>Chowmin</a:t>
            </a:r>
            <a:r>
              <a:rPr lang="en-US" dirty="0" smtClean="0"/>
              <a:t>-Pizza-Burger party to spread the message against fast foods.</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51</a:t>
            </a:fld>
            <a:endParaRPr lang="en-US"/>
          </a:p>
        </p:txBody>
      </p:sp>
    </p:spTree>
  </p:cSld>
  <p:clrMapOvr>
    <a:masterClrMapping/>
  </p:clrMapOvr>
  <p:transition advTm="25506"/>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endParaRPr lang="en-US" dirty="0"/>
          </a:p>
        </p:txBody>
      </p:sp>
      <p:pic>
        <p:nvPicPr>
          <p:cNvPr id="4" name="Content Placeholder 3" descr="funny-writing-rules-mistakes.jpg"/>
          <p:cNvPicPr>
            <a:picLocks noGrp="1" noChangeAspect="1"/>
          </p:cNvPicPr>
          <p:nvPr>
            <p:ph idx="1"/>
          </p:nvPr>
        </p:nvPicPr>
        <p:blipFill>
          <a:blip r:embed="rId3" cstate="print"/>
          <a:stretch>
            <a:fillRect/>
          </a:stretch>
        </p:blipFill>
        <p:spPr>
          <a:xfrm>
            <a:off x="381000" y="228600"/>
            <a:ext cx="8426369" cy="6400800"/>
          </a:xfrm>
        </p:spPr>
      </p:pic>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52</a:t>
            </a:fld>
            <a:endParaRPr lang="en-US"/>
          </a:p>
        </p:txBody>
      </p:sp>
    </p:spTree>
  </p:cSld>
  <p:clrMapOvr>
    <a:masterClrMapping/>
  </p:clrMapOvr>
  <p:transition advTm="73804"/>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Practice</a:t>
            </a:r>
            <a:endParaRPr lang="en-US" dirty="0"/>
          </a:p>
        </p:txBody>
      </p:sp>
      <p:sp>
        <p:nvSpPr>
          <p:cNvPr id="3" name="Content Placeholder 2"/>
          <p:cNvSpPr>
            <a:spLocks noGrp="1"/>
          </p:cNvSpPr>
          <p:nvPr>
            <p:ph idx="1"/>
          </p:nvPr>
        </p:nvSpPr>
        <p:spPr>
          <a:xfrm>
            <a:off x="457200" y="1600200"/>
            <a:ext cx="4038600" cy="4525963"/>
          </a:xfrm>
        </p:spPr>
        <p:txBody>
          <a:bodyPr>
            <a:normAutofit lnSpcReduction="10000"/>
          </a:bodyPr>
          <a:lstStyle/>
          <a:p>
            <a:r>
              <a:rPr lang="en-US" dirty="0" smtClean="0"/>
              <a:t>Practice Well, before you can say it……….</a:t>
            </a:r>
          </a:p>
          <a:p>
            <a:endParaRPr lang="en-US" dirty="0" smtClean="0"/>
          </a:p>
          <a:p>
            <a:endParaRPr lang="en-US" dirty="0" smtClean="0"/>
          </a:p>
          <a:p>
            <a:r>
              <a:rPr lang="en-US" dirty="0" smtClean="0"/>
              <a:t>Whenever stuck, think……..</a:t>
            </a:r>
          </a:p>
          <a:p>
            <a:endParaRPr lang="en-US" dirty="0" smtClean="0"/>
          </a:p>
          <a:p>
            <a:r>
              <a:rPr lang="en-US" sz="4000" b="1" dirty="0" smtClean="0"/>
              <a:t>GOLGAPPAs</a:t>
            </a:r>
            <a:endParaRPr lang="en-US" sz="4000" b="1" dirty="0"/>
          </a:p>
        </p:txBody>
      </p:sp>
      <p:pic>
        <p:nvPicPr>
          <p:cNvPr id="4" name="Content Placeholder 3" descr="writing.jpg"/>
          <p:cNvPicPr>
            <a:picLocks noChangeAspect="1"/>
          </p:cNvPicPr>
          <p:nvPr/>
        </p:nvPicPr>
        <p:blipFill>
          <a:blip r:embed="rId3" cstate="print"/>
          <a:stretch>
            <a:fillRect/>
          </a:stretch>
        </p:blipFill>
        <p:spPr>
          <a:xfrm>
            <a:off x="4343400" y="636244"/>
            <a:ext cx="4339735" cy="5489920"/>
          </a:xfrm>
          <a:prstGeom prst="rect">
            <a:avLst/>
          </a:prstGeom>
        </p:spPr>
      </p:pic>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53</a:t>
            </a:fld>
            <a:endParaRPr lang="en-US"/>
          </a:p>
        </p:txBody>
      </p:sp>
    </p:spTree>
  </p:cSld>
  <p:clrMapOvr>
    <a:masterClrMapping/>
  </p:clrMapOvr>
  <p:transition advTm="1092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1000" y="457200"/>
            <a:ext cx="8229600" cy="5943600"/>
          </a:xfrm>
        </p:spPr>
        <p:txBody>
          <a:bodyPr>
            <a:noAutofit/>
          </a:bodyPr>
          <a:lstStyle/>
          <a:p>
            <a:pPr>
              <a:buNone/>
            </a:pPr>
            <a:r>
              <a:rPr lang="en-US" sz="1600" b="1" dirty="0" smtClean="0"/>
              <a:t>	About the Author</a:t>
            </a:r>
            <a:r>
              <a:rPr lang="en-US" sz="1600" dirty="0" smtClean="0"/>
              <a:t>:</a:t>
            </a:r>
          </a:p>
          <a:p>
            <a:pPr>
              <a:buNone/>
            </a:pPr>
            <a:r>
              <a:rPr lang="en-US" sz="1600" dirty="0" smtClean="0"/>
              <a:t>	Born in 1968, D K </a:t>
            </a:r>
            <a:r>
              <a:rPr lang="en-US" sz="1600" dirty="0" err="1" smtClean="0"/>
              <a:t>Singhal</a:t>
            </a:r>
            <a:r>
              <a:rPr lang="en-US" sz="1600" dirty="0" smtClean="0"/>
              <a:t> is B.E., M.E. (Pulp &amp; Paper, 1993) from </a:t>
            </a:r>
            <a:r>
              <a:rPr lang="en-US" sz="1600" dirty="0" err="1" smtClean="0"/>
              <a:t>Deptt</a:t>
            </a:r>
            <a:r>
              <a:rPr lang="en-US" sz="1600" dirty="0" smtClean="0"/>
              <a:t>. of Paper Technology, University of </a:t>
            </a:r>
            <a:r>
              <a:rPr lang="en-US" sz="1600" dirty="0" err="1" smtClean="0"/>
              <a:t>Roorkee</a:t>
            </a:r>
            <a:r>
              <a:rPr lang="en-US" sz="1600" dirty="0" smtClean="0"/>
              <a:t> (now IIT, </a:t>
            </a:r>
            <a:r>
              <a:rPr lang="en-US" sz="1600" dirty="0" err="1" smtClean="0"/>
              <a:t>Roorkee</a:t>
            </a:r>
            <a:r>
              <a:rPr lang="en-US" sz="1600" dirty="0" smtClean="0"/>
              <a:t>). He was certified as Certified Energy Auditor in 2004 with Bureau of Energy Efficiency. In addition to practical experience in papermaking, project planning, research and development, consultancy, automation etc.; energy conservation and cost reduction have been his main areas of concern.</a:t>
            </a:r>
          </a:p>
          <a:p>
            <a:pPr lvl="1"/>
            <a:endParaRPr lang="en-US" sz="1200" dirty="0" smtClean="0"/>
          </a:p>
          <a:p>
            <a:pPr>
              <a:buNone/>
            </a:pPr>
            <a:r>
              <a:rPr lang="en-US" sz="1600" dirty="0" smtClean="0"/>
              <a:t>	With nearly 6 dozen publications, he has emphasized on development of low cost technologies and management practices for quality and profitability improvement. With publications on energymanagertraining.com and paperonweb.com, he has been constantly contributing to IPPTA. He is also serving IPPTA as a member of Editorial Board and </a:t>
            </a:r>
            <a:r>
              <a:rPr lang="en-US" sz="1600" smtClean="0"/>
              <a:t>Executive Committee. </a:t>
            </a:r>
            <a:r>
              <a:rPr lang="en-US" sz="1600" dirty="0" smtClean="0"/>
              <a:t>With Chandpur Enterprises Ltd., development of quality MG poster paper on carbon steel fabricated </a:t>
            </a:r>
            <a:r>
              <a:rPr lang="en-US" sz="1600" dirty="0" err="1" smtClean="0"/>
              <a:t>yankee</a:t>
            </a:r>
            <a:r>
              <a:rPr lang="en-US" sz="1600" dirty="0" smtClean="0"/>
              <a:t> cylinder, design, engineering, erection and commissioning of surface winding on </a:t>
            </a:r>
            <a:r>
              <a:rPr lang="en-US" sz="1600" dirty="0" err="1" smtClean="0"/>
              <a:t>supercalender</a:t>
            </a:r>
            <a:r>
              <a:rPr lang="en-US" sz="1600" dirty="0" smtClean="0"/>
              <a:t> both for the first time in India, are some of his achievements.</a:t>
            </a:r>
          </a:p>
          <a:p>
            <a:endParaRPr lang="en-US" sz="1600" dirty="0" smtClean="0"/>
          </a:p>
          <a:p>
            <a:pPr>
              <a:buNone/>
            </a:pPr>
            <a:r>
              <a:rPr lang="en-US" sz="1600" dirty="0" smtClean="0"/>
              <a:t>	An initiative by D K </a:t>
            </a:r>
            <a:r>
              <a:rPr lang="en-US" sz="1600" dirty="0" err="1" smtClean="0"/>
              <a:t>Singhal</a:t>
            </a:r>
            <a:r>
              <a:rPr lang="en-US" sz="1600" dirty="0" smtClean="0"/>
              <a:t>, a cyber campaign initiated against unjustified targeting of paper industry by “Idea” mobile, in their “</a:t>
            </a:r>
            <a:r>
              <a:rPr lang="en-US" sz="1600" b="1" dirty="0" err="1" smtClean="0"/>
              <a:t>Sirjee</a:t>
            </a:r>
            <a:r>
              <a:rPr lang="en-US" sz="1600" dirty="0" smtClean="0"/>
              <a:t>” advertisement campaign, after which this advertisement was taken off air.</a:t>
            </a:r>
          </a:p>
          <a:p>
            <a:endParaRPr lang="en-US" sz="1600" dirty="0" smtClean="0"/>
          </a:p>
          <a:p>
            <a:pPr>
              <a:buNone/>
            </a:pPr>
            <a:r>
              <a:rPr lang="en-US" sz="1600" dirty="0" smtClean="0"/>
              <a:t>	He has also moderated a Yahoo group, “</a:t>
            </a:r>
            <a:r>
              <a:rPr lang="en-US" sz="1600" b="1" dirty="0" err="1" smtClean="0"/>
              <a:t>PaperTechnology</a:t>
            </a:r>
            <a:r>
              <a:rPr lang="en-US" sz="1600" dirty="0" smtClean="0"/>
              <a:t>” with nearly 360 members from India and abroad to discuss problems related to pulp &amp; paper making.</a:t>
            </a:r>
          </a:p>
          <a:p>
            <a:pPr>
              <a:buNone/>
            </a:pPr>
            <a:r>
              <a:rPr lang="en-US" sz="1600" dirty="0" smtClean="0"/>
              <a:t>	He can be contacted at </a:t>
            </a:r>
            <a:r>
              <a:rPr lang="en-US" sz="1600" u="sng" dirty="0" smtClean="0">
                <a:hlinkClick r:id="rId3"/>
              </a:rPr>
              <a:t>deveshksinghal@gmail.com</a:t>
            </a:r>
            <a:r>
              <a:rPr lang="en-US" sz="1600" dirty="0" smtClean="0"/>
              <a:t> </a:t>
            </a:r>
          </a:p>
        </p:txBody>
      </p:sp>
      <p:sp>
        <p:nvSpPr>
          <p:cNvPr id="4" name="Footer Placeholder 3"/>
          <p:cNvSpPr>
            <a:spLocks noGrp="1"/>
          </p:cNvSpPr>
          <p:nvPr>
            <p:ph type="ftr" sz="quarter" idx="11"/>
          </p:nvPr>
        </p:nvSpPr>
        <p:spPr/>
        <p:txBody>
          <a:bodyPr/>
          <a:lstStyle/>
          <a:p>
            <a:r>
              <a:rPr lang="en-US" dirty="0" smtClean="0"/>
              <a:t>Prepared by: D K </a:t>
            </a:r>
            <a:r>
              <a:rPr lang="en-US" dirty="0" err="1" smtClean="0"/>
              <a:t>Singhal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54</a:t>
            </a:fld>
            <a:endParaRPr lang="en-US"/>
          </a:p>
        </p:txBody>
      </p:sp>
    </p:spTree>
  </p:cSld>
  <p:clrMapOvr>
    <a:masterClrMapping/>
  </p:clrMapOvr>
  <p:transition advTm="46659"/>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What is an essay?</a:t>
            </a:r>
            <a:endParaRPr lang="en-US" dirty="0"/>
          </a:p>
        </p:txBody>
      </p:sp>
      <p:sp>
        <p:nvSpPr>
          <p:cNvPr id="3" name="Content Placeholder 2"/>
          <p:cNvSpPr>
            <a:spLocks noGrp="1"/>
          </p:cNvSpPr>
          <p:nvPr>
            <p:ph idx="1"/>
          </p:nvPr>
        </p:nvSpPr>
        <p:spPr/>
        <p:txBody>
          <a:bodyPr/>
          <a:lstStyle/>
          <a:p>
            <a:r>
              <a:rPr lang="en-US" dirty="0" smtClean="0"/>
              <a:t>An Essay is a group of paragraphs about a specific subject.</a:t>
            </a:r>
          </a:p>
          <a:p>
            <a:r>
              <a:rPr lang="en-US" dirty="0" smtClean="0"/>
              <a:t>Like a paragraph, an essay generally makes and supports one main theme point.</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transition advTm="12418"/>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Essay</a:t>
            </a:r>
            <a:endParaRPr lang="en-US" dirty="0"/>
          </a:p>
        </p:txBody>
      </p:sp>
      <p:sp>
        <p:nvSpPr>
          <p:cNvPr id="3" name="Content Placeholder 2"/>
          <p:cNvSpPr>
            <a:spLocks noGrp="1"/>
          </p:cNvSpPr>
          <p:nvPr>
            <p:ph idx="1"/>
          </p:nvPr>
        </p:nvSpPr>
        <p:spPr>
          <a:xfrm>
            <a:off x="457200" y="1600200"/>
            <a:ext cx="4114800" cy="4525963"/>
          </a:xfrm>
        </p:spPr>
        <p:txBody>
          <a:bodyPr/>
          <a:lstStyle/>
          <a:p>
            <a:endParaRPr lang="en-US" dirty="0" smtClean="0"/>
          </a:p>
          <a:p>
            <a:r>
              <a:rPr lang="en-US" dirty="0" smtClean="0"/>
              <a:t>An essay is a literary device for saying almost everything about almost anything</a:t>
            </a:r>
          </a:p>
          <a:p>
            <a:endParaRPr lang="en-US" dirty="0"/>
          </a:p>
        </p:txBody>
      </p:sp>
      <p:pic>
        <p:nvPicPr>
          <p:cNvPr id="4" name="Picture 3" descr="2013-09-27-photo38.jpg"/>
          <p:cNvPicPr>
            <a:picLocks noChangeAspect="1"/>
          </p:cNvPicPr>
          <p:nvPr/>
        </p:nvPicPr>
        <p:blipFill>
          <a:blip r:embed="rId3" cstate="print"/>
          <a:stretch>
            <a:fillRect/>
          </a:stretch>
        </p:blipFill>
        <p:spPr>
          <a:xfrm>
            <a:off x="4953000" y="1447800"/>
            <a:ext cx="3543300" cy="4724400"/>
          </a:xfrm>
          <a:prstGeom prst="rect">
            <a:avLst/>
          </a:prstGeom>
        </p:spPr>
      </p:pic>
      <p:sp>
        <p:nvSpPr>
          <p:cNvPr id="5" name="Footer Placeholder 4"/>
          <p:cNvSpPr>
            <a:spLocks noGrp="1"/>
          </p:cNvSpPr>
          <p:nvPr>
            <p:ph type="ftr" sz="quarter" idx="11"/>
          </p:nvPr>
        </p:nvSpPr>
        <p:spPr/>
        <p:txBody>
          <a:bodyPr/>
          <a:lstStyle/>
          <a:p>
            <a:r>
              <a:rPr lang="en-US" smtClean="0"/>
              <a:t>Prepared by: D K Singhal</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transition advTm="11185"/>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That You?</a:t>
            </a:r>
            <a:endParaRPr lang="en-US" dirty="0"/>
          </a:p>
        </p:txBody>
      </p:sp>
      <p:pic>
        <p:nvPicPr>
          <p:cNvPr id="4" name="Content Placeholder 3" descr="2013-09-27-photo38.jpg"/>
          <p:cNvPicPr>
            <a:picLocks noGrp="1" noChangeAspect="1"/>
          </p:cNvPicPr>
          <p:nvPr>
            <p:ph idx="1"/>
          </p:nvPr>
        </p:nvPicPr>
        <p:blipFill>
          <a:blip r:embed="rId3" cstate="print"/>
          <a:stretch>
            <a:fillRect/>
          </a:stretch>
        </p:blipFill>
        <p:spPr>
          <a:xfrm>
            <a:off x="2590800" y="1547018"/>
            <a:ext cx="3983236" cy="5310982"/>
          </a:xfrm>
        </p:spPr>
      </p:pic>
      <p:sp>
        <p:nvSpPr>
          <p:cNvPr id="5" name="Curved Right Arrow 4"/>
          <p:cNvSpPr/>
          <p:nvPr/>
        </p:nvSpPr>
        <p:spPr>
          <a:xfrm>
            <a:off x="685800" y="914400"/>
            <a:ext cx="1981200" cy="243535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ooter Placeholder 5"/>
          <p:cNvSpPr>
            <a:spLocks noGrp="1"/>
          </p:cNvSpPr>
          <p:nvPr>
            <p:ph type="ftr" sz="quarter" idx="11"/>
          </p:nvPr>
        </p:nvSpPr>
        <p:spPr/>
        <p:txBody>
          <a:bodyPr/>
          <a:lstStyle/>
          <a:p>
            <a:r>
              <a:rPr lang="en-US" smtClean="0"/>
              <a:t>Prepared by: D K Singhal</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transition advTm="10093"/>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Why to Write an Essay?</a:t>
            </a:r>
            <a:endParaRPr lang="en-US" dirty="0"/>
          </a:p>
        </p:txBody>
      </p:sp>
      <p:sp>
        <p:nvSpPr>
          <p:cNvPr id="3" name="Content Placeholder 2"/>
          <p:cNvSpPr>
            <a:spLocks noGrp="1"/>
          </p:cNvSpPr>
          <p:nvPr>
            <p:ph idx="1"/>
          </p:nvPr>
        </p:nvSpPr>
        <p:spPr/>
        <p:txBody>
          <a:bodyPr/>
          <a:lstStyle/>
          <a:p>
            <a:r>
              <a:rPr lang="en-US" dirty="0" smtClean="0"/>
              <a:t>You want to convince someone regarding your point of view regarding an issue.</a:t>
            </a:r>
          </a:p>
          <a:p>
            <a:r>
              <a:rPr lang="en-US" dirty="0" smtClean="0"/>
              <a:t>You want to present multiple ideas/issues that wouldn’t fit into a single paragraph situation.</a:t>
            </a:r>
          </a:p>
          <a:p>
            <a:r>
              <a:rPr lang="en-US" dirty="0" smtClean="0"/>
              <a:t>You want to sound intelligent and organized.</a:t>
            </a:r>
          </a:p>
          <a:p>
            <a:r>
              <a:rPr lang="en-US" dirty="0" smtClean="0"/>
              <a:t>Finally, you want to get good marks in your school, college or university!</a:t>
            </a:r>
            <a:endParaRPr lang="en-US" dirty="0"/>
          </a:p>
        </p:txBody>
      </p:sp>
      <p:sp>
        <p:nvSpPr>
          <p:cNvPr id="4" name="Footer Placeholder 3"/>
          <p:cNvSpPr>
            <a:spLocks noGrp="1"/>
          </p:cNvSpPr>
          <p:nvPr>
            <p:ph type="ftr" sz="quarter" idx="11"/>
          </p:nvPr>
        </p:nvSpPr>
        <p:spPr/>
        <p:txBody>
          <a:bodyPr/>
          <a:lstStyle/>
          <a:p>
            <a:r>
              <a:rPr lang="en-US" smtClean="0"/>
              <a:t>Prepared by: D K Singhal</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transition advTm="23432"/>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269</TotalTime>
  <Words>7176</Words>
  <Application>Microsoft Office PowerPoint</Application>
  <PresentationFormat>Екран (4:3)</PresentationFormat>
  <Paragraphs>1077</Paragraphs>
  <Slides>54</Slides>
  <Notes>54</Notes>
  <HiddenSlides>0</HiddenSlides>
  <MMClips>0</MMClips>
  <ScaleCrop>false</ScaleCrop>
  <HeadingPairs>
    <vt:vector size="4" baseType="variant">
      <vt:variant>
        <vt:lpstr>Тема</vt:lpstr>
      </vt:variant>
      <vt:variant>
        <vt:i4>1</vt:i4>
      </vt:variant>
      <vt:variant>
        <vt:lpstr>Заголовки слайдів</vt:lpstr>
      </vt:variant>
      <vt:variant>
        <vt:i4>54</vt:i4>
      </vt:variant>
    </vt:vector>
  </HeadingPairs>
  <TitlesOfParts>
    <vt:vector size="55" baseType="lpstr">
      <vt:lpstr>Office Theme</vt:lpstr>
      <vt:lpstr>How to Write Good Essays</vt:lpstr>
      <vt:lpstr>Презентація PowerPoint</vt:lpstr>
      <vt:lpstr>Oh! Essays….</vt:lpstr>
      <vt:lpstr> </vt:lpstr>
      <vt:lpstr>Why to Discuss it Here?</vt:lpstr>
      <vt:lpstr>What is an essay?</vt:lpstr>
      <vt:lpstr>Essay</vt:lpstr>
      <vt:lpstr>Is That You?</vt:lpstr>
      <vt:lpstr>Why to Write an Essay?</vt:lpstr>
      <vt:lpstr>Types of Essays</vt:lpstr>
      <vt:lpstr>Презентація PowerPoint</vt:lpstr>
      <vt:lpstr>Q. 1:</vt:lpstr>
      <vt:lpstr>Do you like Golgappe?</vt:lpstr>
      <vt:lpstr>Q. 2:</vt:lpstr>
      <vt:lpstr>Ans.:</vt:lpstr>
      <vt:lpstr>Lesson:</vt:lpstr>
      <vt:lpstr>Essay Breaking Examples- </vt:lpstr>
      <vt:lpstr>Introduction</vt:lpstr>
      <vt:lpstr>Презентація PowerPoint</vt:lpstr>
      <vt:lpstr>My School</vt:lpstr>
      <vt:lpstr>Introduction</vt:lpstr>
      <vt:lpstr>Презентація PowerPoint</vt:lpstr>
      <vt:lpstr>Another Example: What are the various sources and types of Air Pollution ?</vt:lpstr>
      <vt:lpstr>Презентація PowerPoint</vt:lpstr>
      <vt:lpstr>What Not to write in Introduction</vt:lpstr>
      <vt:lpstr>Body Text</vt:lpstr>
      <vt:lpstr>Body Text: Outline</vt:lpstr>
      <vt:lpstr>Outline: My School</vt:lpstr>
      <vt:lpstr>Презентація PowerPoint</vt:lpstr>
      <vt:lpstr>Презентація PowerPoint</vt:lpstr>
      <vt:lpstr>Презентація PowerPoint</vt:lpstr>
      <vt:lpstr>Презентація PowerPoint</vt:lpstr>
      <vt:lpstr>Body Text</vt:lpstr>
      <vt:lpstr>Презентація PowerPoint</vt:lpstr>
      <vt:lpstr>Example: If I were the principal of my school </vt:lpstr>
      <vt:lpstr>Example: If I were the principal of my school </vt:lpstr>
      <vt:lpstr>Grammar</vt:lpstr>
      <vt:lpstr>Grammar (Examples)</vt:lpstr>
      <vt:lpstr>Grammar (Examples)</vt:lpstr>
      <vt:lpstr>Презентація PowerPoint</vt:lpstr>
      <vt:lpstr>Sample: Poor Use of Tenses</vt:lpstr>
      <vt:lpstr>Sample: Poor Use of Tenses</vt:lpstr>
      <vt:lpstr>Punctuation: Do I need to say more?</vt:lpstr>
      <vt:lpstr>Spellings</vt:lpstr>
      <vt:lpstr>Poor Use of Spellings</vt:lpstr>
      <vt:lpstr>Poor Spellings!</vt:lpstr>
      <vt:lpstr>Conclusions</vt:lpstr>
      <vt:lpstr>Finally…</vt:lpstr>
      <vt:lpstr>To write good essays, you must have….</vt:lpstr>
      <vt:lpstr>General Tricks</vt:lpstr>
      <vt:lpstr>How to Write Good!</vt:lpstr>
      <vt:lpstr>Презентація PowerPoint</vt:lpstr>
      <vt:lpstr>Practice</vt:lpstr>
      <vt:lpstr>Презентація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Write Good Essays</dc:title>
  <dc:creator>D K Singhal</dc:creator>
  <cp:lastModifiedBy>RomaK</cp:lastModifiedBy>
  <cp:revision>166</cp:revision>
  <dcterms:created xsi:type="dcterms:W3CDTF">2006-08-16T00:00:00Z</dcterms:created>
  <dcterms:modified xsi:type="dcterms:W3CDTF">2015-09-02T09:29:32Z</dcterms:modified>
  <cp:contentStatus>Final</cp:contentStatus>
</cp:coreProperties>
</file>