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83" r:id="rId3"/>
    <p:sldId id="284" r:id="rId4"/>
    <p:sldId id="285" r:id="rId5"/>
    <p:sldId id="286" r:id="rId6"/>
    <p:sldId id="287" r:id="rId7"/>
    <p:sldId id="288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b="1" kern="1200">
        <a:solidFill>
          <a:schemeClr val="tx2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b="1" kern="1200">
        <a:solidFill>
          <a:schemeClr val="tx2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b="1" kern="1200">
        <a:solidFill>
          <a:schemeClr val="tx2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b="1" kern="1200">
        <a:solidFill>
          <a:schemeClr val="tx2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b="1" kern="1200">
        <a:solidFill>
          <a:schemeClr val="tx2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tx2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tx2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tx2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tx2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000000"/>
    <a:srgbClr val="DDDDDD"/>
    <a:srgbClr val="008000"/>
    <a:srgbClr val="FF3300"/>
    <a:srgbClr val="4D4D4D"/>
    <a:srgbClr val="B2B2B2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0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3E3019-547A-453A-87BF-760B544CF0B5}" type="datetimeFigureOut">
              <a:rPr lang="uk-UA" smtClean="0"/>
              <a:t>02.09.2015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1EA2E0-FC14-41EA-B1C3-0B6320CC98B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68426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Acid-Base Properties </a:t>
            </a:r>
            <a:br>
              <a:rPr lang="en-US" smtClean="0"/>
            </a:br>
            <a:r>
              <a:rPr lang="en-US" smtClean="0"/>
              <a:t>of Salts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Acid-Base Properties </a:t>
            </a:r>
            <a:br>
              <a:rPr lang="en-US" smtClean="0"/>
            </a:br>
            <a:r>
              <a:rPr lang="en-US" smtClean="0"/>
              <a:t>of Salts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283556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Acid-Base Properties of Salts</a:t>
            </a:r>
          </a:p>
          <a:p>
            <a:r>
              <a:rPr lang="en-US" smtClean="0"/>
              <a:t>These salts simply dissociate in water:</a:t>
            </a:r>
          </a:p>
          <a:p>
            <a:r>
              <a:rPr lang="en-US" smtClean="0"/>
              <a:t>KCl(s)  K+(aq) + Cl-(aq)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Acid-Base Properties of Salts</a:t>
            </a:r>
          </a:p>
          <a:p>
            <a:r>
              <a:rPr lang="en-US" smtClean="0"/>
              <a:t>These salts simply dissociate in water:</a:t>
            </a:r>
          </a:p>
          <a:p>
            <a:r>
              <a:rPr lang="en-US" smtClean="0"/>
              <a:t>KCl(s)  K+(aq) + Cl-(aq)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552647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Acid-Base Properties of Salts</a:t>
            </a:r>
          </a:p>
          <a:p>
            <a:r>
              <a:rPr lang="en-US" smtClean="0"/>
              <a:t>C2H3O2-  +  H2O  HC2H3O2  +  OH-                              base		  acid     acid		  base</a:t>
            </a:r>
          </a:p>
          <a:p>
            <a:r>
              <a:rPr lang="en-US" smtClean="0"/>
              <a:t>The basic anion can accept a proton from water: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Acid-Base Properties of Salts</a:t>
            </a:r>
          </a:p>
          <a:p>
            <a:r>
              <a:rPr lang="en-US" smtClean="0"/>
              <a:t>C2H3O2-  +  H2O  HC2H3O2  +  OH-                              base		  acid     acid		  base</a:t>
            </a:r>
          </a:p>
          <a:p>
            <a:r>
              <a:rPr lang="en-US" smtClean="0"/>
              <a:t>The basic anion can accept a proton from water: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789620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Acid-Base Properties of Salts</a:t>
            </a:r>
          </a:p>
          <a:p>
            <a:r>
              <a:rPr lang="en-US" smtClean="0"/>
              <a:t>NH4+(aq)   NH3(aq)  +  H+(aq)</a:t>
            </a:r>
          </a:p>
          <a:p>
            <a:r>
              <a:rPr lang="en-US" smtClean="0"/>
              <a:t>Acid		  Conjugate    Proton</a:t>
            </a:r>
          </a:p>
          <a:p>
            <a:r>
              <a:rPr lang="en-US" smtClean="0"/>
              <a:t>                 base</a:t>
            </a:r>
          </a:p>
          <a:p>
            <a:r>
              <a:rPr lang="en-US" smtClean="0"/>
              <a:t>The acidic cation can act as a proton donor: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Acid-Base Properties of Salts</a:t>
            </a:r>
          </a:p>
          <a:p>
            <a:r>
              <a:rPr lang="en-US" smtClean="0"/>
              <a:t>NH4+(aq)   NH3(aq)  +  H+(aq)</a:t>
            </a:r>
          </a:p>
          <a:p>
            <a:r>
              <a:rPr lang="en-US" smtClean="0"/>
              <a:t>Acid		  Conjugate    Proton</a:t>
            </a:r>
          </a:p>
          <a:p>
            <a:r>
              <a:rPr lang="en-US" smtClean="0"/>
              <a:t>                 base</a:t>
            </a:r>
          </a:p>
          <a:p>
            <a:r>
              <a:rPr lang="en-US" smtClean="0"/>
              <a:t>The acidic cation can act as a proton donor: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664627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Acid-Base Properties of Salts</a:t>
            </a:r>
          </a:p>
          <a:p>
            <a:r>
              <a:rPr lang="en-US" smtClean="0"/>
              <a:t>IF Ka for the acidic ion is greater than Kb for the basic ion, the solution is acidic</a:t>
            </a:r>
          </a:p>
          <a:p>
            <a:r>
              <a:rPr lang="en-US" smtClean="0"/>
              <a:t>IF Kb for the basic ion is greater than Ka for the acidic ion, the solution is basic</a:t>
            </a:r>
          </a:p>
          <a:p>
            <a:r>
              <a:rPr lang="en-US" smtClean="0"/>
              <a:t>IF Kb for the basic ion is equal to Ka for the acidic ion, the solution is neutral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Acid-Base Properties of Salts</a:t>
            </a:r>
          </a:p>
          <a:p>
            <a:r>
              <a:rPr lang="en-US" smtClean="0"/>
              <a:t>IF Ka for the acidic ion is greater than Kb for the basic ion, the solution is acidic</a:t>
            </a:r>
          </a:p>
          <a:p>
            <a:r>
              <a:rPr lang="en-US" smtClean="0"/>
              <a:t>IF Kb for the basic ion is greater than Ka for the acidic ion, the solution is basic</a:t>
            </a:r>
          </a:p>
          <a:p>
            <a:r>
              <a:rPr lang="en-US" smtClean="0"/>
              <a:t>IF Kb for the basic ion is equal to Ka for the acidic ion, the solution is neutral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35519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Acid-Base Properties of Salts</a:t>
            </a:r>
          </a:p>
          <a:p>
            <a:r>
              <a:rPr lang="en-US" smtClean="0"/>
              <a:t>Step #1:</a:t>
            </a:r>
          </a:p>
          <a:p>
            <a:r>
              <a:rPr lang="en-US" smtClean="0"/>
              <a:t>AlCl3(s) + 6H2O  Al(H2O)63+(aq) + Cl-(aq)</a:t>
            </a:r>
          </a:p>
          <a:p>
            <a:r>
              <a:rPr lang="en-US" smtClean="0"/>
              <a:t>Salt       water   Complex ion       anion</a:t>
            </a:r>
          </a:p>
          <a:p>
            <a:r>
              <a:rPr lang="en-US" smtClean="0"/>
              <a:t>Step #2:</a:t>
            </a:r>
          </a:p>
          <a:p>
            <a:r>
              <a:rPr lang="en-US" smtClean="0"/>
              <a:t>Al(H2O)63+(aq)  Al(OH)(H2O)52+(aq) + H+(aq)</a:t>
            </a:r>
          </a:p>
          <a:p>
            <a:r>
              <a:rPr lang="en-US" smtClean="0"/>
              <a:t> Acid              Conjugate base       Proton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Acid-Base Properties of Salts</a:t>
            </a:r>
          </a:p>
          <a:p>
            <a:r>
              <a:rPr lang="en-US" smtClean="0"/>
              <a:t>Step #1:</a:t>
            </a:r>
          </a:p>
          <a:p>
            <a:r>
              <a:rPr lang="en-US" smtClean="0"/>
              <a:t>AlCl3(s) + 6H2O  Al(H2O)63+(aq) + Cl-(aq)</a:t>
            </a:r>
          </a:p>
          <a:p>
            <a:r>
              <a:rPr lang="en-US" smtClean="0"/>
              <a:t>Salt       water   Complex ion       anion</a:t>
            </a:r>
          </a:p>
          <a:p>
            <a:r>
              <a:rPr lang="en-US" smtClean="0"/>
              <a:t>Step #2:</a:t>
            </a:r>
          </a:p>
          <a:p>
            <a:r>
              <a:rPr lang="en-US" smtClean="0"/>
              <a:t>Al(H2O)63+(aq)  Al(OH)(H2O)52+(aq) + H+(aq)</a:t>
            </a:r>
          </a:p>
          <a:p>
            <a:r>
              <a:rPr lang="en-US" smtClean="0"/>
              <a:t> Acid              Conjugate base       Proton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408876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Effect of Structure on </a:t>
            </a:r>
            <a:br>
              <a:rPr lang="en-US" smtClean="0"/>
            </a:br>
            <a:r>
              <a:rPr lang="en-US" smtClean="0"/>
              <a:t>Acid-Base Properties</a:t>
            </a:r>
          </a:p>
          <a:p>
            <a:r>
              <a:rPr lang="en-US" smtClean="0"/>
              <a:t>Increasing Acidity</a:t>
            </a:r>
          </a:p>
          <a:p>
            <a:r>
              <a:rPr lang="en-US" smtClean="0"/>
              <a:t>Hypochlorous</a:t>
            </a:r>
          </a:p>
          <a:p>
            <a:r>
              <a:rPr lang="en-US" smtClean="0"/>
              <a:t>acid</a:t>
            </a:r>
          </a:p>
          <a:p>
            <a:r>
              <a:rPr lang="en-US" smtClean="0"/>
              <a:t>Chlorous</a:t>
            </a:r>
          </a:p>
          <a:p>
            <a:r>
              <a:rPr lang="en-US" smtClean="0"/>
              <a:t>acid</a:t>
            </a:r>
          </a:p>
          <a:p>
            <a:r>
              <a:rPr lang="en-US" smtClean="0"/>
              <a:t>Chloric</a:t>
            </a:r>
          </a:p>
          <a:p>
            <a:r>
              <a:rPr lang="en-US" smtClean="0"/>
              <a:t>acid</a:t>
            </a:r>
          </a:p>
          <a:p>
            <a:r>
              <a:rPr lang="en-US" smtClean="0"/>
              <a:t>Perchloric</a:t>
            </a:r>
          </a:p>
          <a:p>
            <a:r>
              <a:rPr lang="en-US" smtClean="0"/>
              <a:t>acid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Effect of Structure on </a:t>
            </a:r>
            <a:br>
              <a:rPr lang="en-US" smtClean="0"/>
            </a:br>
            <a:r>
              <a:rPr lang="en-US" smtClean="0"/>
              <a:t>Acid-Base Properties</a:t>
            </a:r>
          </a:p>
          <a:p>
            <a:r>
              <a:rPr lang="en-US" smtClean="0"/>
              <a:t>Increasing Acidity</a:t>
            </a:r>
          </a:p>
          <a:p>
            <a:r>
              <a:rPr lang="en-US" smtClean="0"/>
              <a:t>Hypochlorous</a:t>
            </a:r>
          </a:p>
          <a:p>
            <a:r>
              <a:rPr lang="en-US" smtClean="0"/>
              <a:t>acid</a:t>
            </a:r>
          </a:p>
          <a:p>
            <a:r>
              <a:rPr lang="en-US" smtClean="0"/>
              <a:t>Chlorous</a:t>
            </a:r>
          </a:p>
          <a:p>
            <a:r>
              <a:rPr lang="en-US" smtClean="0"/>
              <a:t>acid</a:t>
            </a:r>
          </a:p>
          <a:p>
            <a:r>
              <a:rPr lang="en-US" smtClean="0"/>
              <a:t>Chloric</a:t>
            </a:r>
          </a:p>
          <a:p>
            <a:r>
              <a:rPr lang="en-US" smtClean="0"/>
              <a:t>acid</a:t>
            </a:r>
          </a:p>
          <a:p>
            <a:r>
              <a:rPr lang="en-US" smtClean="0"/>
              <a:t>Perchloric</a:t>
            </a:r>
          </a:p>
          <a:p>
            <a:r>
              <a:rPr lang="en-US" smtClean="0"/>
              <a:t>acid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27263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AA14FC-4DC5-4D14-9970-B5B38A25D92F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5696DA-F3D9-4BA7-83B3-14C1584FBB40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3092C5-3AB7-4F75-9BCF-BC1BA83DCE2F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67B2F2-ED10-4647-90D7-B8C5190CC7E2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E7F617-8076-4929-88A6-A3D74DB3772C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D600B2-8BE5-4461-BF5A-A224D05218E4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B5BF4-59DC-49EB-8949-1F5E96F42C44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E0C846-DA58-4F89-AA44-2EEE03726ED3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4FE5D5-6280-4388-97D2-F2841AD74210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942615-7013-47B5-AE70-9C9EB82E187B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90BA71-F11F-49C8-8079-31C2891B09E0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6D2DEF-6EE4-4B02-8C8A-C642B56F83FA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CB9204A4-3E11-43FE-959A-A2968A206DAB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99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26670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Acid-Base Properties </a:t>
            </a:r>
            <a:br>
              <a:rPr lang="en-US" sz="6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r>
              <a:rPr lang="en-US" sz="6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of Salts</a:t>
            </a:r>
          </a:p>
        </p:txBody>
      </p:sp>
      <p:pic>
        <p:nvPicPr>
          <p:cNvPr id="13318" name="Picture 6" descr="File:Sodium carbonat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828799"/>
            <a:ext cx="7620000" cy="5029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99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92163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u="sng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Acid-Base Properties of Salts</a:t>
            </a:r>
          </a:p>
        </p:txBody>
      </p:sp>
      <p:graphicFrame>
        <p:nvGraphicFramePr>
          <p:cNvPr id="32836" name="Group 68"/>
          <p:cNvGraphicFramePr>
            <a:graphicFrameLocks noGrp="1"/>
          </p:cNvGraphicFramePr>
          <p:nvPr>
            <p:ph idx="1"/>
          </p:nvPr>
        </p:nvGraphicFramePr>
        <p:xfrm>
          <a:off x="228600" y="1066800"/>
          <a:ext cx="8686800" cy="1950720"/>
        </p:xfrm>
        <a:graphic>
          <a:graphicData uri="http://schemas.openxmlformats.org/drawingml/2006/table">
            <a:tbl>
              <a:tblPr>
                <a:effectLst>
                  <a:outerShdw blurRad="50800" dist="635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667000"/>
                <a:gridCol w="1600200"/>
                <a:gridCol w="2362200"/>
                <a:gridCol w="2057400"/>
              </a:tblGrid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omic Sans MS" pitchFamily="66" charset="0"/>
                        </a:rPr>
                        <a:t>Type of Salt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omic Sans MS" pitchFamily="66" charset="0"/>
                        </a:rPr>
                        <a:t>Examples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omic Sans MS" pitchFamily="66" charset="0"/>
                        </a:rPr>
                        <a:t>Comment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omic Sans MS" pitchFamily="66" charset="0"/>
                        </a:rPr>
                        <a:t>pH of solution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752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Cation is from a strong base, anion from a strong acid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KCl, KNO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NaCl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NaNO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Both ions are neutral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Neutral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2837" name="Text Box 69"/>
          <p:cNvSpPr txBox="1">
            <a:spLocks noChangeArrowheads="1"/>
          </p:cNvSpPr>
          <p:nvPr/>
        </p:nvSpPr>
        <p:spPr bwMode="auto">
          <a:xfrm>
            <a:off x="457200" y="3581400"/>
            <a:ext cx="81692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/>
              <a:t>These salts simply dissociate in water:</a:t>
            </a:r>
          </a:p>
          <a:p>
            <a:pPr algn="ctr"/>
            <a:r>
              <a:rPr lang="en-US" sz="3200"/>
              <a:t>KCl(s) </a:t>
            </a:r>
            <a:r>
              <a:rPr lang="en-US" sz="3200">
                <a:sym typeface="Wingdings" pitchFamily="2" charset="2"/>
              </a:rPr>
              <a:t> K</a:t>
            </a:r>
            <a:r>
              <a:rPr lang="en-US" sz="3200" baseline="30000">
                <a:sym typeface="Wingdings" pitchFamily="2" charset="2"/>
              </a:rPr>
              <a:t>+</a:t>
            </a:r>
            <a:r>
              <a:rPr lang="en-US" sz="3200">
                <a:sym typeface="Wingdings" pitchFamily="2" charset="2"/>
              </a:rPr>
              <a:t>(aq) + Cl</a:t>
            </a:r>
            <a:r>
              <a:rPr lang="en-US" sz="3200" baseline="30000">
                <a:sym typeface="Wingdings" pitchFamily="2" charset="2"/>
              </a:rPr>
              <a:t>-</a:t>
            </a:r>
            <a:r>
              <a:rPr lang="en-US" sz="3200">
                <a:sym typeface="Wingdings" pitchFamily="2" charset="2"/>
              </a:rPr>
              <a:t>(aq)</a:t>
            </a:r>
            <a:endParaRPr lang="en-US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83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99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92163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u="sng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Acid-Base Properties of Salts</a:t>
            </a:r>
          </a:p>
        </p:txBody>
      </p:sp>
      <p:graphicFrame>
        <p:nvGraphicFramePr>
          <p:cNvPr id="34847" name="Group 31"/>
          <p:cNvGraphicFramePr>
            <a:graphicFrameLocks noGrp="1"/>
          </p:cNvGraphicFramePr>
          <p:nvPr>
            <p:ph idx="1"/>
          </p:nvPr>
        </p:nvGraphicFramePr>
        <p:xfrm>
          <a:off x="228600" y="914400"/>
          <a:ext cx="8686800" cy="195072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667000"/>
                <a:gridCol w="1600200"/>
                <a:gridCol w="2362200"/>
                <a:gridCol w="2057400"/>
              </a:tblGrid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omic Sans MS" pitchFamily="66" charset="0"/>
                        </a:rPr>
                        <a:t>Type of Salt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omic Sans MS" pitchFamily="66" charset="0"/>
                        </a:rPr>
                        <a:t>Examples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omic Sans MS" pitchFamily="66" charset="0"/>
                        </a:rPr>
                        <a:t>Comment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omic Sans MS" pitchFamily="66" charset="0"/>
                        </a:rPr>
                        <a:t>pH of solution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Cation is from a strong base, anion from a weak acid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NaC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H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3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O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KCN, NaF</a:t>
                      </a:r>
                      <a:endParaRPr kumimoji="0" lang="en-US" sz="20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Cation is neutral,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Anion is basic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Basic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4848" name="Text Box 32"/>
          <p:cNvSpPr txBox="1">
            <a:spLocks noChangeArrowheads="1"/>
          </p:cNvSpPr>
          <p:nvPr/>
        </p:nvSpPr>
        <p:spPr bwMode="auto">
          <a:xfrm>
            <a:off x="1066800" y="4191000"/>
            <a:ext cx="71628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C</a:t>
            </a:r>
            <a:r>
              <a:rPr lang="en-US" baseline="-25000"/>
              <a:t>2</a:t>
            </a:r>
            <a:r>
              <a:rPr lang="en-US"/>
              <a:t>H</a:t>
            </a:r>
            <a:r>
              <a:rPr lang="en-US" baseline="-25000"/>
              <a:t>3</a:t>
            </a:r>
            <a:r>
              <a:rPr lang="en-US"/>
              <a:t>O</a:t>
            </a:r>
            <a:r>
              <a:rPr lang="en-US" baseline="-25000"/>
              <a:t>2</a:t>
            </a:r>
            <a:r>
              <a:rPr lang="en-US" baseline="30000"/>
              <a:t>-</a:t>
            </a:r>
            <a:r>
              <a:rPr lang="en-US"/>
              <a:t>  +  H</a:t>
            </a:r>
            <a:r>
              <a:rPr lang="en-US" baseline="-25000"/>
              <a:t>2</a:t>
            </a:r>
            <a:r>
              <a:rPr lang="en-US"/>
              <a:t>O </a:t>
            </a:r>
            <a:r>
              <a:rPr lang="en-US">
                <a:sym typeface="Wingdings 3" pitchFamily="18" charset="2"/>
              </a:rPr>
              <a:t> </a:t>
            </a:r>
            <a:r>
              <a:rPr lang="en-US"/>
              <a:t>HC</a:t>
            </a:r>
            <a:r>
              <a:rPr lang="en-US" baseline="-25000"/>
              <a:t>2</a:t>
            </a:r>
            <a:r>
              <a:rPr lang="en-US"/>
              <a:t>H</a:t>
            </a:r>
            <a:r>
              <a:rPr lang="en-US" baseline="-25000"/>
              <a:t>3</a:t>
            </a:r>
            <a:r>
              <a:rPr lang="en-US"/>
              <a:t>O</a:t>
            </a:r>
            <a:r>
              <a:rPr lang="en-US" baseline="-25000"/>
              <a:t>2</a:t>
            </a:r>
            <a:r>
              <a:rPr lang="en-US"/>
              <a:t>  +  OH-                              </a:t>
            </a:r>
            <a:r>
              <a:rPr lang="en-US" i="1"/>
              <a:t>base		  acid     acid		  base</a:t>
            </a:r>
          </a:p>
        </p:txBody>
      </p:sp>
      <p:sp>
        <p:nvSpPr>
          <p:cNvPr id="34849" name="Text Box 33"/>
          <p:cNvSpPr txBox="1">
            <a:spLocks noChangeArrowheads="1"/>
          </p:cNvSpPr>
          <p:nvPr/>
        </p:nvSpPr>
        <p:spPr bwMode="auto">
          <a:xfrm>
            <a:off x="990600" y="3048000"/>
            <a:ext cx="69500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The basic anion can accept a proton from water: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48" grpId="0"/>
      <p:bldP spid="3484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99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92163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u="sng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Acid-Base Properties of Salts</a:t>
            </a:r>
          </a:p>
        </p:txBody>
      </p:sp>
      <p:graphicFrame>
        <p:nvGraphicFramePr>
          <p:cNvPr id="35870" name="Group 30"/>
          <p:cNvGraphicFramePr>
            <a:graphicFrameLocks noGrp="1"/>
          </p:cNvGraphicFramePr>
          <p:nvPr>
            <p:ph idx="1"/>
          </p:nvPr>
        </p:nvGraphicFramePr>
        <p:xfrm>
          <a:off x="228600" y="1143000"/>
          <a:ext cx="8686800" cy="213360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667000"/>
                <a:gridCol w="1600200"/>
                <a:gridCol w="2362200"/>
                <a:gridCol w="2057400"/>
              </a:tblGrid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omic Sans MS" pitchFamily="66" charset="0"/>
                        </a:rPr>
                        <a:t>Type of Salt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omic Sans MS" pitchFamily="66" charset="0"/>
                        </a:rPr>
                        <a:t>Examples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omic Sans MS" pitchFamily="66" charset="0"/>
                        </a:rPr>
                        <a:t>Comment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omic Sans MS" pitchFamily="66" charset="0"/>
                        </a:rPr>
                        <a:t>pH of solution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754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Cation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is the conjugate acid of a weak base, anion is from a strong acid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NH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Cl,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NH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NO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Cation is acidic,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Anion is neutral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Acidic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5871" name="Text Box 31"/>
          <p:cNvSpPr txBox="1">
            <a:spLocks noChangeArrowheads="1"/>
          </p:cNvSpPr>
          <p:nvPr/>
        </p:nvSpPr>
        <p:spPr bwMode="auto">
          <a:xfrm>
            <a:off x="1676400" y="4343400"/>
            <a:ext cx="67818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NH</a:t>
            </a:r>
            <a:r>
              <a:rPr lang="en-US" baseline="-25000"/>
              <a:t>4</a:t>
            </a:r>
            <a:r>
              <a:rPr lang="en-US" baseline="30000"/>
              <a:t>+</a:t>
            </a:r>
            <a:r>
              <a:rPr lang="en-US"/>
              <a:t>(aq) </a:t>
            </a:r>
            <a:r>
              <a:rPr lang="en-US">
                <a:sym typeface="Wingdings 3" pitchFamily="18" charset="2"/>
              </a:rPr>
              <a:t></a:t>
            </a:r>
            <a:r>
              <a:rPr lang="en-US"/>
              <a:t>  NH</a:t>
            </a:r>
            <a:r>
              <a:rPr lang="en-US" baseline="-25000"/>
              <a:t>3</a:t>
            </a:r>
            <a:r>
              <a:rPr lang="en-US"/>
              <a:t>(aq)  +  H</a:t>
            </a:r>
            <a:r>
              <a:rPr lang="en-US" baseline="30000"/>
              <a:t>+</a:t>
            </a:r>
            <a:r>
              <a:rPr lang="en-US"/>
              <a:t>(aq)</a:t>
            </a:r>
          </a:p>
          <a:p>
            <a:r>
              <a:rPr lang="en-US">
                <a:solidFill>
                  <a:srgbClr val="FF3300"/>
                </a:solidFill>
              </a:rPr>
              <a:t>Acid		  </a:t>
            </a:r>
            <a:r>
              <a:rPr lang="en-US">
                <a:solidFill>
                  <a:schemeClr val="accent2"/>
                </a:solidFill>
              </a:rPr>
              <a:t>Conjugate</a:t>
            </a:r>
            <a:r>
              <a:rPr lang="en-US">
                <a:solidFill>
                  <a:srgbClr val="FF3300"/>
                </a:solidFill>
              </a:rPr>
              <a:t>    Proton</a:t>
            </a:r>
          </a:p>
          <a:p>
            <a:r>
              <a:rPr lang="en-US">
                <a:solidFill>
                  <a:srgbClr val="FF3300"/>
                </a:solidFill>
              </a:rPr>
              <a:t>                 </a:t>
            </a:r>
            <a:r>
              <a:rPr lang="en-US">
                <a:solidFill>
                  <a:schemeClr val="accent2"/>
                </a:solidFill>
              </a:rPr>
              <a:t>base</a:t>
            </a:r>
          </a:p>
        </p:txBody>
      </p:sp>
      <p:sp>
        <p:nvSpPr>
          <p:cNvPr id="35872" name="Text Box 32"/>
          <p:cNvSpPr txBox="1">
            <a:spLocks noChangeArrowheads="1"/>
          </p:cNvSpPr>
          <p:nvPr/>
        </p:nvSpPr>
        <p:spPr bwMode="auto">
          <a:xfrm>
            <a:off x="381000" y="3657600"/>
            <a:ext cx="7924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The acidic cation can act as a proton donor: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71" grpId="0"/>
      <p:bldP spid="3587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99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92163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u="sng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Acid-Base Properties of Salts</a:t>
            </a:r>
          </a:p>
        </p:txBody>
      </p:sp>
      <p:graphicFrame>
        <p:nvGraphicFramePr>
          <p:cNvPr id="36888" name="Group 24"/>
          <p:cNvGraphicFramePr>
            <a:graphicFrameLocks noGrp="1"/>
          </p:cNvGraphicFramePr>
          <p:nvPr>
            <p:ph idx="1"/>
          </p:nvPr>
        </p:nvGraphicFramePr>
        <p:xfrm>
          <a:off x="228600" y="1143000"/>
          <a:ext cx="8686800" cy="243840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667000"/>
                <a:gridCol w="1600200"/>
                <a:gridCol w="2362200"/>
                <a:gridCol w="2057400"/>
              </a:tblGrid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omic Sans MS" pitchFamily="66" charset="0"/>
                        </a:rPr>
                        <a:t>Type of Salt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omic Sans MS" pitchFamily="66" charset="0"/>
                        </a:rPr>
                        <a:t>Examples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omic Sans MS" pitchFamily="66" charset="0"/>
                        </a:rPr>
                        <a:t>Comment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omic Sans MS" pitchFamily="66" charset="0"/>
                        </a:rPr>
                        <a:t>pH of solution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754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Cation is the conjugate acid of a weak base, anion is conjugate base of a weak acid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NH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H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3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O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NH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CN</a:t>
                      </a:r>
                      <a:endParaRPr kumimoji="0" lang="en-US" sz="20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Cation is acidic,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Anion is basic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See below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6889" name="Rectangle 25"/>
          <p:cNvSpPr>
            <a:spLocks noChangeArrowheads="1"/>
          </p:cNvSpPr>
          <p:nvPr/>
        </p:nvSpPr>
        <p:spPr bwMode="auto">
          <a:xfrm>
            <a:off x="457200" y="3810000"/>
            <a:ext cx="82296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90000"/>
              </a:lnSpc>
              <a:spcBef>
                <a:spcPct val="20000"/>
              </a:spcBef>
              <a:buClr>
                <a:srgbClr val="FF3300"/>
              </a:buClr>
              <a:buFont typeface="Wingdings 3" pitchFamily="18" charset="2"/>
              <a:buChar char="w"/>
            </a:pPr>
            <a:r>
              <a:rPr lang="en-US" sz="2400">
                <a:solidFill>
                  <a:schemeClr val="tx1"/>
                </a:solidFill>
              </a:rPr>
              <a:t>IF </a:t>
            </a:r>
            <a:r>
              <a:rPr lang="en-US" sz="2400" i="1">
                <a:solidFill>
                  <a:schemeClr val="tx1"/>
                </a:solidFill>
              </a:rPr>
              <a:t>K</a:t>
            </a:r>
            <a:r>
              <a:rPr lang="en-US" sz="2400" i="1" baseline="-25000">
                <a:solidFill>
                  <a:schemeClr val="tx1"/>
                </a:solidFill>
              </a:rPr>
              <a:t>a</a:t>
            </a:r>
            <a:r>
              <a:rPr lang="en-US" sz="2400">
                <a:solidFill>
                  <a:schemeClr val="tx1"/>
                </a:solidFill>
              </a:rPr>
              <a:t> for the acidic ion is greater than </a:t>
            </a:r>
            <a:r>
              <a:rPr lang="en-US" sz="2400" i="1">
                <a:solidFill>
                  <a:schemeClr val="tx1"/>
                </a:solidFill>
              </a:rPr>
              <a:t>K</a:t>
            </a:r>
            <a:r>
              <a:rPr lang="en-US" sz="2400" i="1" baseline="-25000">
                <a:solidFill>
                  <a:schemeClr val="tx1"/>
                </a:solidFill>
              </a:rPr>
              <a:t>b</a:t>
            </a:r>
            <a:r>
              <a:rPr lang="en-US" sz="2400">
                <a:solidFill>
                  <a:schemeClr val="tx1"/>
                </a:solidFill>
              </a:rPr>
              <a:t> for the basic ion, the solution is acidic</a:t>
            </a:r>
          </a:p>
          <a:p>
            <a:pPr marL="609600" indent="-609600">
              <a:lnSpc>
                <a:spcPct val="90000"/>
              </a:lnSpc>
              <a:spcBef>
                <a:spcPct val="20000"/>
              </a:spcBef>
              <a:buClr>
                <a:srgbClr val="FF3300"/>
              </a:buClr>
              <a:buFont typeface="Wingdings 3" pitchFamily="18" charset="2"/>
              <a:buChar char="w"/>
            </a:pPr>
            <a:r>
              <a:rPr lang="en-US" sz="2400">
                <a:solidFill>
                  <a:schemeClr val="tx1"/>
                </a:solidFill>
              </a:rPr>
              <a:t>IF </a:t>
            </a:r>
            <a:r>
              <a:rPr lang="en-US" sz="2400" i="1">
                <a:solidFill>
                  <a:schemeClr val="tx1"/>
                </a:solidFill>
              </a:rPr>
              <a:t>K</a:t>
            </a:r>
            <a:r>
              <a:rPr lang="en-US" sz="2400" i="1" baseline="-25000">
                <a:solidFill>
                  <a:schemeClr val="tx1"/>
                </a:solidFill>
              </a:rPr>
              <a:t>b</a:t>
            </a:r>
            <a:r>
              <a:rPr lang="en-US" sz="2400">
                <a:solidFill>
                  <a:schemeClr val="tx1"/>
                </a:solidFill>
              </a:rPr>
              <a:t> for the basic ion is greater than </a:t>
            </a:r>
            <a:r>
              <a:rPr lang="en-US" sz="2400" i="1">
                <a:solidFill>
                  <a:schemeClr val="tx1"/>
                </a:solidFill>
              </a:rPr>
              <a:t>K</a:t>
            </a:r>
            <a:r>
              <a:rPr lang="en-US" sz="2400" i="1" baseline="-25000">
                <a:solidFill>
                  <a:schemeClr val="tx1"/>
                </a:solidFill>
              </a:rPr>
              <a:t>a</a:t>
            </a:r>
            <a:r>
              <a:rPr lang="en-US" sz="2400">
                <a:solidFill>
                  <a:schemeClr val="tx1"/>
                </a:solidFill>
              </a:rPr>
              <a:t> for the acidic ion, the solution is basic</a:t>
            </a:r>
          </a:p>
          <a:p>
            <a:pPr marL="609600" indent="-609600">
              <a:lnSpc>
                <a:spcPct val="90000"/>
              </a:lnSpc>
              <a:spcBef>
                <a:spcPct val="20000"/>
              </a:spcBef>
              <a:buClr>
                <a:srgbClr val="FF3300"/>
              </a:buClr>
              <a:buFont typeface="Wingdings 3" pitchFamily="18" charset="2"/>
              <a:buChar char="w"/>
            </a:pPr>
            <a:r>
              <a:rPr lang="en-US" sz="2400">
                <a:solidFill>
                  <a:schemeClr val="tx1"/>
                </a:solidFill>
              </a:rPr>
              <a:t>IF </a:t>
            </a:r>
            <a:r>
              <a:rPr lang="en-US" sz="2400" i="1">
                <a:solidFill>
                  <a:schemeClr val="tx1"/>
                </a:solidFill>
              </a:rPr>
              <a:t>K</a:t>
            </a:r>
            <a:r>
              <a:rPr lang="en-US" sz="2400" i="1" baseline="-25000">
                <a:solidFill>
                  <a:schemeClr val="tx1"/>
                </a:solidFill>
              </a:rPr>
              <a:t>b</a:t>
            </a:r>
            <a:r>
              <a:rPr lang="en-US" sz="2400">
                <a:solidFill>
                  <a:schemeClr val="tx1"/>
                </a:solidFill>
              </a:rPr>
              <a:t> for the basic ion is equal to </a:t>
            </a:r>
            <a:r>
              <a:rPr lang="en-US" sz="2400" i="1">
                <a:solidFill>
                  <a:schemeClr val="tx1"/>
                </a:solidFill>
              </a:rPr>
              <a:t>K</a:t>
            </a:r>
            <a:r>
              <a:rPr lang="en-US" sz="2400" i="1" baseline="-25000">
                <a:solidFill>
                  <a:schemeClr val="tx1"/>
                </a:solidFill>
              </a:rPr>
              <a:t>a</a:t>
            </a:r>
            <a:r>
              <a:rPr lang="en-US" sz="2400">
                <a:solidFill>
                  <a:schemeClr val="tx1"/>
                </a:solidFill>
              </a:rPr>
              <a:t> for the acidic ion, the solution is neutral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8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68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68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8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99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92163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u="sng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Acid-Base Properties of Salts</a:t>
            </a:r>
          </a:p>
        </p:txBody>
      </p:sp>
      <p:graphicFrame>
        <p:nvGraphicFramePr>
          <p:cNvPr id="37911" name="Group 23"/>
          <p:cNvGraphicFramePr>
            <a:graphicFrameLocks noGrp="1"/>
          </p:cNvGraphicFramePr>
          <p:nvPr>
            <p:ph idx="1"/>
          </p:nvPr>
        </p:nvGraphicFramePr>
        <p:xfrm>
          <a:off x="228600" y="838200"/>
          <a:ext cx="8686800" cy="225552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667000"/>
                <a:gridCol w="1600200"/>
                <a:gridCol w="2362200"/>
                <a:gridCol w="2057400"/>
              </a:tblGrid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omic Sans MS" pitchFamily="66" charset="0"/>
                        </a:rPr>
                        <a:t>Type of Salt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omic Sans MS" pitchFamily="66" charset="0"/>
                        </a:rPr>
                        <a:t>Examples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omic Sans MS" pitchFamily="66" charset="0"/>
                        </a:rPr>
                        <a:t>Comment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omic Sans MS" pitchFamily="66" charset="0"/>
                        </a:rPr>
                        <a:t>pH of solution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754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Cation is a highly charged metal ion; Anion is from strong acid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Al(NO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3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FeCl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Hydrated cation acts as an acid;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Anion is neutral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Acidic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7912" name="Text Box 24"/>
          <p:cNvSpPr txBox="1">
            <a:spLocks noChangeArrowheads="1"/>
          </p:cNvSpPr>
          <p:nvPr/>
        </p:nvSpPr>
        <p:spPr bwMode="auto">
          <a:xfrm>
            <a:off x="762000" y="3352800"/>
            <a:ext cx="7583488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u="sng"/>
              <a:t>Step #1:</a:t>
            </a:r>
          </a:p>
          <a:p>
            <a:r>
              <a:rPr lang="en-US"/>
              <a:t>AlCl</a:t>
            </a:r>
            <a:r>
              <a:rPr lang="en-US" baseline="-25000"/>
              <a:t>3</a:t>
            </a:r>
            <a:r>
              <a:rPr lang="en-US"/>
              <a:t>(s) + 6H</a:t>
            </a:r>
            <a:r>
              <a:rPr lang="en-US" baseline="-25000"/>
              <a:t>2</a:t>
            </a:r>
            <a:r>
              <a:rPr lang="en-US"/>
              <a:t>O </a:t>
            </a:r>
            <a:r>
              <a:rPr lang="en-US">
                <a:sym typeface="Wingdings" pitchFamily="2" charset="2"/>
              </a:rPr>
              <a:t> Al(H</a:t>
            </a:r>
            <a:r>
              <a:rPr lang="en-US" baseline="-25000">
                <a:sym typeface="Wingdings" pitchFamily="2" charset="2"/>
              </a:rPr>
              <a:t>2</a:t>
            </a:r>
            <a:r>
              <a:rPr lang="en-US">
                <a:sym typeface="Wingdings" pitchFamily="2" charset="2"/>
              </a:rPr>
              <a:t>O)</a:t>
            </a:r>
            <a:r>
              <a:rPr lang="en-US" baseline="-25000">
                <a:sym typeface="Wingdings" pitchFamily="2" charset="2"/>
              </a:rPr>
              <a:t>6</a:t>
            </a:r>
            <a:r>
              <a:rPr lang="en-US" baseline="30000">
                <a:sym typeface="Wingdings" pitchFamily="2" charset="2"/>
              </a:rPr>
              <a:t>3+</a:t>
            </a:r>
            <a:r>
              <a:rPr lang="en-US">
                <a:sym typeface="Wingdings" pitchFamily="2" charset="2"/>
              </a:rPr>
              <a:t>(aq) + Cl</a:t>
            </a:r>
            <a:r>
              <a:rPr lang="en-US" baseline="30000">
                <a:sym typeface="Wingdings" pitchFamily="2" charset="2"/>
              </a:rPr>
              <a:t>-</a:t>
            </a:r>
            <a:r>
              <a:rPr lang="en-US">
                <a:sym typeface="Wingdings" pitchFamily="2" charset="2"/>
              </a:rPr>
              <a:t>(aq)</a:t>
            </a:r>
          </a:p>
          <a:p>
            <a:r>
              <a:rPr lang="en-US">
                <a:solidFill>
                  <a:srgbClr val="008000"/>
                </a:solidFill>
                <a:sym typeface="Wingdings" pitchFamily="2" charset="2"/>
              </a:rPr>
              <a:t>Salt       water   Complex ion       anion</a:t>
            </a:r>
            <a:endParaRPr lang="en-US">
              <a:solidFill>
                <a:srgbClr val="008000"/>
              </a:solidFill>
            </a:endParaRPr>
          </a:p>
        </p:txBody>
      </p:sp>
      <p:sp>
        <p:nvSpPr>
          <p:cNvPr id="37913" name="Text Box 25"/>
          <p:cNvSpPr txBox="1">
            <a:spLocks noChangeArrowheads="1"/>
          </p:cNvSpPr>
          <p:nvPr/>
        </p:nvSpPr>
        <p:spPr bwMode="auto">
          <a:xfrm>
            <a:off x="762000" y="4953000"/>
            <a:ext cx="8059738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u="sng"/>
              <a:t>Step #2:</a:t>
            </a:r>
          </a:p>
          <a:p>
            <a:r>
              <a:rPr lang="en-US">
                <a:sym typeface="Wingdings" pitchFamily="2" charset="2"/>
              </a:rPr>
              <a:t>Al(H</a:t>
            </a:r>
            <a:r>
              <a:rPr lang="en-US" baseline="-25000">
                <a:sym typeface="Wingdings" pitchFamily="2" charset="2"/>
              </a:rPr>
              <a:t>2</a:t>
            </a:r>
            <a:r>
              <a:rPr lang="en-US">
                <a:sym typeface="Wingdings" pitchFamily="2" charset="2"/>
              </a:rPr>
              <a:t>O)</a:t>
            </a:r>
            <a:r>
              <a:rPr lang="en-US" baseline="-25000">
                <a:sym typeface="Wingdings" pitchFamily="2" charset="2"/>
              </a:rPr>
              <a:t>6</a:t>
            </a:r>
            <a:r>
              <a:rPr lang="en-US" baseline="30000">
                <a:sym typeface="Wingdings" pitchFamily="2" charset="2"/>
              </a:rPr>
              <a:t>3+</a:t>
            </a:r>
            <a:r>
              <a:rPr lang="en-US">
                <a:sym typeface="Wingdings" pitchFamily="2" charset="2"/>
              </a:rPr>
              <a:t>(aq)  Al(OH)(H</a:t>
            </a:r>
            <a:r>
              <a:rPr lang="en-US" baseline="-25000">
                <a:sym typeface="Wingdings" pitchFamily="2" charset="2"/>
              </a:rPr>
              <a:t>2</a:t>
            </a:r>
            <a:r>
              <a:rPr lang="en-US">
                <a:sym typeface="Wingdings" pitchFamily="2" charset="2"/>
              </a:rPr>
              <a:t>O)</a:t>
            </a:r>
            <a:r>
              <a:rPr lang="en-US" baseline="-25000">
                <a:sym typeface="Wingdings" pitchFamily="2" charset="2"/>
              </a:rPr>
              <a:t>5</a:t>
            </a:r>
            <a:r>
              <a:rPr lang="en-US" baseline="30000">
                <a:sym typeface="Wingdings" pitchFamily="2" charset="2"/>
              </a:rPr>
              <a:t>2+</a:t>
            </a:r>
            <a:r>
              <a:rPr lang="en-US">
                <a:sym typeface="Wingdings" pitchFamily="2" charset="2"/>
              </a:rPr>
              <a:t>(aq) + H</a:t>
            </a:r>
            <a:r>
              <a:rPr lang="en-US" baseline="30000">
                <a:sym typeface="Wingdings" pitchFamily="2" charset="2"/>
              </a:rPr>
              <a:t>+</a:t>
            </a:r>
            <a:r>
              <a:rPr lang="en-US">
                <a:sym typeface="Wingdings" pitchFamily="2" charset="2"/>
              </a:rPr>
              <a:t>(aq)</a:t>
            </a:r>
          </a:p>
          <a:p>
            <a:r>
              <a:rPr lang="en-US">
                <a:sym typeface="Wingdings" pitchFamily="2" charset="2"/>
              </a:rPr>
              <a:t> </a:t>
            </a:r>
            <a:r>
              <a:rPr lang="en-US">
                <a:solidFill>
                  <a:srgbClr val="008000"/>
                </a:solidFill>
                <a:sym typeface="Wingdings" pitchFamily="2" charset="2"/>
              </a:rPr>
              <a:t>Acid              Conjugate base       Proton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12" grpId="0"/>
      <p:bldP spid="379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6019800" cy="1219199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Effect of Structure on </a:t>
            </a:r>
            <a:br>
              <a:rPr lang="en-US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en-US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Acid-Base Properties</a:t>
            </a:r>
          </a:p>
        </p:txBody>
      </p:sp>
      <p:pic>
        <p:nvPicPr>
          <p:cNvPr id="59394" name="Picture 2" descr="http://upload.wikimedia.org/wikipedia/commons/thumb/2/2f/Chlorous-acid-2D.png/200px-Chlorous-acid-2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905000"/>
            <a:ext cx="2296438" cy="838200"/>
          </a:xfrm>
          <a:prstGeom prst="rect">
            <a:avLst/>
          </a:prstGeom>
          <a:noFill/>
        </p:spPr>
      </p:pic>
      <p:pic>
        <p:nvPicPr>
          <p:cNvPr id="59396" name="Picture 4" descr="http://upload.wikimedia.org/wikipedia/commons/thumb/7/7b/Chlorous-acid-3D-vdW.png/200px-Chlorous-acid-3D-vdW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3505200"/>
            <a:ext cx="1905000" cy="1495426"/>
          </a:xfrm>
          <a:prstGeom prst="rect">
            <a:avLst/>
          </a:prstGeom>
          <a:noFill/>
        </p:spPr>
      </p:pic>
      <p:pic>
        <p:nvPicPr>
          <p:cNvPr id="59398" name="Picture 6" descr="http://upload.wikimedia.org/wikipedia/commons/thumb/9/94/Hypochlorous-acid-2D-dimensions.png/150px-Hypochlorous-acid-2D-dimensions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828800"/>
            <a:ext cx="1857375" cy="990600"/>
          </a:xfrm>
          <a:prstGeom prst="rect">
            <a:avLst/>
          </a:prstGeom>
          <a:noFill/>
        </p:spPr>
      </p:pic>
      <p:pic>
        <p:nvPicPr>
          <p:cNvPr id="59400" name="Picture 8" descr="http://upload.wikimedia.org/wikipedia/commons/thumb/e/e9/Hypochlorous-acid-3D-vdW.png/150px-Hypochlorous-acid-3D-vdW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581400"/>
            <a:ext cx="1743560" cy="1371600"/>
          </a:xfrm>
          <a:prstGeom prst="rect">
            <a:avLst/>
          </a:prstGeom>
          <a:noFill/>
        </p:spPr>
      </p:pic>
      <p:pic>
        <p:nvPicPr>
          <p:cNvPr id="59402" name="Picture 10" descr="http://upload.wikimedia.org/wikipedia/commons/thumb/8/86/Chloric-acid-2D.png/200px-Chloric-acid-2D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48200" y="1752600"/>
            <a:ext cx="1905000" cy="1123950"/>
          </a:xfrm>
          <a:prstGeom prst="rect">
            <a:avLst/>
          </a:prstGeom>
          <a:noFill/>
        </p:spPr>
      </p:pic>
      <p:pic>
        <p:nvPicPr>
          <p:cNvPr id="59404" name="Picture 12" descr="http://upload.wikimedia.org/wikipedia/commons/thumb/b/b9/Chloric-acid-3D-vdW.png/200px-Chloric-acid-3D-vdW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00600" y="3505200"/>
            <a:ext cx="1905000" cy="1638300"/>
          </a:xfrm>
          <a:prstGeom prst="rect">
            <a:avLst/>
          </a:prstGeom>
          <a:noFill/>
        </p:spPr>
      </p:pic>
      <p:pic>
        <p:nvPicPr>
          <p:cNvPr id="59406" name="Picture 14" descr="http://upload.wikimedia.org/wikipedia/commons/thumb/b/b2/Perchloric-acid-2D-dimensions.png/150px-Perchloric-acid-2D-dimensions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162800" y="914400"/>
            <a:ext cx="1600200" cy="1941577"/>
          </a:xfrm>
          <a:prstGeom prst="rect">
            <a:avLst/>
          </a:prstGeom>
          <a:noFill/>
        </p:spPr>
      </p:pic>
      <p:pic>
        <p:nvPicPr>
          <p:cNvPr id="59408" name="Picture 16" descr="http://upload.wikimedia.org/wikipedia/commons/thumb/0/01/Perchloric-acid-3D-vdW.png/150px-Perchloric-acid-3D-vdW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162800" y="3505200"/>
            <a:ext cx="1769807" cy="1828800"/>
          </a:xfrm>
          <a:prstGeom prst="rect">
            <a:avLst/>
          </a:prstGeom>
          <a:noFill/>
        </p:spPr>
      </p:pic>
      <p:sp>
        <p:nvSpPr>
          <p:cNvPr id="14" name="Right Arrow 13"/>
          <p:cNvSpPr/>
          <p:nvPr/>
        </p:nvSpPr>
        <p:spPr bwMode="auto">
          <a:xfrm>
            <a:off x="533400" y="5486400"/>
            <a:ext cx="8153400" cy="304800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48000" y="5791200"/>
            <a:ext cx="33634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Increasing Acidity</a:t>
            </a: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2819400"/>
            <a:ext cx="1828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Hypochlorous</a:t>
            </a:r>
            <a:endParaRPr lang="en-U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acid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86000" y="2819400"/>
            <a:ext cx="1828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Chlorous</a:t>
            </a:r>
            <a:endParaRPr lang="en-U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acid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00600" y="2819400"/>
            <a:ext cx="1828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Chloric</a:t>
            </a:r>
            <a:endParaRPr lang="en-U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acid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010400" y="2819400"/>
            <a:ext cx="1828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Perchloric</a:t>
            </a:r>
            <a:endParaRPr lang="en-U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acid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9" dur="5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59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8" dur="500"/>
                                        <p:tgtEl>
                                          <p:spTgt spid="59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711</Words>
  <Application>Microsoft Office PowerPoint</Application>
  <PresentationFormat>Екран (4:3)</PresentationFormat>
  <Paragraphs>149</Paragraphs>
  <Slides>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7</vt:i4>
      </vt:variant>
    </vt:vector>
  </HeadingPairs>
  <TitlesOfParts>
    <vt:vector size="8" baseType="lpstr">
      <vt:lpstr>Default Design</vt:lpstr>
      <vt:lpstr>Acid-Base Properties  of Salts</vt:lpstr>
      <vt:lpstr>Acid-Base Properties of Salts</vt:lpstr>
      <vt:lpstr>Acid-Base Properties of Salts</vt:lpstr>
      <vt:lpstr>Acid-Base Properties of Salts</vt:lpstr>
      <vt:lpstr>Acid-Base Properties of Salts</vt:lpstr>
      <vt:lpstr>Acid-Base Properties of Salts</vt:lpstr>
      <vt:lpstr>Effect of Structure on  Acid-Base Properties</vt:lpstr>
    </vt:vector>
  </TitlesOfParts>
  <Company>Independent Web 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Andrew Allan</dc:creator>
  <cp:lastModifiedBy>RomaK</cp:lastModifiedBy>
  <cp:revision>54</cp:revision>
  <dcterms:created xsi:type="dcterms:W3CDTF">2006-06-20T03:36:58Z</dcterms:created>
  <dcterms:modified xsi:type="dcterms:W3CDTF">2015-09-02T09:56:23Z</dcterms:modified>
</cp:coreProperties>
</file>