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 altLang="uk-UA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endParaRPr lang="en-US" altLang="uk-UA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 altLang="uk-UA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E39259CE-DE6F-4662-A56B-920AC123DF2E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3592761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 altLang="uk-UA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endParaRPr lang="en-US" altLang="uk-UA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Click to edit Master text styles</a:t>
            </a:r>
          </a:p>
          <a:p>
            <a:pPr lvl="1"/>
            <a:r>
              <a:rPr lang="en-US" altLang="uk-UA" smtClean="0"/>
              <a:t>Second level</a:t>
            </a:r>
          </a:p>
          <a:p>
            <a:pPr lvl="2"/>
            <a:r>
              <a:rPr lang="en-US" altLang="uk-UA" smtClean="0"/>
              <a:t>Third level</a:t>
            </a:r>
          </a:p>
          <a:p>
            <a:pPr lvl="3"/>
            <a:r>
              <a:rPr lang="en-US" altLang="uk-UA" smtClean="0"/>
              <a:t>Fourth level</a:t>
            </a:r>
          </a:p>
          <a:p>
            <a:pPr lvl="4"/>
            <a:r>
              <a:rPr lang="en-US" altLang="uk-UA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 altLang="uk-UA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D78FE8AF-FA60-4B20-BBEE-36B3CDA5F786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225424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TRIANGLES</a:t>
            </a:r>
          </a:p>
          <a:p>
            <a:r>
              <a:rPr lang="en-US" altLang="uk-UA" smtClean="0"/>
              <a:t>CLASSIFICATIONS, ANGLES AND MORE!!</a:t>
            </a:r>
          </a:p>
          <a:p>
            <a:endParaRPr lang="en-US" altLang="uk-UA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TRIANGLES</a:t>
            </a:r>
          </a:p>
          <a:p>
            <a:r>
              <a:rPr lang="en-US" altLang="uk-UA" smtClean="0"/>
              <a:t>CLASSIFICATIONS, ANGLES AND MORE!!</a:t>
            </a:r>
          </a:p>
          <a:p>
            <a:endParaRPr lang="uk-UA" alt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Different Types of Triangles</a:t>
            </a:r>
          </a:p>
          <a:p>
            <a:r>
              <a:rPr lang="en-US" altLang="uk-UA" smtClean="0"/>
              <a:t>There are several different types of triangles.  </a:t>
            </a:r>
          </a:p>
          <a:p>
            <a:r>
              <a:rPr lang="en-US" altLang="uk-UA" smtClean="0"/>
              <a:t>You can classify a triangle by its sides and its angles.</a:t>
            </a:r>
          </a:p>
          <a:p>
            <a:r>
              <a:rPr lang="en-US" altLang="uk-UA" smtClean="0"/>
              <a:t>There are THREE different classifications for triangles based on their sides.</a:t>
            </a:r>
          </a:p>
          <a:p>
            <a:r>
              <a:rPr lang="en-US" altLang="uk-UA" smtClean="0"/>
              <a:t>There are FOUR different classifications for triangles based on their angles.</a:t>
            </a:r>
          </a:p>
          <a:p>
            <a:endParaRPr lang="en-US" altLang="uk-UA" smtClean="0"/>
          </a:p>
          <a:p>
            <a:endParaRPr lang="en-US" altLang="uk-UA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Different Types of Triangles</a:t>
            </a:r>
          </a:p>
          <a:p>
            <a:r>
              <a:rPr lang="en-US" altLang="uk-UA" smtClean="0"/>
              <a:t>There are several different types of triangles.  </a:t>
            </a:r>
          </a:p>
          <a:p>
            <a:r>
              <a:rPr lang="en-US" altLang="uk-UA" smtClean="0"/>
              <a:t>You can classify a triangle by its sides and its angles.</a:t>
            </a:r>
          </a:p>
          <a:p>
            <a:r>
              <a:rPr lang="en-US" altLang="uk-UA" smtClean="0"/>
              <a:t>There are THREE different classifications for triangles based on their sides.</a:t>
            </a:r>
          </a:p>
          <a:p>
            <a:r>
              <a:rPr lang="en-US" altLang="uk-UA" smtClean="0"/>
              <a:t>There are FOUR different classifications for triangles based on their angles.</a:t>
            </a:r>
          </a:p>
          <a:p>
            <a:endParaRPr lang="en-US" altLang="uk-UA" smtClean="0"/>
          </a:p>
          <a:p>
            <a:endParaRPr lang="uk-UA" alt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Classifying Triangles by Their Sides</a:t>
            </a:r>
          </a:p>
          <a:p>
            <a:r>
              <a:rPr lang="en-US" altLang="uk-UA" smtClean="0"/>
              <a:t>EQUILATERAL – 3 congruent sides</a:t>
            </a:r>
          </a:p>
          <a:p>
            <a:endParaRPr lang="en-US" altLang="uk-UA" smtClean="0"/>
          </a:p>
          <a:p>
            <a:r>
              <a:rPr lang="en-US" altLang="uk-UA" smtClean="0"/>
              <a:t>ISOSCELES – at least two sides </a:t>
            </a:r>
          </a:p>
          <a:p>
            <a:r>
              <a:rPr lang="en-US" altLang="uk-UA" smtClean="0"/>
              <a:t>	congruent</a:t>
            </a:r>
          </a:p>
          <a:p>
            <a:endParaRPr lang="en-US" altLang="uk-UA" smtClean="0"/>
          </a:p>
          <a:p>
            <a:endParaRPr lang="en-US" altLang="uk-UA" smtClean="0"/>
          </a:p>
          <a:p>
            <a:r>
              <a:rPr lang="en-US" altLang="uk-UA" smtClean="0"/>
              <a:t>SCALENE – no sides congruent</a:t>
            </a:r>
          </a:p>
          <a:p>
            <a:r>
              <a:rPr lang="en-US" altLang="uk-UA" smtClean="0"/>
              <a:t>EQUILATERAL</a:t>
            </a:r>
          </a:p>
          <a:p>
            <a:r>
              <a:rPr lang="en-US" altLang="uk-UA" smtClean="0"/>
              <a:t>ISOSCELES</a:t>
            </a:r>
          </a:p>
          <a:p>
            <a:r>
              <a:rPr lang="en-US" altLang="uk-UA" smtClean="0"/>
              <a:t>SCALENE</a:t>
            </a:r>
          </a:p>
          <a:p>
            <a:endParaRPr lang="en-US" altLang="uk-UA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Classifying Triangles by Their Sides</a:t>
            </a:r>
          </a:p>
          <a:p>
            <a:r>
              <a:rPr lang="en-US" altLang="uk-UA" smtClean="0"/>
              <a:t>EQUILATERAL – 3 congruent sides</a:t>
            </a:r>
          </a:p>
          <a:p>
            <a:endParaRPr lang="en-US" altLang="uk-UA" smtClean="0"/>
          </a:p>
          <a:p>
            <a:r>
              <a:rPr lang="en-US" altLang="uk-UA" smtClean="0"/>
              <a:t>ISOSCELES – at least two sides </a:t>
            </a:r>
          </a:p>
          <a:p>
            <a:r>
              <a:rPr lang="en-US" altLang="uk-UA" smtClean="0"/>
              <a:t>	congruent</a:t>
            </a:r>
          </a:p>
          <a:p>
            <a:endParaRPr lang="en-US" altLang="uk-UA" smtClean="0"/>
          </a:p>
          <a:p>
            <a:endParaRPr lang="en-US" altLang="uk-UA" smtClean="0"/>
          </a:p>
          <a:p>
            <a:r>
              <a:rPr lang="en-US" altLang="uk-UA" smtClean="0"/>
              <a:t>SCALENE – no sides congruent</a:t>
            </a:r>
          </a:p>
          <a:p>
            <a:r>
              <a:rPr lang="en-US" altLang="uk-UA" smtClean="0"/>
              <a:t>EQUILATERAL</a:t>
            </a:r>
          </a:p>
          <a:p>
            <a:r>
              <a:rPr lang="en-US" altLang="uk-UA" smtClean="0"/>
              <a:t>ISOSCELES</a:t>
            </a:r>
          </a:p>
          <a:p>
            <a:r>
              <a:rPr lang="en-US" altLang="uk-UA" smtClean="0"/>
              <a:t>SCALENE</a:t>
            </a:r>
          </a:p>
          <a:p>
            <a:endParaRPr lang="uk-UA" alt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Classifying Triangles by Their Angles</a:t>
            </a:r>
          </a:p>
          <a:p>
            <a:r>
              <a:rPr lang="en-US" altLang="uk-UA" smtClean="0"/>
              <a:t>EQUIANGULAR – all angles are congruent</a:t>
            </a:r>
          </a:p>
          <a:p>
            <a:endParaRPr lang="en-US" altLang="uk-UA" smtClean="0"/>
          </a:p>
          <a:p>
            <a:r>
              <a:rPr lang="en-US" altLang="uk-UA" smtClean="0"/>
              <a:t>ACUTE – all angles are acute</a:t>
            </a:r>
          </a:p>
          <a:p>
            <a:endParaRPr lang="en-US" altLang="uk-UA" smtClean="0"/>
          </a:p>
          <a:p>
            <a:r>
              <a:rPr lang="en-US" altLang="uk-UA" smtClean="0"/>
              <a:t>RIGHT – one right angle</a:t>
            </a:r>
          </a:p>
          <a:p>
            <a:endParaRPr lang="en-US" altLang="uk-UA" smtClean="0"/>
          </a:p>
          <a:p>
            <a:endParaRPr lang="en-US" altLang="uk-UA" smtClean="0"/>
          </a:p>
          <a:p>
            <a:r>
              <a:rPr lang="en-US" altLang="uk-UA" smtClean="0"/>
              <a:t>OBTUSE – one obtuse angle</a:t>
            </a:r>
          </a:p>
          <a:p>
            <a:r>
              <a:rPr lang="en-US" altLang="uk-UA" smtClean="0"/>
              <a:t>EQUIANGULAR</a:t>
            </a:r>
          </a:p>
          <a:p>
            <a:r>
              <a:rPr lang="en-US" altLang="uk-UA" smtClean="0"/>
              <a:t>ACUTE</a:t>
            </a:r>
          </a:p>
          <a:p>
            <a:r>
              <a:rPr lang="en-US" altLang="uk-UA" smtClean="0"/>
              <a:t>RIGHT</a:t>
            </a:r>
          </a:p>
          <a:p>
            <a:r>
              <a:rPr lang="en-US" altLang="uk-UA" smtClean="0"/>
              <a:t>OBTUSE</a:t>
            </a:r>
          </a:p>
          <a:p>
            <a:endParaRPr lang="en-US" altLang="uk-UA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Classifying Triangles by Their Angles</a:t>
            </a:r>
          </a:p>
          <a:p>
            <a:r>
              <a:rPr lang="en-US" altLang="uk-UA" smtClean="0"/>
              <a:t>EQUIANGULAR – all angles are congruent</a:t>
            </a:r>
          </a:p>
          <a:p>
            <a:endParaRPr lang="en-US" altLang="uk-UA" smtClean="0"/>
          </a:p>
          <a:p>
            <a:r>
              <a:rPr lang="en-US" altLang="uk-UA" smtClean="0"/>
              <a:t>ACUTE – all angles are acute</a:t>
            </a:r>
          </a:p>
          <a:p>
            <a:endParaRPr lang="en-US" altLang="uk-UA" smtClean="0"/>
          </a:p>
          <a:p>
            <a:r>
              <a:rPr lang="en-US" altLang="uk-UA" smtClean="0"/>
              <a:t>RIGHT – one right angle</a:t>
            </a:r>
          </a:p>
          <a:p>
            <a:endParaRPr lang="en-US" altLang="uk-UA" smtClean="0"/>
          </a:p>
          <a:p>
            <a:endParaRPr lang="en-US" altLang="uk-UA" smtClean="0"/>
          </a:p>
          <a:p>
            <a:r>
              <a:rPr lang="en-US" altLang="uk-UA" smtClean="0"/>
              <a:t>OBTUSE – one obtuse angle</a:t>
            </a:r>
          </a:p>
          <a:p>
            <a:r>
              <a:rPr lang="en-US" altLang="uk-UA" smtClean="0"/>
              <a:t>EQUIANGULAR</a:t>
            </a:r>
          </a:p>
          <a:p>
            <a:r>
              <a:rPr lang="en-US" altLang="uk-UA" smtClean="0"/>
              <a:t>ACUTE</a:t>
            </a:r>
          </a:p>
          <a:p>
            <a:r>
              <a:rPr lang="en-US" altLang="uk-UA" smtClean="0"/>
              <a:t>RIGHT</a:t>
            </a:r>
          </a:p>
          <a:p>
            <a:r>
              <a:rPr lang="en-US" altLang="uk-UA" smtClean="0"/>
              <a:t>OBTUSE</a:t>
            </a:r>
          </a:p>
          <a:p>
            <a:endParaRPr lang="uk-UA" alt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Can You Classify the Different Triangles in the Picture Below?</a:t>
            </a:r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r>
              <a:rPr lang="en-US" altLang="uk-UA" smtClean="0"/>
              <a:t>Classify the following triangles: AED, ABC, ACD, ACE</a:t>
            </a:r>
          </a:p>
          <a:p>
            <a:endParaRPr lang="en-US" altLang="uk-UA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Can You Classify the Different Triangles in the Picture Below?</a:t>
            </a:r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endParaRPr lang="en-US" altLang="uk-UA" smtClean="0"/>
          </a:p>
          <a:p>
            <a:r>
              <a:rPr lang="en-US" altLang="uk-UA" smtClean="0"/>
              <a:t>Classify the following triangles: AED, ABC, ACD, ACE</a:t>
            </a:r>
          </a:p>
          <a:p>
            <a:endParaRPr lang="uk-UA" alt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The Classifications…</a:t>
            </a:r>
          </a:p>
          <a:p>
            <a:r>
              <a:rPr lang="en-US" altLang="uk-UA" smtClean="0"/>
              <a:t>Triangle AED = Equilateral, Equiangular</a:t>
            </a:r>
          </a:p>
          <a:p>
            <a:r>
              <a:rPr lang="en-US" altLang="uk-UA" smtClean="0"/>
              <a:t>Triangle ABC = Equilateral, Equiangular</a:t>
            </a:r>
          </a:p>
          <a:p>
            <a:r>
              <a:rPr lang="en-US" altLang="uk-UA" smtClean="0"/>
              <a:t>Triangle ACD = Isoceles, Obtuse</a:t>
            </a:r>
          </a:p>
          <a:p>
            <a:r>
              <a:rPr lang="en-US" altLang="uk-UA" smtClean="0"/>
              <a:t>Triangle ACE = Scalene, Right</a:t>
            </a:r>
          </a:p>
          <a:p>
            <a:endParaRPr lang="en-US" altLang="uk-UA" smtClean="0"/>
          </a:p>
          <a:p>
            <a:r>
              <a:rPr lang="en-US" altLang="uk-UA" smtClean="0"/>
              <a:t>So how did you do?</a:t>
            </a:r>
          </a:p>
          <a:p>
            <a:endParaRPr lang="en-US" altLang="uk-UA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The Classifications…</a:t>
            </a:r>
          </a:p>
          <a:p>
            <a:r>
              <a:rPr lang="en-US" altLang="uk-UA" smtClean="0"/>
              <a:t>Triangle AED = Equilateral, Equiangular</a:t>
            </a:r>
          </a:p>
          <a:p>
            <a:r>
              <a:rPr lang="en-US" altLang="uk-UA" smtClean="0"/>
              <a:t>Triangle ABC = Equilateral, Equiangular</a:t>
            </a:r>
          </a:p>
          <a:p>
            <a:r>
              <a:rPr lang="en-US" altLang="uk-UA" smtClean="0"/>
              <a:t>Triangle ACD = Isoceles, Obtuse</a:t>
            </a:r>
          </a:p>
          <a:p>
            <a:r>
              <a:rPr lang="en-US" altLang="uk-UA" smtClean="0"/>
              <a:t>Triangle ACE = Scalene, Right</a:t>
            </a:r>
          </a:p>
          <a:p>
            <a:endParaRPr lang="en-US" altLang="uk-UA" smtClean="0"/>
          </a:p>
          <a:p>
            <a:r>
              <a:rPr lang="en-US" altLang="uk-UA" smtClean="0"/>
              <a:t>So how did you do?</a:t>
            </a:r>
          </a:p>
          <a:p>
            <a:endParaRPr lang="uk-UA" alt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608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608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608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608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608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608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4608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609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4609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en-US" altLang="uk-UA" noProof="0" smtClean="0"/>
              <a:t>Click to edit Master title style</a:t>
            </a:r>
          </a:p>
        </p:txBody>
      </p:sp>
      <p:sp>
        <p:nvSpPr>
          <p:cNvPr id="4609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uk-UA" noProof="0" smtClean="0"/>
              <a:t>Click to edit Master subtitle style</a:t>
            </a:r>
          </a:p>
        </p:txBody>
      </p:sp>
      <p:sp>
        <p:nvSpPr>
          <p:cNvPr id="4609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4609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4609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F006FB6-6334-40DF-9E49-DA3AB148AB1F}" type="slidenum">
              <a:rPr lang="en-US" altLang="uk-UA"/>
              <a:pPr/>
              <a:t>‹№›</a:t>
            </a:fld>
            <a:endParaRPr lang="en-US" alt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AE2949-3515-4B6A-938A-1344BB8CE06B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2008283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79C737-FFCE-45B0-B268-0E60AA260C71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160359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9B4D99-4016-4B32-8B4C-E9FB701D3812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316128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BBF3FA-77F6-4865-8CA5-7EC1B206AECE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363193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C61D03-6FEC-496E-86A4-6BF704F5E073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257900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8" name="Місце для номера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596082-7693-4016-B721-C87E3DB0E1BD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9" name="Місце для нижнього колонтитула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2772787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2C5A6E-62CD-4CC4-B635-FF889D37755D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84273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9DD127-6D13-4BE3-991D-2D4A62336817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1809787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8A7C66-69AC-4CE9-B6E3-9B9AD825913B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1991613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E5A04-95BE-4E2A-850B-E1E5ED51C29C}" type="slidenum">
              <a:rPr lang="en-US" altLang="uk-UA"/>
              <a:pPr/>
              <a:t>‹№›</a:t>
            </a:fld>
            <a:endParaRPr lang="en-US" altLang="uk-UA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611218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 altLang="uk-UA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20E7B4F7-4ACE-4895-91F8-938D486DD126}" type="slidenum">
              <a:rPr lang="en-US" altLang="uk-UA"/>
              <a:pPr/>
              <a:t>‹№›</a:t>
            </a:fld>
            <a:endParaRPr lang="en-US" altLang="uk-UA"/>
          </a:p>
        </p:txBody>
      </p:sp>
      <p:grpSp>
        <p:nvGrpSpPr>
          <p:cNvPr id="4506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506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506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506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506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4506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4506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506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4506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Click to edit Master title style</a:t>
            </a:r>
          </a:p>
        </p:txBody>
      </p:sp>
      <p:sp>
        <p:nvSpPr>
          <p:cNvPr id="450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pitchFamily="34" charset="0"/>
              </a:defRPr>
            </a:lvl1pPr>
          </a:lstStyle>
          <a:p>
            <a:endParaRPr lang="en-US" altLang="uk-UA"/>
          </a:p>
        </p:txBody>
      </p:sp>
      <p:sp>
        <p:nvSpPr>
          <p:cNvPr id="450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Click to edit Master text styles</a:t>
            </a:r>
          </a:p>
          <a:p>
            <a:pPr lvl="1"/>
            <a:r>
              <a:rPr lang="en-US" altLang="uk-UA" smtClean="0"/>
              <a:t>Second level</a:t>
            </a:r>
          </a:p>
          <a:p>
            <a:pPr lvl="2"/>
            <a:r>
              <a:rPr lang="en-US" altLang="uk-UA" smtClean="0"/>
              <a:t>Third level</a:t>
            </a:r>
          </a:p>
          <a:p>
            <a:pPr lvl="3"/>
            <a:r>
              <a:rPr lang="en-US" altLang="uk-UA" smtClean="0"/>
              <a:t>Fourth level</a:t>
            </a:r>
          </a:p>
          <a:p>
            <a:pPr lvl="4"/>
            <a:r>
              <a:rPr lang="en-US" altLang="uk-UA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mathworld.wolfram.com/eimg2272.gif" TargetMode="External"/><Relationship Id="rId7" Type="http://schemas.openxmlformats.org/officeDocument/2006/relationships/hyperlink" Target="http://images.google.com/imgres?imgurl=http://thesaurus.maths.org/dictionary/images/scalenetriangle.png&amp;imgrefurl=http://thesaurus.maths.org/dictionary/map/word/75&amp;h=200&amp;w=200&amp;sz=1&amp;tbnid=xbltR_Adm9gJ:&amp;tbnh=99&amp;tbnw=99&amp;start=16&amp;prev=/images?q%3Dscalene%2Btriangle%26hl%3Den%26lr%3D%26ie%3DUTF-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images.google.com/imgres?imgurl=http://perso.wanadoo.fr/obrecht/samples/isosceles.png&amp;imgrefurl=http://perso.wanadoo.fr/obrecht/samples/isosceles.html&amp;h=319&amp;w=396&amp;sz=3&amp;tbnid=Zi_YI6_D-J0J:&amp;tbnh=96&amp;tbnw=119&amp;start=5&amp;prev=/images?q%3Disosceles%2Btriangle%26hl%3Den%26lr%3D%26ie%3DUTF-8" TargetMode="Externa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images.google.com/imgres?imgurl=http://www.intermath-uga.gatech.edu/dictnary/images/triangle/eqangtri.gif&amp;imgrefurl=http://www.intermath-uga.gatech.edu/dictnary/descript.asp?termID%3D366&amp;h=161&amp;w=245&amp;sz=2&amp;tbnid=ZoIgQ9LYpBAJ:&amp;tbnh=69&amp;tbnw=105&amp;start=3&amp;prev=/images?q%3Dequiangular%2Btriangle%26hl%3Den%26lr%3D%26ie%3DUTF-8" TargetMode="External"/><Relationship Id="rId7" Type="http://schemas.openxmlformats.org/officeDocument/2006/relationships/hyperlink" Target="http://images.google.com/imgres?imgurl=http://pasture.ecn.purdue.edu/~agen215/rittrngl.gif&amp;imgrefurl=http://abe.www.ecn.purdue.edu/~agen215/trig.html&amp;h=372&amp;w=491&amp;sz=3&amp;tbnid=etq4-CxUahAJ:&amp;tbnh=96&amp;tbnw=126&amp;start=4&amp;prev=/images?q%3Dright%2Btriangle%26hl%3Den%26lr%3D%26ie%3DUTF-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images.google.com/imgres?imgurl=http://thesaurus.maths.org/dictionary/images/acutetriangle.png&amp;imgrefurl=http://thesaurus.maths.org/dictionary/map/word/1111&amp;h=200&amp;w=200&amp;sz=1&amp;tbnid=J9WAwI39_XAJ:&amp;tbnh=99&amp;tbnw=99&amp;start=8&amp;prev=/images?q%3Dacute%2Btriangle%26hl%3Den%26lr%3D%26ie%3DUTF-8" TargetMode="External"/><Relationship Id="rId10" Type="http://schemas.openxmlformats.org/officeDocument/2006/relationships/image" Target="../media/image7.jpeg"/><Relationship Id="rId4" Type="http://schemas.openxmlformats.org/officeDocument/2006/relationships/image" Target="../media/image4.jpeg"/><Relationship Id="rId9" Type="http://schemas.openxmlformats.org/officeDocument/2006/relationships/hyperlink" Target="http://images.google.com/imgres?imgurl=http://thesaurus.maths.org/dictionary/images/obtusetriangle.png&amp;imgrefurl=http://thesaurus.maths.org/dictionary/map/word/855&amp;h=200&amp;w=200&amp;sz=1&amp;tbnid=m01uoFTVZpoJ:&amp;tbnh=99&amp;tbnw=99&amp;start=1&amp;prev=/images?q%3Dobtusetriangle%26hl%3Den%26lr%3D%26ie%3DUTF-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uk-UA" dirty="0"/>
              <a:t>TRIANGLES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uk-UA"/>
              <a:t>CLASSIFICATIONS, ANGLES AND MORE!!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/>
              <a:t>Different Types of Triangles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/>
              <a:t>There are several different types of triangles.  </a:t>
            </a:r>
          </a:p>
          <a:p>
            <a:r>
              <a:rPr lang="en-US" altLang="uk-UA"/>
              <a:t>You can classify a triangle by its sides and its angles.</a:t>
            </a:r>
          </a:p>
          <a:p>
            <a:r>
              <a:rPr lang="en-US" altLang="uk-UA"/>
              <a:t>There are THREE different classifications for triangles based on their sides.</a:t>
            </a:r>
          </a:p>
          <a:p>
            <a:r>
              <a:rPr lang="en-US" altLang="uk-UA"/>
              <a:t>There are FOUR different classifications for triangles based on their angles.</a:t>
            </a:r>
          </a:p>
          <a:p>
            <a:endParaRPr lang="en-US" alt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sz="4000"/>
              <a:t>Classifying Triangles by Their Sides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/>
              <a:t>EQUILATERAL – 3 congruent sides</a:t>
            </a:r>
          </a:p>
          <a:p>
            <a:pPr>
              <a:buFont typeface="Wingdings" pitchFamily="2" charset="2"/>
              <a:buNone/>
            </a:pPr>
            <a:endParaRPr lang="en-US" altLang="uk-UA"/>
          </a:p>
          <a:p>
            <a:r>
              <a:rPr lang="en-US" altLang="uk-UA"/>
              <a:t>ISOSCELES – at least two sides </a:t>
            </a:r>
          </a:p>
          <a:p>
            <a:pPr>
              <a:buFont typeface="Wingdings" pitchFamily="2" charset="2"/>
              <a:buNone/>
            </a:pPr>
            <a:r>
              <a:rPr lang="en-US" altLang="uk-UA"/>
              <a:t>	congruent</a:t>
            </a:r>
          </a:p>
          <a:p>
            <a:pPr>
              <a:buFont typeface="Wingdings" pitchFamily="2" charset="2"/>
              <a:buNone/>
            </a:pPr>
            <a:endParaRPr lang="en-US" altLang="uk-UA"/>
          </a:p>
          <a:p>
            <a:pPr>
              <a:buFont typeface="Wingdings" pitchFamily="2" charset="2"/>
              <a:buNone/>
            </a:pPr>
            <a:endParaRPr lang="en-US" altLang="uk-UA"/>
          </a:p>
          <a:p>
            <a:r>
              <a:rPr lang="en-US" altLang="uk-UA"/>
              <a:t>SCALENE – no sides congruent</a:t>
            </a:r>
          </a:p>
        </p:txBody>
      </p:sp>
      <p:pic>
        <p:nvPicPr>
          <p:cNvPr id="48134" name="Picture 6" descr="eimg227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447800"/>
            <a:ext cx="1600200" cy="163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6" name="Picture 8" descr="isosceles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429000"/>
            <a:ext cx="167640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8" name="Picture 10" descr="scalenetriangle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8006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7239000" y="3200400"/>
            <a:ext cx="1447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uk-UA" sz="1400"/>
              <a:t>EQUILATERAL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3581400" y="48768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uk-UA"/>
              <a:t>ISOSCELES</a:t>
            </a: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6934200" y="6491288"/>
            <a:ext cx="1447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uk-UA"/>
              <a:t>SCALENE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9" grpId="0"/>
      <p:bldP spid="48140" grpId="0"/>
      <p:bldP spid="481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sz="4000"/>
              <a:t>Classifying Triangles by Their Angles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uk-UA"/>
              <a:t>EQUIANGULAR – all angles are congruent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/>
          </a:p>
          <a:p>
            <a:pPr>
              <a:lnSpc>
                <a:spcPct val="90000"/>
              </a:lnSpc>
            </a:pPr>
            <a:r>
              <a:rPr lang="en-US" altLang="uk-UA"/>
              <a:t>ACUTE – all angles are acute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/>
          </a:p>
          <a:p>
            <a:pPr>
              <a:lnSpc>
                <a:spcPct val="90000"/>
              </a:lnSpc>
            </a:pPr>
            <a:r>
              <a:rPr lang="en-US" altLang="uk-UA"/>
              <a:t>RIGHT – one right angle</a:t>
            </a:r>
          </a:p>
          <a:p>
            <a:pPr>
              <a:lnSpc>
                <a:spcPct val="90000"/>
              </a:lnSpc>
            </a:pPr>
            <a:endParaRPr lang="en-US" altLang="uk-UA"/>
          </a:p>
          <a:p>
            <a:pPr>
              <a:lnSpc>
                <a:spcPct val="90000"/>
              </a:lnSpc>
            </a:pPr>
            <a:endParaRPr lang="en-US" altLang="uk-UA"/>
          </a:p>
          <a:p>
            <a:pPr>
              <a:lnSpc>
                <a:spcPct val="90000"/>
              </a:lnSpc>
            </a:pPr>
            <a:r>
              <a:rPr lang="en-US" altLang="uk-UA"/>
              <a:t>OBTUSE – one obtuse angle</a:t>
            </a:r>
          </a:p>
        </p:txBody>
      </p:sp>
      <p:pic>
        <p:nvPicPr>
          <p:cNvPr id="49161" name="Picture 9" descr="eqangtri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057400"/>
            <a:ext cx="1828800" cy="120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63" name="Picture 11" descr="acutetriangle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819400"/>
            <a:ext cx="11715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65" name="Picture 13" descr="rittrngl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267200"/>
            <a:ext cx="12001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67" name="Picture 15" descr="obtusetriangle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257800"/>
            <a:ext cx="9429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68" name="Text Box 16"/>
          <p:cNvSpPr txBox="1">
            <a:spLocks noChangeArrowheads="1"/>
          </p:cNvSpPr>
          <p:nvPr/>
        </p:nvSpPr>
        <p:spPr bwMode="auto">
          <a:xfrm>
            <a:off x="7239000" y="3505200"/>
            <a:ext cx="152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uk-UA" sz="1400"/>
              <a:t>EQUIANGULAR</a:t>
            </a:r>
          </a:p>
        </p:txBody>
      </p:sp>
      <p:sp>
        <p:nvSpPr>
          <p:cNvPr id="49169" name="Text Box 17"/>
          <p:cNvSpPr txBox="1">
            <a:spLocks noChangeArrowheads="1"/>
          </p:cNvSpPr>
          <p:nvPr/>
        </p:nvSpPr>
        <p:spPr bwMode="auto">
          <a:xfrm>
            <a:off x="5638800" y="38100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uk-UA"/>
              <a:t>ACUTE</a:t>
            </a:r>
          </a:p>
        </p:txBody>
      </p:sp>
      <p:sp>
        <p:nvSpPr>
          <p:cNvPr id="49170" name="Text Box 18"/>
          <p:cNvSpPr txBox="1">
            <a:spLocks noChangeArrowheads="1"/>
          </p:cNvSpPr>
          <p:nvPr/>
        </p:nvSpPr>
        <p:spPr bwMode="auto">
          <a:xfrm>
            <a:off x="4953000" y="449580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uk-UA"/>
              <a:t>RIGHT</a:t>
            </a:r>
          </a:p>
        </p:txBody>
      </p:sp>
      <p:sp>
        <p:nvSpPr>
          <p:cNvPr id="49171" name="Text Box 19"/>
          <p:cNvSpPr txBox="1">
            <a:spLocks noChangeArrowheads="1"/>
          </p:cNvSpPr>
          <p:nvPr/>
        </p:nvSpPr>
        <p:spPr bwMode="auto">
          <a:xfrm>
            <a:off x="5943600" y="6248400"/>
            <a:ext cx="1143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uk-UA"/>
              <a:t>OBTUSE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69" grpId="0"/>
      <p:bldP spid="49170" grpId="0"/>
      <p:bldP spid="49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 sz="4000"/>
              <a:t>Can You Classify the Different Triangles in the Picture Below?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z="2800" dirty="0"/>
              <a:t>Classify the following triangles: AED, ABC, ACD, ACE</a:t>
            </a:r>
          </a:p>
        </p:txBody>
      </p:sp>
      <p:pic>
        <p:nvPicPr>
          <p:cNvPr id="50181" name="Picture 5" descr="twort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4495800" cy="382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uk-UA"/>
              <a:t>The Classifications…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dirty="0"/>
              <a:t>Triangle AED = Equilateral, Equiangular</a:t>
            </a:r>
          </a:p>
          <a:p>
            <a:r>
              <a:rPr lang="en-US" altLang="uk-UA" dirty="0"/>
              <a:t>Triangle ABC = Equilateral, Equiangular</a:t>
            </a:r>
          </a:p>
          <a:p>
            <a:r>
              <a:rPr lang="en-US" altLang="uk-UA" dirty="0"/>
              <a:t>Triangle ACD = </a:t>
            </a:r>
            <a:r>
              <a:rPr lang="en-US" altLang="uk-UA" dirty="0" err="1"/>
              <a:t>Isoceles</a:t>
            </a:r>
            <a:r>
              <a:rPr lang="en-US" altLang="uk-UA" dirty="0"/>
              <a:t>, Obtuse</a:t>
            </a:r>
          </a:p>
          <a:p>
            <a:r>
              <a:rPr lang="en-US" altLang="uk-UA" dirty="0"/>
              <a:t>Triangle ACE = Scalene, Right</a:t>
            </a:r>
          </a:p>
          <a:p>
            <a:endParaRPr lang="en-US" altLang="uk-UA" dirty="0"/>
          </a:p>
          <a:p>
            <a:r>
              <a:rPr lang="en-US" altLang="uk-UA" dirty="0"/>
              <a:t>So how did you do?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uk-U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uk-U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102</TotalTime>
  <Words>477</Words>
  <Application>Microsoft Office PowerPoint</Application>
  <PresentationFormat>Екран (4:3)</PresentationFormat>
  <Paragraphs>144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Stream</vt:lpstr>
      <vt:lpstr>TRIANGLES</vt:lpstr>
      <vt:lpstr>Different Types of Triangles</vt:lpstr>
      <vt:lpstr>Classifying Triangles by Their Sides</vt:lpstr>
      <vt:lpstr>Classifying Triangles by Their Angles</vt:lpstr>
      <vt:lpstr>Can You Classify the Different Triangles in the Picture Below?</vt:lpstr>
      <vt:lpstr>The Classifications…</vt:lpstr>
    </vt:vector>
  </TitlesOfParts>
  <Company>High Tech High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TRIANGLES</dc:title>
  <dc:creator>jademohr</dc:creator>
  <cp:lastModifiedBy>RomaK</cp:lastModifiedBy>
  <cp:revision>7</cp:revision>
  <dcterms:created xsi:type="dcterms:W3CDTF">2004-09-08T22:58:46Z</dcterms:created>
  <dcterms:modified xsi:type="dcterms:W3CDTF">2015-09-04T07:35:01Z</dcterms:modified>
</cp:coreProperties>
</file>