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82" r:id="rId2"/>
    <p:sldId id="269" r:id="rId3"/>
    <p:sldId id="270" r:id="rId4"/>
    <p:sldId id="279" r:id="rId5"/>
    <p:sldId id="280" r:id="rId6"/>
    <p:sldId id="293" r:id="rId7"/>
    <p:sldId id="294" r:id="rId8"/>
    <p:sldId id="296" r:id="rId9"/>
    <p:sldId id="297" r:id="rId10"/>
    <p:sldId id="298" r:id="rId11"/>
    <p:sldId id="299" r:id="rId12"/>
    <p:sldId id="300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33CC"/>
    <a:srgbClr val="333399"/>
    <a:srgbClr val="0000CC"/>
    <a:srgbClr val="000099"/>
    <a:srgbClr val="FFFF00"/>
    <a:srgbClr val="99FFCC"/>
    <a:srgbClr val="000066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039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49103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VSEPR</a:t>
            </a:r>
            <a:br>
              <a:rPr lang="en-US" smtClean="0"/>
            </a:br>
            <a:r>
              <a:rPr lang="en-US" smtClean="0"/>
              <a:t>and </a:t>
            </a:r>
            <a:br>
              <a:rPr lang="en-US" smtClean="0"/>
            </a:br>
            <a:r>
              <a:rPr lang="en-US" smtClean="0"/>
              <a:t>Molecular </a:t>
            </a:r>
            <a:br>
              <a:rPr lang="en-US" smtClean="0"/>
            </a:br>
            <a:r>
              <a:rPr lang="en-US" smtClean="0"/>
              <a:t>Geometry</a:t>
            </a:r>
          </a:p>
          <a:p>
            <a:r>
              <a:rPr lang="en-US" smtClean="0"/>
              <a:t>Hemoglobin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0311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Steric Number 5</a:t>
            </a:r>
          </a:p>
          <a:p>
            <a:r>
              <a:rPr lang="en-US" smtClean="0"/>
              <a:t>5 atoms, or lone electron pairs, or a combination of the two, bonded to a central atom.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7734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Steric Number 6</a:t>
            </a:r>
          </a:p>
          <a:p>
            <a:r>
              <a:rPr lang="en-US" smtClean="0"/>
              <a:t>6 atoms, or lone electron pairs, or a combination of the two, bonded to a central atom.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02736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Steric Number 7</a:t>
            </a:r>
          </a:p>
          <a:p>
            <a:r>
              <a:rPr lang="en-US" smtClean="0"/>
              <a:t>7 atoms, or lone electron pairs, or a combination of the two, bonded to a central atom.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7806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Models</a:t>
            </a:r>
          </a:p>
          <a:p>
            <a:r>
              <a:rPr lang="en-US" smtClean="0"/>
              <a:t>  Models are attempts to explain how nature operates on the microscopic level based on experiences in the macroscopic world.</a:t>
            </a:r>
          </a:p>
          <a:p>
            <a:r>
              <a:rPr lang="en-US" smtClean="0"/>
              <a:t>Models can be physical as with this DNA model</a:t>
            </a:r>
          </a:p>
          <a:p>
            <a:r>
              <a:rPr lang="en-US" smtClean="0"/>
              <a:t>Models can be mathematical</a:t>
            </a:r>
          </a:p>
          <a:p>
            <a:r>
              <a:rPr lang="en-US" smtClean="0"/>
              <a:t>Models can be theoretical or philosophical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997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Fundamental Properties of Models</a:t>
            </a:r>
          </a:p>
          <a:p>
            <a:r>
              <a:rPr lang="en-US" smtClean="0"/>
              <a:t>A model does not equal reality.</a:t>
            </a:r>
          </a:p>
          <a:p>
            <a:r>
              <a:rPr lang="en-US" smtClean="0"/>
              <a:t>Models are oversimplifications, and are therefore often wrong.</a:t>
            </a:r>
          </a:p>
          <a:p>
            <a:r>
              <a:rPr lang="en-US" smtClean="0"/>
              <a:t>Models become more complicated as they age.</a:t>
            </a:r>
          </a:p>
          <a:p>
            <a:r>
              <a:rPr lang="en-US" smtClean="0"/>
              <a:t>We must understand the underlying assumptions in a model so that we don’t misuse it.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0034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VSEPR Model</a:t>
            </a:r>
          </a:p>
          <a:p>
            <a:r>
              <a:rPr lang="en-US" smtClean="0"/>
              <a:t>The structure around a given atom is determined principally by minimizing electron pair repulsions.</a:t>
            </a:r>
          </a:p>
          <a:p>
            <a:r>
              <a:rPr lang="en-US" smtClean="0"/>
              <a:t>(Valence Shell Electron Pair Repulsion)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4919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Predicting a VSEPR Structure</a:t>
            </a:r>
          </a:p>
          <a:p>
            <a:r>
              <a:rPr lang="en-US" smtClean="0"/>
              <a:t> Draw Lewis structure.</a:t>
            </a:r>
          </a:p>
          <a:p>
            <a:endParaRPr lang="en-US" smtClean="0"/>
          </a:p>
          <a:p>
            <a:r>
              <a:rPr lang="en-US" smtClean="0"/>
              <a:t> Put pairs as far apart as possible.</a:t>
            </a:r>
          </a:p>
          <a:p>
            <a:endParaRPr lang="en-US" smtClean="0"/>
          </a:p>
          <a:p>
            <a:r>
              <a:rPr lang="en-US" smtClean="0"/>
              <a:t> Determine positions of atoms from the  way electron pairs are shared</a:t>
            </a:r>
          </a:p>
          <a:p>
            <a:endParaRPr lang="en-US" smtClean="0"/>
          </a:p>
          <a:p>
            <a:r>
              <a:rPr lang="en-US" smtClean="0"/>
              <a:t> Determine the name of molecular structure from positions of the atoms.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7056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Steric Number 1</a:t>
            </a:r>
          </a:p>
          <a:p>
            <a:r>
              <a:rPr lang="en-US" smtClean="0"/>
              <a:t>1 atom bonded to another atom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4922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Steric Number 2</a:t>
            </a:r>
          </a:p>
          <a:p>
            <a:r>
              <a:rPr lang="en-US" smtClean="0"/>
              <a:t>2 atoms, or lone electron pairs, or a combination of the two, bonded to a central atom.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0078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Steric Number 3</a:t>
            </a:r>
          </a:p>
          <a:p>
            <a:r>
              <a:rPr lang="en-US" smtClean="0"/>
              <a:t>3 atoms, or lone electron pairs, or a combination of the two, bonded to a central atom.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1842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Steric Number 4</a:t>
            </a:r>
          </a:p>
          <a:p>
            <a:r>
              <a:rPr lang="en-US" smtClean="0"/>
              <a:t>4 atoms, or lone electron pairs, or a combination of the two, bonded to a central atom.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7853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6CBA4-259A-4ED2-80E2-00747CA8B73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18157-76CC-4E8A-A59B-47C54872450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88631-B3A8-4C2D-AB88-84EDFB5E3E1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451576A-8EB1-4B93-AAA3-12B5B2C920E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54A3583-6F6C-415B-BB93-5F91D98FCAB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CCB1AF-95E9-49F7-9735-E8B0134195F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F2176-D24D-468F-95C7-DDD88ECC097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4AC89-369B-46FA-A02D-5BD392C1FF7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CCA73-EACE-4161-B847-FB7566B9931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856DE-E36D-4A57-A1EB-75B22D0738C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F85EC-15A9-4198-9930-9C1C1B55D88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1EAB6-40B6-4B08-9418-1A9CC151EBE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BEE97-4E5D-4387-A2DD-8DF64AB033C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B3268-148D-4C91-ACE4-8D018D6051F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548BE0CE-6B7F-4DCD-9242-831F5DB8589A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3/3d/1GZX_Haemoglobi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commons.wikimedia.org/wiki/File:AX2E0-3D-balls.png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commons.wikimedia.org/wiki/File:AX1E1-3D-balls.png" TargetMode="External"/><Relationship Id="rId10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://commons.wikimedia.org/wiki/File:AX2E0-3D-balls.png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commons.wikimedia.org/wiki/File:AX1E1-3D-balls.png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://commons.wikimedia.org/wiki/File:AX2E0-3D-balls.png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commons.wikimedia.org/wiki/File:AX1E1-3D-balls.png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AX2E0-3D-balls.p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commons.wikimedia.org/wiki/File:AX1E1-3D-balls.png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://commons.wikimedia.org/wiki/File:AX2E0-3D-balls.png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commons.wikimedia.org/wiki/File:AX1E1-3D-balls.png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commons.wikimedia.org/wiki/File:AX2E0-3D-balls.png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commons.wikimedia.org/wiki/File:AX1E1-3D-balls.png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3581400" cy="4114800"/>
          </a:xfrm>
        </p:spPr>
        <p:txBody>
          <a:bodyPr/>
          <a:lstStyle/>
          <a:p>
            <a:r>
              <a:rPr lang="en-US" sz="44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VSEPR</a:t>
            </a:r>
            <a:br>
              <a:rPr lang="en-US" sz="44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4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 </a:t>
            </a:r>
            <a:br>
              <a:rPr lang="en-US" sz="44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4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Molecular </a:t>
            </a:r>
            <a:br>
              <a:rPr lang="en-US" sz="44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4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Geometry</a:t>
            </a:r>
            <a:endParaRPr lang="en-US" sz="4400" u="sng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4" name="Picture 2" descr="File:1GZX Haemoglobin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57200"/>
            <a:ext cx="5715000" cy="571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800600" y="5638800"/>
            <a:ext cx="2658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Hemoglobin</a:t>
            </a:r>
            <a:endParaRPr lang="en-US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Steric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 </a:t>
            </a:r>
            <a:r>
              <a:rPr lang="en-US" sz="4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sz="4000" u="sng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895600"/>
          <a:ext cx="8229600" cy="3347421"/>
        </p:xfrm>
        <a:graphic>
          <a:graphicData uri="http://schemas.openxmlformats.org/drawingml/2006/table">
            <a:tbl>
              <a:tblPr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71600"/>
                <a:gridCol w="1600200"/>
                <a:gridCol w="1752600"/>
                <a:gridCol w="1752600"/>
                <a:gridCol w="1752600"/>
              </a:tblGrid>
              <a:tr h="1335741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Steric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No.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Basic </a:t>
                      </a:r>
                      <a:r>
                        <a:rPr lang="en-US" dirty="0" smtClean="0"/>
                        <a:t>Geometry</a:t>
                      </a:r>
                    </a:p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0 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 </a:t>
                      </a:r>
                      <a:r>
                        <a:rPr lang="en-US" dirty="0"/>
                        <a:t>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350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en-US" sz="4000" dirty="0"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trigonal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/>
                        <a:t>bipyramid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sawhorse </a:t>
                      </a:r>
                      <a:r>
                        <a:rPr lang="en-US" dirty="0"/>
                        <a:t>/ seesaw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t-shape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linear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602" name="Picture 2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2/24/AX1E1-3D-balls.png/128px-AX1E1-3D-balls.png">
            <a:hlinkClick r:id="rId5" tooltip="AX1E1-3D-balls.png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325" y="-754063"/>
            <a:ext cx="1219200" cy="390525"/>
          </a:xfrm>
          <a:prstGeom prst="rect">
            <a:avLst/>
          </a:prstGeom>
          <a:noFill/>
        </p:spPr>
      </p:pic>
      <p:pic>
        <p:nvPicPr>
          <p:cNvPr id="25608" name="Picture 8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10" name="Picture 10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13" name="Picture 12" descr="5_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81200" y="4343400"/>
            <a:ext cx="1219200" cy="1381125"/>
          </a:xfrm>
          <a:prstGeom prst="rect">
            <a:avLst/>
          </a:prstGeom>
        </p:spPr>
      </p:pic>
      <p:pic>
        <p:nvPicPr>
          <p:cNvPr id="17" name="Picture 16" descr="5_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33800" y="4572000"/>
            <a:ext cx="1219200" cy="952500"/>
          </a:xfrm>
          <a:prstGeom prst="rect">
            <a:avLst/>
          </a:prstGeom>
        </p:spPr>
      </p:pic>
      <p:pic>
        <p:nvPicPr>
          <p:cNvPr id="18" name="Picture 17" descr="5_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486400" y="4724400"/>
            <a:ext cx="1219200" cy="1028700"/>
          </a:xfrm>
          <a:prstGeom prst="rect">
            <a:avLst/>
          </a:prstGeom>
        </p:spPr>
      </p:pic>
      <p:pic>
        <p:nvPicPr>
          <p:cNvPr id="19" name="Picture 18" descr="5_3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62800" y="4572000"/>
            <a:ext cx="1219200" cy="86677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62000" y="10668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5</a:t>
            </a:r>
            <a:r>
              <a:rPr lang="en-US" sz="2800" dirty="0" smtClean="0">
                <a:solidFill>
                  <a:schemeClr val="tx1"/>
                </a:solidFill>
              </a:rPr>
              <a:t> atoms, or lone electron pairs, or a combination of the two, bonded to a central atom.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Steric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 </a:t>
            </a:r>
            <a:r>
              <a:rPr lang="en-US" sz="4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n-US" sz="4000" u="sng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748579"/>
          <a:ext cx="8229600" cy="3347421"/>
        </p:xfrm>
        <a:graphic>
          <a:graphicData uri="http://schemas.openxmlformats.org/drawingml/2006/table">
            <a:tbl>
              <a:tblPr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71600"/>
                <a:gridCol w="1600200"/>
                <a:gridCol w="1752600"/>
                <a:gridCol w="1752600"/>
                <a:gridCol w="1752600"/>
              </a:tblGrid>
              <a:tr h="1335741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Steric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No.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Basic </a:t>
                      </a:r>
                      <a:r>
                        <a:rPr lang="en-US" dirty="0" smtClean="0"/>
                        <a:t>Geometry</a:t>
                      </a:r>
                    </a:p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0 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 </a:t>
                      </a:r>
                      <a:r>
                        <a:rPr lang="en-US" dirty="0"/>
                        <a:t>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350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en-US" sz="4000" dirty="0"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Octahedral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square </a:t>
                      </a:r>
                      <a:r>
                        <a:rPr lang="en-US" dirty="0"/>
                        <a:t>pyramid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square </a:t>
                      </a:r>
                      <a:r>
                        <a:rPr lang="en-US" dirty="0"/>
                        <a:t>planar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602" name="Picture 2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2/24/AX1E1-3D-balls.png/128px-AX1E1-3D-balls.png">
            <a:hlinkClick r:id="rId5" tooltip="AX1E1-3D-balls.png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325" y="-754063"/>
            <a:ext cx="1219200" cy="390525"/>
          </a:xfrm>
          <a:prstGeom prst="rect">
            <a:avLst/>
          </a:prstGeom>
          <a:noFill/>
        </p:spPr>
      </p:pic>
      <p:pic>
        <p:nvPicPr>
          <p:cNvPr id="25608" name="Picture 8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10" name="Picture 10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12" name="Picture 11" descr="6_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81200" y="4267200"/>
            <a:ext cx="1219200" cy="1295400"/>
          </a:xfrm>
          <a:prstGeom prst="rect">
            <a:avLst/>
          </a:prstGeom>
        </p:spPr>
      </p:pic>
      <p:pic>
        <p:nvPicPr>
          <p:cNvPr id="14" name="Picture 13" descr="6_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33800" y="4267200"/>
            <a:ext cx="1219200" cy="1143000"/>
          </a:xfrm>
          <a:prstGeom prst="rect">
            <a:avLst/>
          </a:prstGeom>
        </p:spPr>
      </p:pic>
      <p:pic>
        <p:nvPicPr>
          <p:cNvPr id="15" name="Picture 14" descr="6_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410200" y="4495800"/>
            <a:ext cx="1219200" cy="98107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0" y="10668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6</a:t>
            </a:r>
            <a:r>
              <a:rPr lang="en-US" sz="2800" dirty="0" smtClean="0">
                <a:solidFill>
                  <a:schemeClr val="tx1"/>
                </a:solidFill>
              </a:rPr>
              <a:t> atoms, or lone electron pairs, or a combination of the two, bonded to a central atom.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Steric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 </a:t>
            </a:r>
            <a:r>
              <a:rPr lang="en-US" sz="4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US" sz="4000" u="sng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779059"/>
          <a:ext cx="8229600" cy="3621741"/>
        </p:xfrm>
        <a:graphic>
          <a:graphicData uri="http://schemas.openxmlformats.org/drawingml/2006/table">
            <a:tbl>
              <a:tblPr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71600"/>
                <a:gridCol w="1600200"/>
                <a:gridCol w="1752600"/>
                <a:gridCol w="1752600"/>
                <a:gridCol w="1752600"/>
              </a:tblGrid>
              <a:tr h="1335741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Steric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No.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Basic </a:t>
                      </a:r>
                      <a:r>
                        <a:rPr lang="en-US" dirty="0" smtClean="0"/>
                        <a:t>Geometry</a:t>
                      </a:r>
                    </a:p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0 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 </a:t>
                      </a:r>
                      <a:r>
                        <a:rPr lang="en-US" dirty="0"/>
                        <a:t>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350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en-US" sz="4000" dirty="0"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pentagonal </a:t>
                      </a:r>
                      <a:r>
                        <a:rPr lang="en-US" dirty="0" err="1"/>
                        <a:t>bipyramidal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pentagonal </a:t>
                      </a:r>
                      <a:r>
                        <a:rPr lang="en-US" dirty="0"/>
                        <a:t>pyramidal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602" name="Picture 2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2/24/AX1E1-3D-balls.png/128px-AX1E1-3D-balls.png">
            <a:hlinkClick r:id="rId5" tooltip="AX1E1-3D-balls.png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325" y="-754063"/>
            <a:ext cx="1219200" cy="390525"/>
          </a:xfrm>
          <a:prstGeom prst="rect">
            <a:avLst/>
          </a:prstGeom>
          <a:noFill/>
        </p:spPr>
      </p:pic>
      <p:pic>
        <p:nvPicPr>
          <p:cNvPr id="25608" name="Picture 8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10" name="Picture 10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11" name="Picture 10" descr="7_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81200" y="4343400"/>
            <a:ext cx="1295400" cy="1315641"/>
          </a:xfrm>
          <a:prstGeom prst="rect">
            <a:avLst/>
          </a:prstGeom>
        </p:spPr>
      </p:pic>
      <p:pic>
        <p:nvPicPr>
          <p:cNvPr id="13" name="Picture 12" descr="7_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81400" y="4419600"/>
            <a:ext cx="1371600" cy="122158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0" y="10668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7</a:t>
            </a:r>
            <a:r>
              <a:rPr lang="en-US" sz="2800" dirty="0" smtClean="0">
                <a:solidFill>
                  <a:schemeClr val="tx1"/>
                </a:solidFill>
              </a:rPr>
              <a:t> atoms, or lone electron pairs, or a combination of the two, bonded to a central atom.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0"/>
            <a:ext cx="27432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8610600" cy="19812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</a:t>
            </a:r>
            <a:r>
              <a:rPr lang="en-US" dirty="0">
                <a:solidFill>
                  <a:schemeClr val="tx1"/>
                </a:solidFill>
              </a:rPr>
              <a:t>Models are attempts to explain how nature operates on the microscopic level based on experiences in the macroscopic world.</a:t>
            </a:r>
          </a:p>
        </p:txBody>
      </p:sp>
      <p:pic>
        <p:nvPicPr>
          <p:cNvPr id="17412" name="Picture 4" descr="crickandwats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667000"/>
            <a:ext cx="3453319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04800" y="2743200"/>
            <a:ext cx="47244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Models can be </a:t>
            </a:r>
            <a:r>
              <a:rPr lang="en-US" sz="2800" dirty="0">
                <a:solidFill>
                  <a:srgbClr val="C00000"/>
                </a:solidFill>
              </a:rPr>
              <a:t>physical</a:t>
            </a:r>
            <a:r>
              <a:rPr lang="en-US" sz="2800" dirty="0">
                <a:solidFill>
                  <a:schemeClr val="tx1"/>
                </a:solidFill>
              </a:rPr>
              <a:t> as with this DNA model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04800" y="3810000"/>
            <a:ext cx="56388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Models can be </a:t>
            </a:r>
            <a:r>
              <a:rPr lang="en-US" sz="2800" dirty="0">
                <a:solidFill>
                  <a:srgbClr val="C00000"/>
                </a:solidFill>
              </a:rPr>
              <a:t>mathematical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04800" y="4465638"/>
            <a:ext cx="5105400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Models can be </a:t>
            </a:r>
            <a:r>
              <a:rPr lang="en-US" sz="2800" dirty="0">
                <a:solidFill>
                  <a:srgbClr val="C00000"/>
                </a:solidFill>
              </a:rPr>
              <a:t>theoretical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tx1"/>
                </a:solidFill>
              </a:rPr>
              <a:t>or </a:t>
            </a:r>
            <a:r>
              <a:rPr lang="en-US" sz="2800" dirty="0">
                <a:solidFill>
                  <a:srgbClr val="C00000"/>
                </a:solidFill>
              </a:rPr>
              <a:t>philosophical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utoUpdateAnimBg="0"/>
      <p:bldP spid="17415" grpId="0" autoUpdateAnimBg="0"/>
      <p:bldP spid="1741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Fundamental Properties of Models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1148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A model does not equal reality.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Models are oversimplifications, and are therefore often wrong.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Models become more complicated as they age.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We must understand the underlying assumptions in a model so that we don’t misuse it.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>
                <a:solidFill>
                  <a:schemeClr val="tx1"/>
                </a:solidFill>
              </a:rPr>
              <a:t>VSEPR Model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848600" cy="24384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Blip>
                <a:blip r:embed="rId3"/>
              </a:buBlip>
            </a:pPr>
            <a:r>
              <a:rPr lang="en-US" dirty="0">
                <a:solidFill>
                  <a:schemeClr val="tx1"/>
                </a:solidFill>
              </a:rPr>
              <a:t>The structure around a given atom is determined </a:t>
            </a:r>
            <a:r>
              <a:rPr lang="en-US" i="1" dirty="0">
                <a:solidFill>
                  <a:schemeClr val="tx1"/>
                </a:solidFill>
              </a:rPr>
              <a:t>principally</a:t>
            </a:r>
            <a:r>
              <a:rPr lang="en-US" dirty="0">
                <a:solidFill>
                  <a:schemeClr val="tx1"/>
                </a:solidFill>
              </a:rPr>
              <a:t> by minimizing electron pair repulsions.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85800" y="914400"/>
            <a:ext cx="7850226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u="sng" dirty="0">
                <a:solidFill>
                  <a:srgbClr val="800000"/>
                </a:solidFill>
              </a:rPr>
              <a:t>V</a:t>
            </a:r>
            <a:r>
              <a:rPr lang="en-US" sz="3200" dirty="0">
                <a:solidFill>
                  <a:schemeClr val="tx1"/>
                </a:solidFill>
              </a:rPr>
              <a:t>alence </a:t>
            </a:r>
            <a:r>
              <a:rPr lang="en-US" sz="3200" u="sng" dirty="0">
                <a:solidFill>
                  <a:srgbClr val="800000"/>
                </a:solidFill>
              </a:rPr>
              <a:t>S</a:t>
            </a:r>
            <a:r>
              <a:rPr lang="en-US" sz="3200" dirty="0">
                <a:solidFill>
                  <a:schemeClr val="tx1"/>
                </a:solidFill>
              </a:rPr>
              <a:t>hell </a:t>
            </a:r>
            <a:r>
              <a:rPr lang="en-US" sz="3200" u="sng" dirty="0">
                <a:solidFill>
                  <a:srgbClr val="800000"/>
                </a:solidFill>
              </a:rPr>
              <a:t>E</a:t>
            </a:r>
            <a:r>
              <a:rPr lang="en-US" sz="3200" dirty="0">
                <a:solidFill>
                  <a:schemeClr val="tx1"/>
                </a:solidFill>
              </a:rPr>
              <a:t>lectron </a:t>
            </a:r>
            <a:r>
              <a:rPr lang="en-US" sz="3200" u="sng" dirty="0">
                <a:solidFill>
                  <a:srgbClr val="800000"/>
                </a:solidFill>
              </a:rPr>
              <a:t>P</a:t>
            </a:r>
            <a:r>
              <a:rPr lang="en-US" sz="3200" dirty="0">
                <a:solidFill>
                  <a:schemeClr val="tx1"/>
                </a:solidFill>
              </a:rPr>
              <a:t>air </a:t>
            </a:r>
            <a:r>
              <a:rPr lang="en-US" sz="3200" u="sng" dirty="0">
                <a:solidFill>
                  <a:srgbClr val="800000"/>
                </a:solidFill>
              </a:rPr>
              <a:t>R</a:t>
            </a:r>
            <a:r>
              <a:rPr lang="en-US" sz="3200" dirty="0">
                <a:solidFill>
                  <a:schemeClr val="tx1"/>
                </a:solidFill>
              </a:rPr>
              <a:t>epulsion)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6934200" cy="609600"/>
          </a:xfrm>
          <a:noFill/>
          <a:ln/>
        </p:spPr>
        <p:txBody>
          <a:bodyPr lIns="90488" tIns="44450" rIns="90488" bIns="44450"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Predicting a VSEPR Structure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838200"/>
            <a:ext cx="8153400" cy="47244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800000"/>
              </a:buCl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Draw Lewis structure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Clr>
                <a:srgbClr val="800000"/>
              </a:buClr>
              <a:buNone/>
            </a:pP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8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Put pairs as far apart as possible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buClr>
                <a:srgbClr val="800000"/>
              </a:buClr>
              <a:buNone/>
            </a:pP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8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Determine positions of atoms from the  way electron pairs are 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shared</a:t>
            </a:r>
          </a:p>
          <a:p>
            <a:pPr>
              <a:buClr>
                <a:srgbClr val="800000"/>
              </a:buClr>
              <a:buNone/>
            </a:pP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Clr>
                <a:srgbClr val="800000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Determine the name of molecular structure from positions of the atoms.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0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Steric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 </a:t>
            </a:r>
            <a:r>
              <a:rPr lang="en-US" sz="4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4000" u="sng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377440"/>
          <a:ext cx="7924800" cy="2270760"/>
        </p:xfrm>
        <a:graphic>
          <a:graphicData uri="http://schemas.openxmlformats.org/drawingml/2006/table">
            <a:tbl>
              <a:tblPr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20800"/>
                <a:gridCol w="1320800"/>
                <a:gridCol w="1320800"/>
                <a:gridCol w="1320800"/>
                <a:gridCol w="1320800"/>
                <a:gridCol w="1320800"/>
              </a:tblGrid>
              <a:tr h="1335741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Steric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No.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Basic </a:t>
                      </a:r>
                      <a:r>
                        <a:rPr lang="en-US" dirty="0" smtClean="0"/>
                        <a:t>Geometry</a:t>
                      </a:r>
                    </a:p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0 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 lone </a:t>
                      </a:r>
                      <a:r>
                        <a:rPr lang="en-US" dirty="0"/>
                        <a:t>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4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350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linear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5" name="Picture 1" descr="http://upload.wikimedia.org/wikipedia/commons/thumb/a/a1/AX1E0-3D-balls.png/128px-AX1E0-3D-ball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810000"/>
            <a:ext cx="1219200" cy="4953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1066800"/>
            <a:ext cx="5753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atom bonded to another atom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Steric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 </a:t>
            </a:r>
            <a:r>
              <a:rPr lang="en-US" sz="4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4000" u="sng" dirty="0">
              <a:solidFill>
                <a:srgbClr val="8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758440"/>
          <a:ext cx="8153400" cy="2270760"/>
        </p:xfrm>
        <a:graphic>
          <a:graphicData uri="http://schemas.openxmlformats.org/drawingml/2006/table">
            <a:tbl>
              <a:tblPr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5400"/>
                <a:gridCol w="1844040"/>
                <a:gridCol w="1737360"/>
                <a:gridCol w="1676400"/>
                <a:gridCol w="1600200"/>
              </a:tblGrid>
              <a:tr h="1335741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Steric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No.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Basic </a:t>
                      </a:r>
                      <a:r>
                        <a:rPr lang="en-US" dirty="0" smtClean="0"/>
                        <a:t>Geometry</a:t>
                      </a:r>
                    </a:p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0 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 </a:t>
                      </a:r>
                      <a:r>
                        <a:rPr lang="en-US" dirty="0"/>
                        <a:t>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350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linear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linear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602" name="Picture 2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2/24/AX1E1-3D-balls.png/128px-AX1E1-3D-balls.png">
            <a:hlinkClick r:id="rId5" tooltip="AX1E1-3D-balls.png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325" y="-754063"/>
            <a:ext cx="1219200" cy="390525"/>
          </a:xfrm>
          <a:prstGeom prst="rect">
            <a:avLst/>
          </a:prstGeom>
          <a:noFill/>
        </p:spPr>
      </p:pic>
      <p:pic>
        <p:nvPicPr>
          <p:cNvPr id="25606" name="Picture 6" descr="http://upload.wikimedia.org/wikipedia/commons/thumb/2/24/AX1E1-3D-balls.png/128px-AX1E1-3D-ball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4267200"/>
            <a:ext cx="1219200" cy="390525"/>
          </a:xfrm>
          <a:prstGeom prst="rect">
            <a:avLst/>
          </a:prstGeom>
          <a:noFill/>
        </p:spPr>
      </p:pic>
      <p:pic>
        <p:nvPicPr>
          <p:cNvPr id="25608" name="Picture 8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10" name="Picture 10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12" name="Picture 11" descr="2_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4267200"/>
            <a:ext cx="1219200" cy="3619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2000" y="10668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 atoms, or lone electron pairs, or a combination of the two, bonded to a central atom.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Steric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 </a:t>
            </a:r>
            <a:r>
              <a:rPr lang="en-US" sz="4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4000" u="sng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2916219"/>
          <a:ext cx="8153400" cy="2798781"/>
        </p:xfrm>
        <a:graphic>
          <a:graphicData uri="http://schemas.openxmlformats.org/drawingml/2006/table">
            <a:tbl>
              <a:tblPr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95400"/>
                <a:gridCol w="1828800"/>
                <a:gridCol w="1981200"/>
                <a:gridCol w="1600200"/>
                <a:gridCol w="1447800"/>
              </a:tblGrid>
              <a:tr h="1335741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Steric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No.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Basic Geometry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0 </a:t>
                      </a:r>
                      <a:r>
                        <a:rPr lang="en-US" dirty="0"/>
                        <a:t>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 </a:t>
                      </a:r>
                      <a:r>
                        <a:rPr lang="en-US" dirty="0"/>
                        <a:t>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350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US" sz="4000" dirty="0"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trigonal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planar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bent </a:t>
                      </a:r>
                      <a:r>
                        <a:rPr lang="en-US" dirty="0"/>
                        <a:t>/ angular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linear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602" name="Picture 2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2/24/AX1E1-3D-balls.png/128px-AX1E1-3D-balls.png">
            <a:hlinkClick r:id="rId5" tooltip="AX1E1-3D-balls.png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325" y="-754063"/>
            <a:ext cx="1219200" cy="390525"/>
          </a:xfrm>
          <a:prstGeom prst="rect">
            <a:avLst/>
          </a:prstGeom>
          <a:noFill/>
        </p:spPr>
      </p:pic>
      <p:pic>
        <p:nvPicPr>
          <p:cNvPr id="25608" name="Picture 8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10" name="Picture 10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10" name="Picture 9" descr="3_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33600" y="4438650"/>
            <a:ext cx="1219200" cy="895350"/>
          </a:xfrm>
          <a:prstGeom prst="rect">
            <a:avLst/>
          </a:prstGeom>
        </p:spPr>
      </p:pic>
      <p:pic>
        <p:nvPicPr>
          <p:cNvPr id="11" name="Picture 10" descr="3_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038600" y="4371975"/>
            <a:ext cx="1219200" cy="962025"/>
          </a:xfrm>
          <a:prstGeom prst="rect">
            <a:avLst/>
          </a:prstGeom>
        </p:spPr>
      </p:pic>
      <p:pic>
        <p:nvPicPr>
          <p:cNvPr id="13" name="Picture 12" descr="3_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867400" y="4371975"/>
            <a:ext cx="1219200" cy="8858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2000" y="10668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 atoms, or lone electron pairs, or a combination of the two, bonded to a central atom.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Steric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 </a:t>
            </a:r>
            <a:r>
              <a:rPr lang="en-US" sz="4000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sz="4000" u="sng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2946699"/>
          <a:ext cx="8229600" cy="3073101"/>
        </p:xfrm>
        <a:graphic>
          <a:graphicData uri="http://schemas.openxmlformats.org/drawingml/2006/table">
            <a:tbl>
              <a:tblPr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71600"/>
                <a:gridCol w="1676400"/>
                <a:gridCol w="1676400"/>
                <a:gridCol w="1981200"/>
                <a:gridCol w="1524000"/>
              </a:tblGrid>
              <a:tr h="1335741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Steric</a:t>
                      </a:r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No.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Basic </a:t>
                      </a:r>
                      <a:r>
                        <a:rPr lang="en-US" dirty="0" smtClean="0"/>
                        <a:t>Geometry</a:t>
                      </a:r>
                    </a:p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/>
                        <a:t>0 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1 </a:t>
                      </a:r>
                      <a:r>
                        <a:rPr lang="en-US" dirty="0"/>
                        <a:t>lone pair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2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/>
                        <a:t>lone pairs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3501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US" sz="4000" dirty="0"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800" dirty="0" smtClean="0"/>
                        <a:t>tetrahedral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trigonal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pyramid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bent </a:t>
                      </a:r>
                      <a:r>
                        <a:rPr lang="en-US" dirty="0"/>
                        <a:t>/ angular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/>
                        <a:t/>
                      </a:r>
                      <a:br>
                        <a:rPr lang="en-US" dirty="0"/>
                      </a:br>
                      <a:r>
                        <a:rPr lang="en-US" dirty="0" smtClean="0"/>
                        <a:t>linear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602" name="Picture 2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04" name="Picture 4" descr="http://upload.wikimedia.org/wikipedia/commons/thumb/2/24/AX1E1-3D-balls.png/128px-AX1E1-3D-balls.png">
            <a:hlinkClick r:id="rId5" tooltip="AX1E1-3D-balls.png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325" y="-754063"/>
            <a:ext cx="1219200" cy="390525"/>
          </a:xfrm>
          <a:prstGeom prst="rect">
            <a:avLst/>
          </a:prstGeom>
          <a:noFill/>
        </p:spPr>
      </p:pic>
      <p:pic>
        <p:nvPicPr>
          <p:cNvPr id="25608" name="Picture 8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25610" name="Picture 10" descr="http://upload.wikimedia.org/wikipedia/commons/thumb/e/ec/AX2E0-3D-balls.png/128px-AX2E0-3D-balls.png">
            <a:hlinkClick r:id="rId3" tooltip="AX2E0-3D-balls.pn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325" y="-754063"/>
            <a:ext cx="1219200" cy="361950"/>
          </a:xfrm>
          <a:prstGeom prst="rect">
            <a:avLst/>
          </a:prstGeom>
          <a:noFill/>
        </p:spPr>
      </p:pic>
      <p:pic>
        <p:nvPicPr>
          <p:cNvPr id="12" name="Picture 11" descr="4_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57400" y="4343400"/>
            <a:ext cx="1219200" cy="1228725"/>
          </a:xfrm>
          <a:prstGeom prst="rect">
            <a:avLst/>
          </a:prstGeom>
        </p:spPr>
      </p:pic>
      <p:pic>
        <p:nvPicPr>
          <p:cNvPr id="14" name="Picture 13" descr="4_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10000" y="4371975"/>
            <a:ext cx="1219200" cy="1038225"/>
          </a:xfrm>
          <a:prstGeom prst="rect">
            <a:avLst/>
          </a:prstGeom>
        </p:spPr>
      </p:pic>
      <p:pic>
        <p:nvPicPr>
          <p:cNvPr id="15" name="Picture 14" descr="4_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410200" y="4400550"/>
            <a:ext cx="1219200" cy="1009650"/>
          </a:xfrm>
          <a:prstGeom prst="rect">
            <a:avLst/>
          </a:prstGeom>
        </p:spPr>
      </p:pic>
      <p:pic>
        <p:nvPicPr>
          <p:cNvPr id="16" name="Picture 15" descr="4_3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239000" y="4381500"/>
            <a:ext cx="1219200" cy="10287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2000" y="1066800"/>
            <a:ext cx="800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4</a:t>
            </a:r>
            <a:r>
              <a:rPr lang="en-US" sz="2800" dirty="0" smtClean="0">
                <a:solidFill>
                  <a:schemeClr val="tx1"/>
                </a:solidFill>
              </a:rPr>
              <a:t> atoms, or lone electron pairs, or a combination of the two, bonded to a central atom.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1471</TotalTime>
  <Pages>25</Pages>
  <Words>720</Words>
  <Application>Microsoft Office PowerPoint</Application>
  <PresentationFormat>Екран (4:3)</PresentationFormat>
  <Paragraphs>284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Chemistry Format</vt:lpstr>
      <vt:lpstr>VSEPR and  Molecular  Geometry</vt:lpstr>
      <vt:lpstr>Models</vt:lpstr>
      <vt:lpstr>Fundamental Properties of Models</vt:lpstr>
      <vt:lpstr>VSEPR Model</vt:lpstr>
      <vt:lpstr>Predicting a VSEPR Structure</vt:lpstr>
      <vt:lpstr>Steric Number 1</vt:lpstr>
      <vt:lpstr>Steric Number 2</vt:lpstr>
      <vt:lpstr>Steric Number 3</vt:lpstr>
      <vt:lpstr>Steric Number 4</vt:lpstr>
      <vt:lpstr>Steric Number 5</vt:lpstr>
      <vt:lpstr>Steric Number 6</vt:lpstr>
      <vt:lpstr>Steric Number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Bonds</dc:title>
  <dc:creator>Mad Doc</dc:creator>
  <cp:lastModifiedBy>RomaK</cp:lastModifiedBy>
  <cp:revision>433</cp:revision>
  <cp:lastPrinted>1601-01-01T00:00:00Z</cp:lastPrinted>
  <dcterms:created xsi:type="dcterms:W3CDTF">1997-02-02T21:34:34Z</dcterms:created>
  <dcterms:modified xsi:type="dcterms:W3CDTF">2015-09-02T10:08:53Z</dcterms:modified>
</cp:coreProperties>
</file>