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B3179-388D-400C-BCF2-97682A52C23C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2F036-F131-42B2-99FE-0DEA99987DB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88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Vapor </a:t>
            </a:r>
            <a:br>
              <a:rPr lang="en-US" smtClean="0"/>
            </a:br>
            <a:r>
              <a:rPr lang="en-US" smtClean="0"/>
              <a:t>Pressure</a:t>
            </a:r>
          </a:p>
          <a:p>
            <a:r>
              <a:rPr lang="en-US" smtClean="0"/>
              <a:t>Francois Marie Raoult</a:t>
            </a:r>
          </a:p>
          <a:p>
            <a:r>
              <a:rPr lang="en-US" smtClean="0"/>
              <a:t>William Henry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Vapor </a:t>
            </a:r>
            <a:br>
              <a:rPr lang="en-US" smtClean="0"/>
            </a:br>
            <a:r>
              <a:rPr lang="en-US" smtClean="0"/>
              <a:t>Pressure</a:t>
            </a:r>
          </a:p>
          <a:p>
            <a:r>
              <a:rPr lang="en-US" smtClean="0"/>
              <a:t>Francois Marie Raoult</a:t>
            </a:r>
          </a:p>
          <a:p>
            <a:r>
              <a:rPr lang="en-US" smtClean="0"/>
              <a:t>William Henry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6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Henry’s Law</a:t>
            </a:r>
          </a:p>
          <a:p>
            <a:r>
              <a:rPr lang="en-US" smtClean="0"/>
              <a:t>The concentration of a dissolved gas in a solution is directly proportional to the pressure of the gas above the solution</a:t>
            </a:r>
          </a:p>
          <a:p>
            <a:r>
              <a:rPr lang="en-US" smtClean="0"/>
              <a:t>Applies most accurately for dilute solutions of gases that do not dissociate or react with the solvent</a:t>
            </a:r>
          </a:p>
          <a:p>
            <a:r>
              <a:rPr lang="en-US" smtClean="0"/>
              <a:t>Yes  CO2, N2, O2</a:t>
            </a:r>
          </a:p>
          <a:p>
            <a:r>
              <a:rPr lang="en-US" smtClean="0"/>
              <a:t>No  HCl, HI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Henry’s Law</a:t>
            </a:r>
          </a:p>
          <a:p>
            <a:r>
              <a:rPr lang="en-US" smtClean="0"/>
              <a:t>The concentration of a dissolved gas in a solution is directly proportional to the pressure of the gas above the solution</a:t>
            </a:r>
          </a:p>
          <a:p>
            <a:r>
              <a:rPr lang="en-US" smtClean="0"/>
              <a:t>Applies most accurately for dilute solutions of gases that do not dissociate or react with the solvent</a:t>
            </a:r>
          </a:p>
          <a:p>
            <a:r>
              <a:rPr lang="en-US" smtClean="0"/>
              <a:t>Yes  CO2, N2, O2</a:t>
            </a:r>
          </a:p>
          <a:p>
            <a:r>
              <a:rPr lang="en-US" smtClean="0"/>
              <a:t>No  HCl, HI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17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Raoult’s Law</a:t>
            </a:r>
          </a:p>
          <a:p>
            <a:r>
              <a:rPr lang="en-US" smtClean="0"/>
              <a:t>The presence of a nonvolatile solute lowers the vapor pressure of the solvent.</a:t>
            </a:r>
          </a:p>
          <a:p>
            <a:r>
              <a:rPr lang="en-US" smtClean="0"/>
              <a:t>Psolution = Observed Vapor pressure of </a:t>
            </a:r>
          </a:p>
          <a:p>
            <a:r>
              <a:rPr lang="en-US" smtClean="0"/>
              <a:t>             the solution</a:t>
            </a:r>
          </a:p>
          <a:p>
            <a:r>
              <a:rPr lang="en-US" smtClean="0"/>
              <a:t>P0solvent = Vapor pressure of the pure solvent</a:t>
            </a:r>
          </a:p>
          <a:p>
            <a:r>
              <a:rPr lang="en-US" smtClean="0"/>
              <a:t>solvent = Mole fraction of the solvent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Raoult’s Law</a:t>
            </a:r>
          </a:p>
          <a:p>
            <a:r>
              <a:rPr lang="en-US" smtClean="0"/>
              <a:t>The presence of a nonvolatile solute lowers the vapor pressure of the solvent.</a:t>
            </a:r>
          </a:p>
          <a:p>
            <a:r>
              <a:rPr lang="en-US" smtClean="0"/>
              <a:t>Psolution = Observed Vapor pressure of </a:t>
            </a:r>
          </a:p>
          <a:p>
            <a:r>
              <a:rPr lang="en-US" smtClean="0"/>
              <a:t>             the solution</a:t>
            </a:r>
          </a:p>
          <a:p>
            <a:r>
              <a:rPr lang="en-US" smtClean="0"/>
              <a:t>P0solvent = Vapor pressure of the pure solvent</a:t>
            </a:r>
          </a:p>
          <a:p>
            <a:r>
              <a:rPr lang="en-US" smtClean="0"/>
              <a:t>solvent = Mole fraction of the solvent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0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Liquid-liquid solutions in which both components are volatile</a:t>
            </a:r>
          </a:p>
          <a:p>
            <a:r>
              <a:rPr lang="en-US" smtClean="0"/>
              <a:t>Modified Raoult's Law:</a:t>
            </a:r>
          </a:p>
          <a:p>
            <a:r>
              <a:rPr lang="en-US" smtClean="0"/>
              <a:t>              </a:t>
            </a:r>
          </a:p>
          <a:p>
            <a:r>
              <a:rPr lang="en-US" smtClean="0"/>
              <a:t>P0 is the vapor pressure of the pure solvent</a:t>
            </a:r>
          </a:p>
          <a:p>
            <a:endParaRPr lang="en-US" smtClean="0"/>
          </a:p>
          <a:p>
            <a:r>
              <a:rPr lang="en-US" smtClean="0"/>
              <a:t>PA and PB are the partial pressures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Liquid-liquid solutions in which both components are volatile</a:t>
            </a:r>
          </a:p>
          <a:p>
            <a:r>
              <a:rPr lang="en-US" smtClean="0"/>
              <a:t>Modified Raoult's Law:</a:t>
            </a:r>
          </a:p>
          <a:p>
            <a:r>
              <a:rPr lang="en-US" smtClean="0"/>
              <a:t>              </a:t>
            </a:r>
          </a:p>
          <a:p>
            <a:r>
              <a:rPr lang="en-US" smtClean="0"/>
              <a:t>P0 is the vapor pressure of the pure solvent</a:t>
            </a:r>
          </a:p>
          <a:p>
            <a:endParaRPr lang="en-US" smtClean="0"/>
          </a:p>
          <a:p>
            <a:r>
              <a:rPr lang="en-US" smtClean="0"/>
              <a:t>PA and PB are the partial pressures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Raoult’s Law – Ideal Solution</a:t>
            </a:r>
          </a:p>
          <a:p>
            <a:r>
              <a:rPr lang="en-US" smtClean="0"/>
              <a:t>A solution that obeys Raoult’s Law is called an ideal solution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Raoult’s Law – Ideal Solution</a:t>
            </a:r>
          </a:p>
          <a:p>
            <a:r>
              <a:rPr lang="en-US" smtClean="0"/>
              <a:t>A solution that obeys Raoult’s Law is called an ideal solution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66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Negative Deviations from Raoult’s Law</a:t>
            </a:r>
          </a:p>
          <a:p>
            <a:r>
              <a:rPr lang="en-US" smtClean="0"/>
              <a:t>Strong solute-solvent interaction results in a vapor pressure lower than predicted</a:t>
            </a:r>
          </a:p>
          <a:p>
            <a:r>
              <a:rPr lang="en-US" smtClean="0"/>
              <a:t>Exothermic mixing = Negative deviation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Negative Deviations from Raoult’s Law</a:t>
            </a:r>
          </a:p>
          <a:p>
            <a:r>
              <a:rPr lang="en-US" smtClean="0"/>
              <a:t>Strong solute-solvent interaction results in a vapor pressure lower than predicted</a:t>
            </a:r>
          </a:p>
          <a:p>
            <a:r>
              <a:rPr lang="en-US" smtClean="0"/>
              <a:t>Exothermic mixing = Negative deviation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26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Positive Deviations from Raoult’s Law</a:t>
            </a:r>
          </a:p>
          <a:p>
            <a:r>
              <a:rPr lang="en-US" smtClean="0"/>
              <a:t>Weak solute-solvent interaction results in a vapor pressure higher than predicted</a:t>
            </a:r>
          </a:p>
          <a:p>
            <a:r>
              <a:rPr lang="en-US" smtClean="0"/>
              <a:t>Endothermic mixing = Positive deviation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Positive Deviations from Raoult’s Law</a:t>
            </a:r>
          </a:p>
          <a:p>
            <a:r>
              <a:rPr lang="en-US" smtClean="0"/>
              <a:t>Weak solute-solvent interaction results in a vapor pressure higher than predicted</a:t>
            </a:r>
          </a:p>
          <a:p>
            <a:r>
              <a:rPr lang="en-US" smtClean="0"/>
              <a:t>Endothermic mixing = Positive deviation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53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CC546-5B1E-4B89-95AF-D54DFCB12C3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8A02E-9BC1-4919-A192-0CB6303CE05B}" type="slidenum">
              <a:rPr lang="en-US" smtClean="0"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1600200"/>
            <a:ext cx="3505200" cy="1981200"/>
          </a:xfrm>
        </p:spPr>
        <p:txBody>
          <a:bodyPr>
            <a:noAutofit/>
          </a:bodyPr>
          <a:lstStyle/>
          <a:p>
            <a:r>
              <a:rPr lang="en-US" sz="6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Vapor </a:t>
            </a:r>
            <a:br>
              <a:rPr lang="en-US" sz="6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6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Pressure</a:t>
            </a:r>
            <a:endParaRPr lang="en-US" sz="6000" b="1" u="sng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8194" name="Picture 2" descr="File:William Hen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226695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File:Rao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600200"/>
            <a:ext cx="2057400" cy="3265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615744" y="5105400"/>
            <a:ext cx="25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Francois Marie </a:t>
            </a:r>
            <a:r>
              <a:rPr lang="en-US" dirty="0" err="1" smtClean="0">
                <a:latin typeface="Comic Sans MS" pitchFamily="66" charset="0"/>
              </a:rPr>
              <a:t>Raoult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029200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William Henry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Henry’s Law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96875" y="1035050"/>
            <a:ext cx="8509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The concentration of a dissolved gas in a solution is directly proportional to the pressure of the gas above the solution</a:t>
            </a:r>
          </a:p>
        </p:txBody>
      </p:sp>
      <p:graphicFrame>
        <p:nvGraphicFramePr>
          <p:cNvPr id="69638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3148013" y="2519363"/>
          <a:ext cx="2392362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4" imgW="444240" imgH="203040" progId="Equation.3">
                  <p:embed/>
                </p:oleObj>
              </mc:Choice>
              <mc:Fallback>
                <p:oleObj name="Equation" r:id="rId4" imgW="44424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8013" y="2519363"/>
                        <a:ext cx="2392362" cy="109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508000" y="3638550"/>
            <a:ext cx="8270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Applies most accurately for dilute solutions of gases that do not dissociate or react with the solvent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2871788" y="4899025"/>
            <a:ext cx="35990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Yes </a:t>
            </a:r>
            <a:r>
              <a:rPr 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</a:t>
            </a:r>
            <a:r>
              <a:rPr lang="en-US" sz="2800" b="1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N</a:t>
            </a:r>
            <a:r>
              <a:rPr lang="en-US" sz="2800" b="1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O</a:t>
            </a:r>
            <a:r>
              <a:rPr lang="en-US" sz="2800" b="1" baseline="-25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2914650" y="5540375"/>
            <a:ext cx="27077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 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HCl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HI</a:t>
            </a:r>
            <a:endParaRPr lang="en-US" sz="2800" b="1" baseline="-25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0" grpId="0"/>
      <p:bldP spid="69641" grpId="0"/>
      <p:bldP spid="696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63" y="293688"/>
            <a:ext cx="4838700" cy="78105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Raoult’s Law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696913" y="1223963"/>
            <a:ext cx="78882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The presence of a nonvolatile solute lowers the vapor pressure of the solvent.</a:t>
            </a:r>
          </a:p>
        </p:txBody>
      </p:sp>
      <p:graphicFrame>
        <p:nvGraphicFramePr>
          <p:cNvPr id="76805" name="Object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191556"/>
              </p:ext>
            </p:extLst>
          </p:nvPr>
        </p:nvGraphicFramePr>
        <p:xfrm>
          <a:off x="1746250" y="2176463"/>
          <a:ext cx="6096000" cy="1169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4" imgW="1257120" imgH="241200" progId="Equation.3">
                  <p:embed/>
                </p:oleObj>
              </mc:Choice>
              <mc:Fallback>
                <p:oleObj name="Equation" r:id="rId4" imgW="125712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250" y="2176463"/>
                        <a:ext cx="6096000" cy="1169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788988" y="3573463"/>
            <a:ext cx="85883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="1" i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en-US" sz="2800" dirty="0">
                <a:latin typeface="Comic Sans MS" pitchFamily="66" charset="0"/>
              </a:rPr>
              <a:t> = Observed Vapor pressure of </a:t>
            </a:r>
          </a:p>
          <a:p>
            <a:r>
              <a:rPr lang="en-US" sz="2800" dirty="0">
                <a:latin typeface="Comic Sans MS" pitchFamily="66" charset="0"/>
              </a:rPr>
              <a:t>             the solution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755650" y="5395913"/>
            <a:ext cx="8035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200" b="1" i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200" b="1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solvent</a:t>
            </a:r>
            <a:r>
              <a:rPr lang="en-US" sz="2800" dirty="0">
                <a:latin typeface="Comic Sans MS" pitchFamily="66" charset="0"/>
              </a:rPr>
              <a:t> = Vapor pressure of the pure solvent</a:t>
            </a: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908050" y="4648200"/>
            <a:ext cx="8035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</a:t>
            </a:r>
            <a:r>
              <a:rPr lang="en-US" sz="3200" b="1" i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solvent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Comic Sans MS" pitchFamily="66" charset="0"/>
              </a:rPr>
              <a:t>= Mole fraction of the solvent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7" grpId="0"/>
      <p:bldP spid="76808" grpId="0"/>
      <p:bldP spid="768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6725"/>
            <a:ext cx="7772400" cy="1143000"/>
          </a:xfrm>
        </p:spPr>
        <p:txBody>
          <a:bodyPr/>
          <a:lstStyle/>
          <a:p>
            <a:r>
              <a:rPr lang="en-US" sz="3200">
                <a:solidFill>
                  <a:schemeClr val="tx1"/>
                </a:solidFill>
                <a:latin typeface="Comic Sans MS" pitchFamily="66" charset="0"/>
              </a:rPr>
              <a:t>Liquid-liquid solutions in which both components are volatile</a:t>
            </a: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2452688" y="1893888"/>
            <a:ext cx="4168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tabLst>
                <a:tab pos="1143000" algn="r"/>
                <a:tab pos="2743200" algn="ctr"/>
                <a:tab pos="5486400" algn="r"/>
              </a:tabLst>
            </a:pP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Times New Roman" pitchFamily="18" charset="0"/>
                <a:cs typeface="Arial" charset="0"/>
              </a:rPr>
              <a:t>Modified Raoult's Law:</a:t>
            </a:r>
          </a:p>
          <a:p>
            <a:pPr eaLnBrk="0" hangingPunct="0">
              <a:tabLst>
                <a:tab pos="1143000" algn="r"/>
                <a:tab pos="2743200" algn="ctr"/>
                <a:tab pos="5486400" algn="r"/>
              </a:tabLst>
            </a:pPr>
            <a:r>
              <a:rPr lang="en-US" sz="1200" b="0">
                <a:latin typeface="Comic Sans MS" pitchFamily="66" charset="0"/>
                <a:ea typeface="Times New Roman" pitchFamily="18" charset="0"/>
                <a:cs typeface="Arial" charset="0"/>
              </a:rPr>
              <a:t>              </a:t>
            </a:r>
            <a:endParaRPr lang="en-US" sz="1800" b="0">
              <a:latin typeface="Comic Sans MS" pitchFamily="66" charset="0"/>
            </a:endParaRPr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5797015"/>
              </p:ext>
            </p:extLst>
          </p:nvPr>
        </p:nvGraphicFramePr>
        <p:xfrm>
          <a:off x="530225" y="2625725"/>
          <a:ext cx="826452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4" imgW="1942920" imgH="241200" progId="Equation.3">
                  <p:embed/>
                </p:oleObj>
              </mc:Choice>
              <mc:Fallback>
                <p:oleObj name="Equation" r:id="rId4" imgW="194292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2625725"/>
                        <a:ext cx="8264525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735013" y="4106863"/>
            <a:ext cx="791051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1600200" algn="r"/>
                <a:tab pos="2743200" algn="ctr"/>
                <a:tab pos="5486400" algn="r"/>
              </a:tabLst>
            </a:pP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lang="en-US" sz="2800" b="1" i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lang="en-US" sz="2800" dirty="0">
                <a:latin typeface="Comic Sans MS" pitchFamily="66" charset="0"/>
                <a:ea typeface="Times New Roman" pitchFamily="18" charset="0"/>
                <a:cs typeface="Arial" charset="0"/>
              </a:rPr>
              <a:t> is the vapor pressure of the pure solvent</a:t>
            </a:r>
          </a:p>
          <a:p>
            <a:pPr>
              <a:tabLst>
                <a:tab pos="1600200" algn="r"/>
                <a:tab pos="2743200" algn="ctr"/>
                <a:tab pos="5486400" algn="r"/>
              </a:tabLst>
            </a:pPr>
            <a:endParaRPr lang="en-US" sz="2800" dirty="0">
              <a:latin typeface="Comic Sans MS" pitchFamily="66" charset="0"/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1600200" algn="r"/>
                <a:tab pos="2743200" algn="ctr"/>
                <a:tab pos="5486400" algn="r"/>
              </a:tabLst>
            </a:pP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lang="en-US" sz="2800" b="1" i="1" baseline="-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US" sz="2800" i="1" dirty="0">
                <a:latin typeface="Comic Sans MS" pitchFamily="66" charset="0"/>
                <a:ea typeface="Times New Roman" pitchFamily="18" charset="0"/>
                <a:cs typeface="Arial" charset="0"/>
              </a:rPr>
              <a:t> </a:t>
            </a:r>
            <a:r>
              <a:rPr lang="en-US" sz="2800" dirty="0">
                <a:latin typeface="Comic Sans MS" pitchFamily="66" charset="0"/>
                <a:ea typeface="Times New Roman" pitchFamily="18" charset="0"/>
                <a:cs typeface="Arial" charset="0"/>
              </a:rPr>
              <a:t>and 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lang="en-US" sz="2800" b="1" i="1" baseline="-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lang="en-US" sz="2800" dirty="0">
                <a:latin typeface="Comic Sans MS" pitchFamily="66" charset="0"/>
                <a:ea typeface="Times New Roman" pitchFamily="18" charset="0"/>
                <a:cs typeface="Arial" charset="0"/>
              </a:rPr>
              <a:t> are the partial pressures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7" name="Picture 5" descr="Raou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9313" y="1157288"/>
            <a:ext cx="7578725" cy="5684837"/>
          </a:xfrm>
          <a:prstGeom prst="rect">
            <a:avLst/>
          </a:prstGeom>
          <a:noFill/>
        </p:spPr>
      </p:pic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79463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Raoult’s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Law –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Ideal Solution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582613" y="814388"/>
            <a:ext cx="78613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omic Sans MS" pitchFamily="66" charset="0"/>
              </a:rPr>
              <a:t>A solution that obeys Raoult’s Law is called an ideal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5" name="Picture 7" descr="Raoult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0463" y="1597025"/>
            <a:ext cx="7015162" cy="5260975"/>
          </a:xfrm>
          <a:prstGeom prst="rect">
            <a:avLst/>
          </a:prstGeom>
          <a:noFill/>
        </p:spPr>
      </p:pic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-79375"/>
            <a:ext cx="8442325" cy="781050"/>
          </a:xfrm>
        </p:spPr>
        <p:txBody>
          <a:bodyPr/>
          <a:lstStyle/>
          <a:p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Negative Deviations from Raoult’s Law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808038" y="642938"/>
            <a:ext cx="77041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omic Sans MS" pitchFamily="66" charset="0"/>
              </a:rPr>
              <a:t>Strong solute-solvent interaction results in a vapor pressure lower than predicted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641475" y="1635125"/>
            <a:ext cx="44438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Exothermic mixing = Negative deviation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  <p:bldP spid="788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1" name="Picture 5" descr="Raoul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013" y="1587500"/>
            <a:ext cx="7026275" cy="5270500"/>
          </a:xfrm>
          <a:prstGeom prst="rect">
            <a:avLst/>
          </a:prstGeom>
          <a:noFill/>
        </p:spPr>
      </p:pic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731838" y="0"/>
            <a:ext cx="7772400" cy="781050"/>
          </a:xfrm>
        </p:spPr>
        <p:txBody>
          <a:bodyPr/>
          <a:lstStyle/>
          <a:p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Positive Deviations from Raoult’s Law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776288" y="722313"/>
            <a:ext cx="77041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omic Sans MS" pitchFamily="66" charset="0"/>
              </a:rPr>
              <a:t>Weak solute-solvent interaction results in a vapor pressure higher than predicted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279525" y="1619250"/>
            <a:ext cx="4431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Endothermic mixing = Positive deviation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8090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303C6AA-85CD-4271-B831-93A3EA03D4B7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_RESOURCE_PATHS_HASH_PRESENTER" val="6a2b395d5dc0829d65d4c62bc67db49dab719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548</Words>
  <Application>Microsoft Office PowerPoint</Application>
  <PresentationFormat>Екран (4:3)</PresentationFormat>
  <Paragraphs>84</Paragraphs>
  <Slides>7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9" baseType="lpstr">
      <vt:lpstr>Office Theme</vt:lpstr>
      <vt:lpstr>Equation</vt:lpstr>
      <vt:lpstr>Vapor  Pressure</vt:lpstr>
      <vt:lpstr>Henry’s Law</vt:lpstr>
      <vt:lpstr>Raoult’s Law</vt:lpstr>
      <vt:lpstr>Liquid-liquid solutions in which both components are volatile</vt:lpstr>
      <vt:lpstr>Raoult’s Law – Ideal Solution</vt:lpstr>
      <vt:lpstr>Negative Deviations from Raoult’s Law</vt:lpstr>
      <vt:lpstr>Positive Deviations from Raoult’s Law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Vapor Pressure</dc:title>
  <dc:creator>Andy</dc:creator>
  <cp:lastModifiedBy>RomaK</cp:lastModifiedBy>
  <cp:revision>12</cp:revision>
  <dcterms:created xsi:type="dcterms:W3CDTF">2010-12-22T19:27:06Z</dcterms:created>
  <dcterms:modified xsi:type="dcterms:W3CDTF">2015-09-02T10:08:38Z</dcterms:modified>
</cp:coreProperties>
</file>