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DA1"/>
    <a:srgbClr val="006600"/>
    <a:srgbClr val="33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C943E-9DB4-4230-A560-CCC3D7DDA3D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5AC92D-E5AC-4B5E-A753-23C41210DCA6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9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VSEPR – Valence Shell Electron Pair </a:t>
            </a:r>
            <a:br>
              <a:rPr lang="en-US" smtClean="0"/>
            </a:br>
            <a:r>
              <a:rPr lang="en-US" smtClean="0"/>
              <a:t>                   Repulsion</a:t>
            </a:r>
          </a:p>
          <a:p>
            <a:r>
              <a:rPr lang="en-US" smtClean="0"/>
              <a:t>A = central atom</a:t>
            </a:r>
          </a:p>
          <a:p>
            <a:r>
              <a:rPr lang="en-US" smtClean="0"/>
              <a:t>X = atoms bonded to A</a:t>
            </a:r>
          </a:p>
          <a:p>
            <a:r>
              <a:rPr lang="en-US" smtClean="0"/>
              <a:t>E = nonbonding electron pairs on A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VSEPR – Valence Shell Electron Pair </a:t>
            </a:r>
            <a:br>
              <a:rPr lang="en-US" smtClean="0"/>
            </a:br>
            <a:r>
              <a:rPr lang="en-US" smtClean="0"/>
              <a:t>                   Repulsion</a:t>
            </a:r>
          </a:p>
          <a:p>
            <a:r>
              <a:rPr lang="en-US" smtClean="0"/>
              <a:t>A = central atom</a:t>
            </a:r>
          </a:p>
          <a:p>
            <a:r>
              <a:rPr lang="en-US" smtClean="0"/>
              <a:t>X = atoms bonded to A</a:t>
            </a:r>
          </a:p>
          <a:p>
            <a:r>
              <a:rPr lang="en-US" smtClean="0"/>
              <a:t>E = nonbonding electron pairs on 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794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Linear</a:t>
            </a:r>
          </a:p>
          <a:p>
            <a:r>
              <a:rPr lang="en-US" smtClean="0"/>
              <a:t>AX2</a:t>
            </a:r>
          </a:p>
          <a:p>
            <a:r>
              <a:rPr lang="en-US" smtClean="0"/>
              <a:t>CO2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Linear</a:t>
            </a:r>
          </a:p>
          <a:p>
            <a:r>
              <a:rPr lang="en-US" smtClean="0"/>
              <a:t>AX2</a:t>
            </a:r>
          </a:p>
          <a:p>
            <a:r>
              <a:rPr lang="en-US" smtClean="0"/>
              <a:t>CO2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994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Trigonal Planar</a:t>
            </a:r>
          </a:p>
          <a:p>
            <a:r>
              <a:rPr lang="pt-BR" smtClean="0"/>
              <a:t>AX3</a:t>
            </a:r>
          </a:p>
          <a:p>
            <a:r>
              <a:rPr lang="pt-BR" smtClean="0"/>
              <a:t>AX2E</a:t>
            </a:r>
          </a:p>
          <a:p>
            <a:r>
              <a:rPr lang="pt-BR" smtClean="0"/>
              <a:t>BF3</a:t>
            </a:r>
          </a:p>
          <a:p>
            <a:r>
              <a:rPr lang="pt-BR" smtClean="0"/>
              <a:t>SnCl2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t-BR" smtClean="0"/>
              <a:t>Trigonal Planar</a:t>
            </a:r>
          </a:p>
          <a:p>
            <a:r>
              <a:rPr lang="pt-BR" smtClean="0"/>
              <a:t>AX3</a:t>
            </a:r>
          </a:p>
          <a:p>
            <a:r>
              <a:rPr lang="pt-BR" smtClean="0"/>
              <a:t>AX2E</a:t>
            </a:r>
          </a:p>
          <a:p>
            <a:r>
              <a:rPr lang="pt-BR" smtClean="0"/>
              <a:t>BF3</a:t>
            </a:r>
          </a:p>
          <a:p>
            <a:r>
              <a:rPr lang="pt-BR" smtClean="0"/>
              <a:t>SnCl2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9384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Tetrahedral</a:t>
            </a:r>
          </a:p>
          <a:p>
            <a:r>
              <a:rPr lang="pt-BR" smtClean="0"/>
              <a:t>AX4</a:t>
            </a:r>
          </a:p>
          <a:p>
            <a:r>
              <a:rPr lang="pt-BR" smtClean="0"/>
              <a:t>AX3E</a:t>
            </a:r>
          </a:p>
          <a:p>
            <a:r>
              <a:rPr lang="pt-BR" smtClean="0"/>
              <a:t>AX2E2</a:t>
            </a:r>
          </a:p>
          <a:p>
            <a:r>
              <a:rPr lang="pt-BR" smtClean="0"/>
              <a:t>CCl4</a:t>
            </a:r>
          </a:p>
          <a:p>
            <a:r>
              <a:rPr lang="pt-BR" smtClean="0"/>
              <a:t>PCl3</a:t>
            </a:r>
          </a:p>
          <a:p>
            <a:r>
              <a:rPr lang="pt-BR" smtClean="0"/>
              <a:t>Cl2O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t-BR" smtClean="0"/>
              <a:t>Tetrahedral</a:t>
            </a:r>
          </a:p>
          <a:p>
            <a:r>
              <a:rPr lang="pt-BR" smtClean="0"/>
              <a:t>AX4</a:t>
            </a:r>
          </a:p>
          <a:p>
            <a:r>
              <a:rPr lang="pt-BR" smtClean="0"/>
              <a:t>AX3E</a:t>
            </a:r>
          </a:p>
          <a:p>
            <a:r>
              <a:rPr lang="pt-BR" smtClean="0"/>
              <a:t>AX2E2</a:t>
            </a:r>
          </a:p>
          <a:p>
            <a:r>
              <a:rPr lang="pt-BR" smtClean="0"/>
              <a:t>CCl4</a:t>
            </a:r>
          </a:p>
          <a:p>
            <a:r>
              <a:rPr lang="pt-BR" smtClean="0"/>
              <a:t>PCl3</a:t>
            </a:r>
          </a:p>
          <a:p>
            <a:r>
              <a:rPr lang="pt-BR" smtClean="0"/>
              <a:t>Cl2O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0865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Trigonal Bi-pyramidal</a:t>
            </a:r>
          </a:p>
          <a:p>
            <a:r>
              <a:rPr lang="en-US" smtClean="0"/>
              <a:t>AX5</a:t>
            </a:r>
          </a:p>
          <a:p>
            <a:r>
              <a:rPr lang="en-US" smtClean="0"/>
              <a:t>AX4E</a:t>
            </a:r>
          </a:p>
          <a:p>
            <a:r>
              <a:rPr lang="en-US" smtClean="0"/>
              <a:t>AX3E2</a:t>
            </a:r>
          </a:p>
          <a:p>
            <a:r>
              <a:rPr lang="en-US" smtClean="0"/>
              <a:t>AX2E3</a:t>
            </a:r>
          </a:p>
          <a:p>
            <a:r>
              <a:rPr lang="en-US" smtClean="0"/>
              <a:t>PCl5</a:t>
            </a:r>
          </a:p>
          <a:p>
            <a:r>
              <a:rPr lang="en-US" smtClean="0"/>
              <a:t>SF4</a:t>
            </a:r>
          </a:p>
          <a:p>
            <a:r>
              <a:rPr lang="en-US" smtClean="0"/>
              <a:t>ClF3</a:t>
            </a:r>
          </a:p>
          <a:p>
            <a:r>
              <a:rPr lang="en-US" smtClean="0"/>
              <a:t>I3-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Trigonal Bi-pyramidal</a:t>
            </a:r>
          </a:p>
          <a:p>
            <a:r>
              <a:rPr lang="en-US" smtClean="0"/>
              <a:t>AX5</a:t>
            </a:r>
          </a:p>
          <a:p>
            <a:r>
              <a:rPr lang="en-US" smtClean="0"/>
              <a:t>AX4E</a:t>
            </a:r>
          </a:p>
          <a:p>
            <a:r>
              <a:rPr lang="en-US" smtClean="0"/>
              <a:t>AX3E2</a:t>
            </a:r>
          </a:p>
          <a:p>
            <a:r>
              <a:rPr lang="en-US" smtClean="0"/>
              <a:t>AX2E3</a:t>
            </a:r>
          </a:p>
          <a:p>
            <a:r>
              <a:rPr lang="en-US" smtClean="0"/>
              <a:t>PCl5</a:t>
            </a:r>
          </a:p>
          <a:p>
            <a:r>
              <a:rPr lang="en-US" smtClean="0"/>
              <a:t>SF4</a:t>
            </a:r>
          </a:p>
          <a:p>
            <a:r>
              <a:rPr lang="en-US" smtClean="0"/>
              <a:t>ClF3</a:t>
            </a:r>
          </a:p>
          <a:p>
            <a:r>
              <a:rPr lang="en-US" smtClean="0"/>
              <a:t>I3-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900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Octahedral</a:t>
            </a:r>
          </a:p>
          <a:p>
            <a:r>
              <a:rPr lang="en-US" smtClean="0"/>
              <a:t>AX6</a:t>
            </a:r>
          </a:p>
          <a:p>
            <a:r>
              <a:rPr lang="en-US" smtClean="0"/>
              <a:t>AX5E</a:t>
            </a:r>
          </a:p>
          <a:p>
            <a:r>
              <a:rPr lang="en-US" smtClean="0"/>
              <a:t>AX4E2</a:t>
            </a:r>
          </a:p>
          <a:p>
            <a:r>
              <a:rPr lang="en-US" smtClean="0"/>
              <a:t>SF6</a:t>
            </a:r>
          </a:p>
          <a:p>
            <a:r>
              <a:rPr lang="en-US" smtClean="0"/>
              <a:t>ICl4-</a:t>
            </a:r>
          </a:p>
          <a:p>
            <a:r>
              <a:rPr lang="en-US" smtClean="0"/>
              <a:t>BrF5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Octahedral</a:t>
            </a:r>
          </a:p>
          <a:p>
            <a:r>
              <a:rPr lang="en-US" smtClean="0"/>
              <a:t>AX6</a:t>
            </a:r>
          </a:p>
          <a:p>
            <a:r>
              <a:rPr lang="en-US" smtClean="0"/>
              <a:t>AX5E</a:t>
            </a:r>
          </a:p>
          <a:p>
            <a:r>
              <a:rPr lang="en-US" smtClean="0"/>
              <a:t>AX4E2</a:t>
            </a:r>
          </a:p>
          <a:p>
            <a:r>
              <a:rPr lang="en-US" smtClean="0"/>
              <a:t>SF6</a:t>
            </a:r>
          </a:p>
          <a:p>
            <a:r>
              <a:rPr lang="en-US" smtClean="0"/>
              <a:t>ICl4-</a:t>
            </a:r>
          </a:p>
          <a:p>
            <a:r>
              <a:rPr lang="en-US" smtClean="0"/>
              <a:t>BrF5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60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2696A7-227A-4B16-8B8D-2D200C2493B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31C4A-A30B-4BC1-B31D-E7930FAA732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64660-588D-4047-A4ED-E6F57F6DED7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0618D6E-5675-414D-A1C2-F23E67307FE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1A3261-A69A-4CD2-8BEC-750803E0F74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AA6116-2873-492D-8140-4FFB96286C0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33EC1-A6FF-4050-AC1B-F38D082E22E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4BDB5F-B6D0-4DC3-A849-CE490A0A5DE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D3A17-6FE1-4EE7-AF4F-2AC1B6C0C0A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F1C59-A300-4C70-9C51-C67149ACE8B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D17899-C73C-416C-B042-30441456E52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446FD-D42A-45EF-B259-BB7CA4BE726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fld id="{E9403DE8-03FE-4930-ACED-BE24044FCF38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wmf"/><Relationship Id="rId12" Type="http://schemas.openxmlformats.org/officeDocument/2006/relationships/image" Target="../media/image11.gi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10.gif"/><Relationship Id="rId5" Type="http://schemas.openxmlformats.org/officeDocument/2006/relationships/image" Target="../media/image6.wmf"/><Relationship Id="rId10" Type="http://schemas.openxmlformats.org/officeDocument/2006/relationships/image" Target="../media/image9.gif"/><Relationship Id="rId4" Type="http://schemas.openxmlformats.org/officeDocument/2006/relationships/oleObject" Target="../embeddings/oleObject3.bin"/><Relationship Id="rId9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9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4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gif"/><Relationship Id="rId11" Type="http://schemas.openxmlformats.org/officeDocument/2006/relationships/oleObject" Target="../embeddings/oleObject8.bin"/><Relationship Id="rId5" Type="http://schemas.openxmlformats.org/officeDocument/2006/relationships/image" Target="../media/image17.gif"/><Relationship Id="rId15" Type="http://schemas.openxmlformats.org/officeDocument/2006/relationships/image" Target="../media/image19.gif"/><Relationship Id="rId10" Type="http://schemas.openxmlformats.org/officeDocument/2006/relationships/image" Target="../media/image13.wmf"/><Relationship Id="rId4" Type="http://schemas.openxmlformats.org/officeDocument/2006/relationships/image" Target="../media/image16.gif"/><Relationship Id="rId9" Type="http://schemas.openxmlformats.org/officeDocument/2006/relationships/oleObject" Target="../embeddings/oleObject7.bin"/><Relationship Id="rId14" Type="http://schemas.openxmlformats.org/officeDocument/2006/relationships/image" Target="../media/image15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1.wmf"/><Relationship Id="rId12" Type="http://schemas.openxmlformats.org/officeDocument/2006/relationships/image" Target="../media/image25.gi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24.gif"/><Relationship Id="rId5" Type="http://schemas.openxmlformats.org/officeDocument/2006/relationships/image" Target="../media/image20.wmf"/><Relationship Id="rId10" Type="http://schemas.openxmlformats.org/officeDocument/2006/relationships/image" Target="../media/image23.gi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2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696200" cy="914400"/>
          </a:xfrm>
        </p:spPr>
        <p:txBody>
          <a:bodyPr/>
          <a:lstStyle/>
          <a:p>
            <a:pPr algn="l"/>
            <a:r>
              <a:rPr lang="en-US" sz="3200"/>
              <a:t>VSEPR – Valence Shell Electron Pair </a:t>
            </a:r>
            <a:br>
              <a:rPr lang="en-US" sz="3200"/>
            </a:br>
            <a:r>
              <a:rPr lang="en-US" sz="3200"/>
              <a:t>                   Repulsion</a:t>
            </a:r>
          </a:p>
        </p:txBody>
      </p:sp>
      <p:graphicFrame>
        <p:nvGraphicFramePr>
          <p:cNvPr id="8332" name="Group 140"/>
          <p:cNvGraphicFramePr>
            <a:graphicFrameLocks noGrp="1"/>
          </p:cNvGraphicFramePr>
          <p:nvPr/>
        </p:nvGraphicFramePr>
        <p:xfrm>
          <a:off x="609600" y="1219200"/>
          <a:ext cx="7848600" cy="2682240"/>
        </p:xfrm>
        <a:graphic>
          <a:graphicData uri="http://schemas.openxmlformats.org/drawingml/2006/table">
            <a:tbl>
              <a:tblPr/>
              <a:tblGrid>
                <a:gridCol w="1219200"/>
                <a:gridCol w="2819400"/>
                <a:gridCol w="38100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X + 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D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Overall 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D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Forms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DA1"/>
                    </a:solidFill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D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Linear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D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AX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DA1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D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Trigonal Planar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D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AX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, AX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DA1"/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D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Tetrahedral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D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AX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, AX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E, AX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DA1"/>
                    </a:solidFill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D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Trigonal bipyramidal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D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AX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, AX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E, AX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, AX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  <a:endParaRPr kumimoji="0" lang="en-US" sz="24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DA1"/>
                    </a:solidFill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D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Octahedral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DA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AX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6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, AX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E, AX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FDA1"/>
                    </a:solidFill>
                  </a:tcPr>
                </a:tc>
              </a:tr>
            </a:tbl>
          </a:graphicData>
        </a:graphic>
      </p:graphicFrame>
      <p:sp>
        <p:nvSpPr>
          <p:cNvPr id="8294" name="Text Box 102"/>
          <p:cNvSpPr txBox="1">
            <a:spLocks noChangeArrowheads="1"/>
          </p:cNvSpPr>
          <p:nvPr/>
        </p:nvSpPr>
        <p:spPr bwMode="auto">
          <a:xfrm>
            <a:off x="2362200" y="4052888"/>
            <a:ext cx="3152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A = central atom</a:t>
            </a:r>
          </a:p>
        </p:txBody>
      </p:sp>
      <p:sp>
        <p:nvSpPr>
          <p:cNvPr id="8295" name="Text Box 103"/>
          <p:cNvSpPr txBox="1">
            <a:spLocks noChangeArrowheads="1"/>
          </p:cNvSpPr>
          <p:nvPr/>
        </p:nvSpPr>
        <p:spPr bwMode="auto">
          <a:xfrm>
            <a:off x="2362200" y="4464050"/>
            <a:ext cx="4292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X =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atoms bonded to A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296" name="Text Box 104"/>
          <p:cNvSpPr txBox="1">
            <a:spLocks noChangeArrowheads="1"/>
          </p:cNvSpPr>
          <p:nvPr/>
        </p:nvSpPr>
        <p:spPr bwMode="auto">
          <a:xfrm>
            <a:off x="2381250" y="4967288"/>
            <a:ext cx="6229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E = nonbonding electron pairs on 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Linear</a:t>
            </a:r>
          </a:p>
        </p:txBody>
      </p:sp>
      <p:pic>
        <p:nvPicPr>
          <p:cNvPr id="3079" name="Picture 7" descr="an_AX2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248400" y="2057400"/>
            <a:ext cx="2381250" cy="1790700"/>
          </a:xfrm>
          <a:noFill/>
          <a:ln/>
        </p:spPr>
      </p:pic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914400" y="2895600"/>
            <a:ext cx="1905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3124200" y="2590800"/>
            <a:ext cx="1035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5181600" y="2590800"/>
            <a:ext cx="10175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CO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u="sng"/>
              <a:t>Trigonal Planar</a:t>
            </a:r>
          </a:p>
        </p:txBody>
      </p:sp>
      <p:graphicFrame>
        <p:nvGraphicFramePr>
          <p:cNvPr id="4100" name="Object 4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457200" y="1600200"/>
          <a:ext cx="1752600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ChemSketch" r:id="rId4" imgW="1072800" imgH="573120" progId="ACD.ChemSketch.20">
                  <p:embed/>
                </p:oleObj>
              </mc:Choice>
              <mc:Fallback>
                <p:oleObj name="ChemSketch" r:id="rId4" imgW="1072800" imgH="573120" progId="ACD.ChemSketch.20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600200"/>
                        <a:ext cx="1752600" cy="93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2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57200" y="3429000"/>
          <a:ext cx="1828800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ChemSketch" r:id="rId6" imgW="1094400" imgH="573120" progId="ACD.ChemSketch.20">
                  <p:embed/>
                </p:oleObj>
              </mc:Choice>
              <mc:Fallback>
                <p:oleObj name="ChemSketch" r:id="rId6" imgW="1094400" imgH="573120" progId="ACD.ChemSketch.20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429000"/>
                        <a:ext cx="1828800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6" name="Picture 10" descr="AX3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8" cstate="print"/>
          <a:srcRect/>
          <a:stretch>
            <a:fillRect/>
          </a:stretch>
        </p:blipFill>
        <p:spPr>
          <a:xfrm>
            <a:off x="6172200" y="1143000"/>
            <a:ext cx="2381250" cy="1790700"/>
          </a:xfrm>
          <a:noFill/>
          <a:ln/>
        </p:spPr>
      </p:pic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514600" y="1752600"/>
            <a:ext cx="1035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514600" y="3581400"/>
            <a:ext cx="132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</a:p>
        </p:txBody>
      </p:sp>
      <p:pic>
        <p:nvPicPr>
          <p:cNvPr id="4108" name="Picture 12" descr="AX2E"/>
          <p:cNvPicPr>
            <a:picLocks noGrp="1" noChangeAspect="1" noChangeArrowheads="1" noCrop="1"/>
          </p:cNvPicPr>
          <p:nvPr>
            <p:ph sz="quarter" idx="4"/>
          </p:nvPr>
        </p:nvPicPr>
        <p:blipFill>
          <a:blip r:embed="rId9" cstate="print"/>
          <a:srcRect/>
          <a:stretch>
            <a:fillRect/>
          </a:stretch>
        </p:blipFill>
        <p:spPr>
          <a:xfrm>
            <a:off x="6324600" y="3048000"/>
            <a:ext cx="2381250" cy="1790700"/>
          </a:xfrm>
          <a:noFill/>
          <a:ln/>
        </p:spPr>
      </p:pic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5105400" y="1752600"/>
            <a:ext cx="936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BF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953000" y="3581400"/>
            <a:ext cx="1335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SnCl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u="sng"/>
              <a:t>Tetrahedral</a:t>
            </a:r>
          </a:p>
        </p:txBody>
      </p:sp>
      <p:graphicFrame>
        <p:nvGraphicFramePr>
          <p:cNvPr id="5124" name="Object 4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18962240"/>
              </p:ext>
            </p:extLst>
          </p:nvPr>
        </p:nvGraphicFramePr>
        <p:xfrm>
          <a:off x="533400" y="4969329"/>
          <a:ext cx="1508125" cy="135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" name="ChemSketch" r:id="rId4" imgW="1719000" imgH="1539360" progId="ACD.ChemSketch.20">
                  <p:embed/>
                </p:oleObj>
              </mc:Choice>
              <mc:Fallback>
                <p:oleObj name="ChemSketch" r:id="rId4" imgW="1719000" imgH="1539360" progId="ACD.ChemSketch.20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969329"/>
                        <a:ext cx="1508125" cy="1350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6" name="Object 6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4060813577"/>
              </p:ext>
            </p:extLst>
          </p:nvPr>
        </p:nvGraphicFramePr>
        <p:xfrm>
          <a:off x="609600" y="1600200"/>
          <a:ext cx="12065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8" name="ChemSketch" r:id="rId6" imgW="954000" imgH="1024200" progId="ACD.ChemSketch.20">
                  <p:embed/>
                </p:oleObj>
              </mc:Choice>
              <mc:Fallback>
                <p:oleObj name="ChemSketch" r:id="rId6" imgW="954000" imgH="1024200" progId="ACD.ChemSketch.20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600200"/>
                        <a:ext cx="1206500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8" name="Object 8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549290739"/>
              </p:ext>
            </p:extLst>
          </p:nvPr>
        </p:nvGraphicFramePr>
        <p:xfrm>
          <a:off x="609600" y="3352800"/>
          <a:ext cx="1171575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9" name="ChemSketch" r:id="rId8" imgW="987480" imgH="1027080" progId="ACD.ChemSketch.20">
                  <p:embed/>
                </p:oleObj>
              </mc:Choice>
              <mc:Fallback>
                <p:oleObj name="ChemSketch" r:id="rId8" imgW="987480" imgH="1027080" progId="ACD.ChemSketch.20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352800"/>
                        <a:ext cx="1171575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165350" y="1981200"/>
            <a:ext cx="1035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2133600" y="3810000"/>
            <a:ext cx="132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2209800" y="5486400"/>
            <a:ext cx="15065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5105400" y="1981200"/>
            <a:ext cx="1060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CCl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5181600" y="3810000"/>
            <a:ext cx="10207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PCl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pic>
        <p:nvPicPr>
          <p:cNvPr id="5137" name="Picture 17" descr="AX3E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72200" y="3200400"/>
            <a:ext cx="2381250" cy="1790700"/>
          </a:xfrm>
          <a:prstGeom prst="rect">
            <a:avLst/>
          </a:prstGeom>
          <a:noFill/>
        </p:spPr>
      </p:pic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5181600" y="5486400"/>
            <a:ext cx="1143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Cl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</a:p>
        </p:txBody>
      </p:sp>
      <p:pic>
        <p:nvPicPr>
          <p:cNvPr id="5139" name="Picture 19" descr="AX2E2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00800" y="4876800"/>
            <a:ext cx="2381250" cy="1790700"/>
          </a:xfrm>
          <a:prstGeom prst="rect">
            <a:avLst/>
          </a:prstGeom>
          <a:noFill/>
        </p:spPr>
      </p:pic>
      <p:pic>
        <p:nvPicPr>
          <p:cNvPr id="5141" name="Picture 21" descr="CCl4"/>
          <p:cNvPicPr>
            <a:picLocks noGrp="1" noChangeAspect="1" noChangeArrowheads="1" noCrop="1"/>
          </p:cNvPicPr>
          <p:nvPr>
            <p:ph sz="quarter" idx="4"/>
          </p:nvPr>
        </p:nvPicPr>
        <p:blipFill>
          <a:blip r:embed="rId12" cstate="print"/>
          <a:srcRect/>
          <a:stretch>
            <a:fillRect/>
          </a:stretch>
        </p:blipFill>
        <p:spPr>
          <a:xfrm>
            <a:off x="6096000" y="1371600"/>
            <a:ext cx="2590800" cy="19478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7" name="Picture 23" descr="I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4953000"/>
            <a:ext cx="2381250" cy="1790700"/>
          </a:xfrm>
          <a:prstGeom prst="rect">
            <a:avLst/>
          </a:prstGeom>
          <a:noFill/>
        </p:spPr>
      </p:pic>
      <p:pic>
        <p:nvPicPr>
          <p:cNvPr id="6162" name="Picture 18" descr="AX4E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2209800"/>
            <a:ext cx="2381250" cy="1790700"/>
          </a:xfrm>
          <a:prstGeom prst="rect">
            <a:avLst/>
          </a:prstGeom>
          <a:noFill/>
        </p:spPr>
      </p:pic>
      <p:pic>
        <p:nvPicPr>
          <p:cNvPr id="6160" name="Picture 16" descr="AX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0" y="1066800"/>
            <a:ext cx="2381250" cy="1790700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u="sng"/>
              <a:t>Trigonal Bi-pyramidal</a:t>
            </a:r>
          </a:p>
        </p:txBody>
      </p:sp>
      <p:graphicFrame>
        <p:nvGraphicFramePr>
          <p:cNvPr id="6148" name="Object 4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533400" y="1219200"/>
          <a:ext cx="1042988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9" name="ChemSketch" r:id="rId7" imgW="1042560" imgH="1213200" progId="ACD.ChemSketch.20">
                  <p:embed/>
                </p:oleObj>
              </mc:Choice>
              <mc:Fallback>
                <p:oleObj name="ChemSketch" r:id="rId7" imgW="1042560" imgH="1213200" progId="ACD.ChemSketch.20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219200"/>
                        <a:ext cx="1042988" cy="1212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33400" y="2590800"/>
          <a:ext cx="1054100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0" name="ChemSketch" r:id="rId9" imgW="1054440" imgH="1213200" progId="ACD.ChemSketch.20">
                  <p:embed/>
                </p:oleObj>
              </mc:Choice>
              <mc:Fallback>
                <p:oleObj name="ChemSketch" r:id="rId9" imgW="1054440" imgH="1213200" progId="ACD.ChemSketch.20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590800"/>
                        <a:ext cx="1054100" cy="1212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2" name="Object 8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33400" y="3962400"/>
          <a:ext cx="1054100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1" name="ChemSketch" r:id="rId11" imgW="1054440" imgH="1213200" progId="ACD.ChemSketch.20">
                  <p:embed/>
                </p:oleObj>
              </mc:Choice>
              <mc:Fallback>
                <p:oleObj name="ChemSketch" r:id="rId11" imgW="1054440" imgH="1213200" progId="ACD.ChemSketch.20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962400"/>
                        <a:ext cx="1054100" cy="1212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4" name="Object 10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533400" y="5257800"/>
          <a:ext cx="1069975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2" name="ChemSketch" r:id="rId13" imgW="1069920" imgH="1213200" progId="ACD.ChemSketch.20">
                  <p:embed/>
                </p:oleObj>
              </mc:Choice>
              <mc:Fallback>
                <p:oleObj name="ChemSketch" r:id="rId13" imgW="1069920" imgH="1213200" progId="ACD.ChemSketch.20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5257800"/>
                        <a:ext cx="1069975" cy="1212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2362200" y="1600200"/>
            <a:ext cx="1035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2209800" y="2895600"/>
            <a:ext cx="132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2133600" y="4267200"/>
            <a:ext cx="15065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2133600" y="5562600"/>
            <a:ext cx="15065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5486400" y="1600200"/>
            <a:ext cx="10207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PCl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5562600" y="2895600"/>
            <a:ext cx="96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SF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5486400" y="4267200"/>
            <a:ext cx="10556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ClF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pic>
        <p:nvPicPr>
          <p:cNvPr id="6165" name="Picture 21" descr="AX3E2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553200" y="3657600"/>
            <a:ext cx="2381250" cy="1790700"/>
          </a:xfrm>
          <a:prstGeom prst="rect">
            <a:avLst/>
          </a:prstGeom>
          <a:noFill/>
        </p:spPr>
      </p:pic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5715000" y="5562600"/>
            <a:ext cx="8048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u="sng"/>
              <a:t>Octahedral</a:t>
            </a:r>
          </a:p>
        </p:txBody>
      </p:sp>
      <p:graphicFrame>
        <p:nvGraphicFramePr>
          <p:cNvPr id="7172" name="Object 4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533400" y="1219200"/>
          <a:ext cx="1358900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5" name="ChemSketch" r:id="rId4" imgW="1359360" imgH="1207080" progId="ACD.ChemSketch.20">
                  <p:embed/>
                </p:oleObj>
              </mc:Choice>
              <mc:Fallback>
                <p:oleObj name="ChemSketch" r:id="rId4" imgW="1359360" imgH="1207080" progId="ACD.ChemSketch.20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219200"/>
                        <a:ext cx="1358900" cy="120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4" name="Object 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33400" y="2895600"/>
          <a:ext cx="1358900" cy="116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6" name="ChemSketch" r:id="rId6" imgW="1359360" imgH="1167480" progId="ACD.ChemSketch.20">
                  <p:embed/>
                </p:oleObj>
              </mc:Choice>
              <mc:Fallback>
                <p:oleObj name="ChemSketch" r:id="rId6" imgW="1359360" imgH="1167480" progId="ACD.ChemSketch.20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895600"/>
                        <a:ext cx="1358900" cy="1166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6" name="Object 8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33400" y="4572000"/>
          <a:ext cx="1358900" cy="1119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7" name="ChemSketch" r:id="rId8" imgW="1359360" imgH="1118520" progId="ACD.ChemSketch.20">
                  <p:embed/>
                </p:oleObj>
              </mc:Choice>
              <mc:Fallback>
                <p:oleObj name="ChemSketch" r:id="rId8" imgW="1359360" imgH="1118520" progId="ACD.ChemSketch.20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572000"/>
                        <a:ext cx="1358900" cy="1119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2667000" y="1524000"/>
            <a:ext cx="1035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2590800" y="3200400"/>
            <a:ext cx="132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2590800" y="4876800"/>
            <a:ext cx="15065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AX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pic>
        <p:nvPicPr>
          <p:cNvPr id="7181" name="Picture 13" descr="AX6"/>
          <p:cNvPicPr>
            <a:picLocks noGrp="1" noChangeAspect="1" noChangeArrowheads="1" noCrop="1"/>
          </p:cNvPicPr>
          <p:nvPr>
            <p:ph sz="quarter" idx="4"/>
          </p:nvPr>
        </p:nvPicPr>
        <p:blipFill>
          <a:blip r:embed="rId10" cstate="print"/>
          <a:srcRect/>
          <a:stretch>
            <a:fillRect/>
          </a:stretch>
        </p:blipFill>
        <p:spPr>
          <a:xfrm>
            <a:off x="6324600" y="990600"/>
            <a:ext cx="2381250" cy="1790700"/>
          </a:xfrm>
          <a:noFill/>
          <a:ln/>
        </p:spPr>
      </p:pic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5130800" y="1524000"/>
            <a:ext cx="96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SF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</a:p>
        </p:txBody>
      </p:sp>
      <p:pic>
        <p:nvPicPr>
          <p:cNvPr id="7184" name="Picture 16" descr="AX5E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24600" y="2667000"/>
            <a:ext cx="2381250" cy="1790700"/>
          </a:xfrm>
          <a:prstGeom prst="rect">
            <a:avLst/>
          </a:prstGeom>
          <a:noFill/>
        </p:spPr>
      </p:pic>
      <p:pic>
        <p:nvPicPr>
          <p:cNvPr id="7185" name="Picture 17" descr="Ax4E2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324600" y="4343400"/>
            <a:ext cx="2381250" cy="1790700"/>
          </a:xfrm>
          <a:prstGeom prst="rect">
            <a:avLst/>
          </a:prstGeom>
          <a:noFill/>
        </p:spPr>
      </p:pic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5181600" y="4921250"/>
            <a:ext cx="1306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ICl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5092700" y="3200400"/>
            <a:ext cx="1155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BrF</a:t>
            </a:r>
            <a:r>
              <a:rPr lang="en-US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F521D88-ABDA-4483-AFB3-F3D52E88B56A"/>
  <p:tag name="ISPRING_SCORM_RATE_SLIDES" val="1"/>
  <p:tag name="ISPRING_SCORM_RATE_QUIZZES" val="0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_RESOURCE_PATHS_HASH_PRESENTER" val="7d2178b9cef8a878e570c60d8e62dba41cfb5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173</Words>
  <Application>Microsoft Office PowerPoint</Application>
  <PresentationFormat>Екран (4:3)</PresentationFormat>
  <Paragraphs>123</Paragraphs>
  <Slides>6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8" baseType="lpstr">
      <vt:lpstr>Default Design</vt:lpstr>
      <vt:lpstr>ChemSketch</vt:lpstr>
      <vt:lpstr>VSEPR – Valence Shell Electron Pair                     Repulsion</vt:lpstr>
      <vt:lpstr>Linear</vt:lpstr>
      <vt:lpstr>Trigonal Planar</vt:lpstr>
      <vt:lpstr>Tetrahedral</vt:lpstr>
      <vt:lpstr>Trigonal Bi-pyramidal</vt:lpstr>
      <vt:lpstr>Octahedral</vt:lpstr>
    </vt:vector>
  </TitlesOfParts>
  <Company>Independent Web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VSEPR</dc:title>
  <dc:creator>Andrew Allan</dc:creator>
  <cp:lastModifiedBy>RomaK</cp:lastModifiedBy>
  <cp:revision>40</cp:revision>
  <dcterms:created xsi:type="dcterms:W3CDTF">2006-06-03T03:01:53Z</dcterms:created>
  <dcterms:modified xsi:type="dcterms:W3CDTF">2015-09-02T10:08:45Z</dcterms:modified>
</cp:coreProperties>
</file>