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56" r:id="rId2"/>
    <p:sldId id="288" r:id="rId3"/>
    <p:sldId id="278" r:id="rId4"/>
    <p:sldId id="279" r:id="rId5"/>
    <p:sldId id="289" r:id="rId6"/>
    <p:sldId id="294" r:id="rId7"/>
    <p:sldId id="284" r:id="rId8"/>
    <p:sldId id="285" r:id="rId9"/>
    <p:sldId id="287" r:id="rId10"/>
    <p:sldId id="286" r:id="rId11"/>
    <p:sldId id="290" r:id="rId12"/>
    <p:sldId id="292" r:id="rId13"/>
    <p:sldId id="29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006600"/>
    <a:srgbClr val="FF3300"/>
    <a:srgbClr val="000099"/>
    <a:srgbClr val="FFCC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0A93B4-29FE-4D14-8477-2A901BE1E013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89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48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Avogadro’s Number</a:t>
            </a:r>
          </a:p>
          <a:p>
            <a:r>
              <a:rPr lang="en-US" smtClean="0"/>
              <a:t>How many atoms of lithium are in 18.2 g of </a:t>
            </a:r>
          </a:p>
          <a:p>
            <a:r>
              <a:rPr lang="en-US" smtClean="0"/>
              <a:t>lithium?</a:t>
            </a:r>
          </a:p>
          <a:p>
            <a:r>
              <a:rPr lang="en-US" smtClean="0"/>
              <a:t>18.2 g Li</a:t>
            </a:r>
          </a:p>
          <a:p>
            <a:r>
              <a:rPr lang="en-US" smtClean="0"/>
              <a:t>  =              atoms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6.022 x 1023 atoms Li</a:t>
            </a:r>
          </a:p>
          <a:p>
            <a:r>
              <a:rPr lang="en-US" smtClean="0"/>
              <a:t>1.58 x 1024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(18.2)(6.022 x 1023)/6.94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Avogadro’s Number</a:t>
            </a:r>
          </a:p>
          <a:p>
            <a:r>
              <a:rPr lang="en-US" smtClean="0"/>
              <a:t>How many atoms of lithium are in 18.2 g of </a:t>
            </a:r>
          </a:p>
          <a:p>
            <a:r>
              <a:rPr lang="en-US" smtClean="0"/>
              <a:t>lithium?</a:t>
            </a:r>
          </a:p>
          <a:p>
            <a:r>
              <a:rPr lang="en-US" smtClean="0"/>
              <a:t>18.2 g Li</a:t>
            </a:r>
          </a:p>
          <a:p>
            <a:r>
              <a:rPr lang="en-US" smtClean="0"/>
              <a:t>  =              atoms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6.022 x 1023 atoms Li</a:t>
            </a:r>
          </a:p>
          <a:p>
            <a:r>
              <a:rPr lang="en-US" smtClean="0"/>
              <a:t>1.58 x 1024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(18.2)(6.022 x 1023)/6.94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86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Molar Volume</a:t>
            </a:r>
          </a:p>
          <a:p>
            <a:r>
              <a:rPr lang="en-US" smtClean="0"/>
              <a:t>Equal volumes of all gases at the same temperature and pressure contain the same number of molecules. </a:t>
            </a:r>
          </a:p>
          <a:p>
            <a:r>
              <a:rPr lang="en-US" smtClean="0"/>
              <a:t>	- Amedeo Avogadro</a:t>
            </a:r>
          </a:p>
          <a:p>
            <a:endParaRPr lang="en-US" smtClean="0"/>
          </a:p>
          <a:p>
            <a:r>
              <a:rPr lang="en-US" smtClean="0"/>
              <a:t>At STP (Standard Temperature and Pressure):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1 mole of a gas occupies 22.4 liters of volume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Standard Molar Volume</a:t>
            </a:r>
          </a:p>
          <a:p>
            <a:r>
              <a:rPr lang="en-US" smtClean="0"/>
              <a:t>Equal volumes of all gases at the same temperature and pressure contain the same number of molecules. </a:t>
            </a:r>
          </a:p>
          <a:p>
            <a:r>
              <a:rPr lang="en-US" smtClean="0"/>
              <a:t>	- Amedeo Avogadro</a:t>
            </a:r>
          </a:p>
          <a:p>
            <a:endParaRPr lang="en-US" smtClean="0"/>
          </a:p>
          <a:p>
            <a:r>
              <a:rPr lang="en-US" smtClean="0"/>
              <a:t>At STP (Standard Temperature and Pressure):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1 mole of a gas occupies 22.4 liters of volume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4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Standard Molar Volume</a:t>
            </a:r>
          </a:p>
          <a:p>
            <a:r>
              <a:rPr lang="en-US" smtClean="0"/>
              <a:t>How many moles of hydrogen are in 100 L of hydrogen at STP?</a:t>
            </a:r>
          </a:p>
          <a:p>
            <a:r>
              <a:rPr lang="en-US" smtClean="0"/>
              <a:t>100  L</a:t>
            </a:r>
          </a:p>
          <a:p>
            <a:r>
              <a:rPr lang="en-US" smtClean="0"/>
              <a:t>  =         mol</a:t>
            </a:r>
          </a:p>
          <a:p>
            <a:r>
              <a:rPr lang="en-US" smtClean="0"/>
              <a:t>22.4 L</a:t>
            </a:r>
          </a:p>
          <a:p>
            <a:r>
              <a:rPr lang="en-US" smtClean="0"/>
              <a:t>      1 mol</a:t>
            </a:r>
          </a:p>
          <a:p>
            <a:r>
              <a:rPr lang="en-US" smtClean="0"/>
              <a:t>4.64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Standard Molar Volume</a:t>
            </a:r>
          </a:p>
          <a:p>
            <a:r>
              <a:rPr lang="en-US" smtClean="0"/>
              <a:t>How many moles of hydrogen are in 100 L of hydrogen at STP?</a:t>
            </a:r>
          </a:p>
          <a:p>
            <a:r>
              <a:rPr lang="en-US" smtClean="0"/>
              <a:t>100  L</a:t>
            </a:r>
          </a:p>
          <a:p>
            <a:r>
              <a:rPr lang="en-US" smtClean="0"/>
              <a:t>  =         mol</a:t>
            </a:r>
          </a:p>
          <a:p>
            <a:r>
              <a:rPr lang="en-US" smtClean="0"/>
              <a:t>22.4 L</a:t>
            </a:r>
          </a:p>
          <a:p>
            <a:r>
              <a:rPr lang="en-US" smtClean="0"/>
              <a:t>      1 mol</a:t>
            </a:r>
          </a:p>
          <a:p>
            <a:r>
              <a:rPr lang="en-US" smtClean="0"/>
              <a:t>4.64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19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Standard Molar Volume</a:t>
            </a:r>
          </a:p>
          <a:p>
            <a:r>
              <a:rPr lang="en-US" smtClean="0"/>
              <a:t>How many liters are occupied by 3 moles of oxygen gas at STP?</a:t>
            </a:r>
          </a:p>
          <a:p>
            <a:r>
              <a:rPr lang="en-US" smtClean="0"/>
              <a:t> 3  mol</a:t>
            </a:r>
          </a:p>
          <a:p>
            <a:r>
              <a:rPr lang="en-US" smtClean="0"/>
              <a:t>  =         L</a:t>
            </a:r>
          </a:p>
          <a:p>
            <a:r>
              <a:rPr lang="en-US" smtClean="0"/>
              <a:t> 1  mol</a:t>
            </a:r>
          </a:p>
          <a:p>
            <a:r>
              <a:rPr lang="en-US" smtClean="0"/>
              <a:t>       22.4 L</a:t>
            </a:r>
          </a:p>
          <a:p>
            <a:r>
              <a:rPr lang="en-US" smtClean="0"/>
              <a:t>67.2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Standard Molar Volume</a:t>
            </a:r>
          </a:p>
          <a:p>
            <a:r>
              <a:rPr lang="en-US" smtClean="0"/>
              <a:t>How many liters are occupied by 3 moles of oxygen gas at STP?</a:t>
            </a:r>
          </a:p>
          <a:p>
            <a:r>
              <a:rPr lang="en-US" smtClean="0"/>
              <a:t> 3  mol</a:t>
            </a:r>
          </a:p>
          <a:p>
            <a:r>
              <a:rPr lang="en-US" smtClean="0"/>
              <a:t>  =         L</a:t>
            </a:r>
          </a:p>
          <a:p>
            <a:r>
              <a:rPr lang="en-US" smtClean="0"/>
              <a:t> 1  mol</a:t>
            </a:r>
          </a:p>
          <a:p>
            <a:r>
              <a:rPr lang="en-US" smtClean="0"/>
              <a:t>       22.4 L</a:t>
            </a:r>
          </a:p>
          <a:p>
            <a:r>
              <a:rPr lang="en-US" smtClean="0"/>
              <a:t>67.2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43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48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  <a:p>
            <a:r>
              <a:rPr lang="en-US" smtClean="0"/>
              <a:t>1 dozen =</a:t>
            </a:r>
          </a:p>
          <a:p>
            <a:r>
              <a:rPr lang="en-US" smtClean="0"/>
              <a:t>1 gross = </a:t>
            </a:r>
          </a:p>
          <a:p>
            <a:r>
              <a:rPr lang="en-US" smtClean="0"/>
              <a:t>1 ream = </a:t>
            </a:r>
          </a:p>
          <a:p>
            <a:r>
              <a:rPr lang="en-US" smtClean="0"/>
              <a:t>1 mole = </a:t>
            </a:r>
          </a:p>
          <a:p>
            <a:r>
              <a:rPr lang="en-US" smtClean="0"/>
              <a:t>12</a:t>
            </a:r>
          </a:p>
          <a:p>
            <a:r>
              <a:rPr lang="en-US" smtClean="0"/>
              <a:t>144</a:t>
            </a:r>
          </a:p>
          <a:p>
            <a:r>
              <a:rPr lang="en-US" smtClean="0"/>
              <a:t>500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There are exactly 12 grams of carbon-12 in one mole of carbon-12.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  <a:p>
            <a:r>
              <a:rPr lang="en-US" smtClean="0"/>
              <a:t>1 dozen =</a:t>
            </a:r>
          </a:p>
          <a:p>
            <a:r>
              <a:rPr lang="en-US" smtClean="0"/>
              <a:t>1 gross = </a:t>
            </a:r>
          </a:p>
          <a:p>
            <a:r>
              <a:rPr lang="en-US" smtClean="0"/>
              <a:t>1 ream = </a:t>
            </a:r>
          </a:p>
          <a:p>
            <a:r>
              <a:rPr lang="en-US" smtClean="0"/>
              <a:t>1 mole = </a:t>
            </a:r>
          </a:p>
          <a:p>
            <a:r>
              <a:rPr lang="en-US" smtClean="0"/>
              <a:t>12</a:t>
            </a:r>
          </a:p>
          <a:p>
            <a:r>
              <a:rPr lang="en-US" smtClean="0"/>
              <a:t>144</a:t>
            </a:r>
          </a:p>
          <a:p>
            <a:r>
              <a:rPr lang="en-US" smtClean="0"/>
              <a:t>500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There are exactly 12 grams of carbon-12 in one mole of carbon-12.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73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Avogadro’s Number</a:t>
            </a:r>
          </a:p>
          <a:p>
            <a:r>
              <a:rPr lang="en-US" smtClean="0"/>
              <a:t>6.02 x 1023 is called “Avogadro’s Number” in honor of the Italian chemist Amadeo Avogadro (1776-1855). </a:t>
            </a:r>
          </a:p>
          <a:p>
            <a:r>
              <a:rPr lang="en-US" smtClean="0"/>
              <a:t>Amadeo Avogadro</a:t>
            </a:r>
          </a:p>
          <a:p>
            <a:r>
              <a:rPr lang="en-US" smtClean="0"/>
              <a:t>I didn’t discover it. Its just named after me!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Avogadro’s Number</a:t>
            </a:r>
          </a:p>
          <a:p>
            <a:r>
              <a:rPr lang="en-US" smtClean="0"/>
              <a:t>6.02 x 1023 is called “Avogadro’s Number” in honor of the Italian chemist Amadeo Avogadro (1776-1855). </a:t>
            </a:r>
          </a:p>
          <a:p>
            <a:r>
              <a:rPr lang="en-US" smtClean="0"/>
              <a:t>Amadeo Avogadro</a:t>
            </a:r>
          </a:p>
          <a:p>
            <a:r>
              <a:rPr lang="en-US" smtClean="0"/>
              <a:t>I didn’t discover it. Its just named after me!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87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Formula Mass</a:t>
            </a:r>
          </a:p>
          <a:p>
            <a:r>
              <a:rPr lang="en-US" smtClean="0"/>
              <a:t>Calculate the formula mass of carbon dioxide, CO2.</a:t>
            </a:r>
          </a:p>
          <a:p>
            <a:r>
              <a:rPr lang="en-US" smtClean="0"/>
              <a:t>12.01 g +  2(16.00 g) =</a:t>
            </a:r>
          </a:p>
          <a:p>
            <a:r>
              <a:rPr lang="en-US" smtClean="0"/>
              <a:t>44.01 g</a:t>
            </a:r>
          </a:p>
          <a:p>
            <a:r>
              <a:rPr lang="en-US" smtClean="0"/>
              <a:t> One mole of CO2 (6.02 x 1023 molecules) has a mass of 44.01 grams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Formula Mass</a:t>
            </a:r>
          </a:p>
          <a:p>
            <a:r>
              <a:rPr lang="en-US" smtClean="0"/>
              <a:t>Calculate the formula mass of carbon dioxide, CO2.</a:t>
            </a:r>
          </a:p>
          <a:p>
            <a:r>
              <a:rPr lang="en-US" smtClean="0"/>
              <a:t>12.01 g +  2(16.00 g) =</a:t>
            </a:r>
          </a:p>
          <a:p>
            <a:r>
              <a:rPr lang="en-US" smtClean="0"/>
              <a:t>44.01 g</a:t>
            </a:r>
          </a:p>
          <a:p>
            <a:r>
              <a:rPr lang="en-US" smtClean="0"/>
              <a:t> One mole of CO2 (6.02 x 1023 molecules) has a mass of 44.01 grams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4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Mole Relationships</a:t>
            </a:r>
          </a:p>
          <a:p>
            <a:r>
              <a:rPr lang="en-US" smtClean="0"/>
              <a:t> Mole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or molecules</a:t>
            </a:r>
          </a:p>
          <a:p>
            <a:r>
              <a:rPr lang="en-US" smtClean="0"/>
              <a:t>   Liters</a:t>
            </a:r>
          </a:p>
          <a:p>
            <a:r>
              <a:rPr lang="en-US" smtClean="0"/>
              <a:t>    Grams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Atomic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22. 4 L</a:t>
            </a:r>
          </a:p>
          <a:p>
            <a:r>
              <a:rPr lang="en-US" smtClean="0"/>
              <a:t>22.4 </a:t>
            </a:r>
          </a:p>
          <a:p>
            <a:r>
              <a:rPr lang="en-US" smtClean="0"/>
              <a:t>   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Mole Relationships</a:t>
            </a:r>
          </a:p>
          <a:p>
            <a:r>
              <a:rPr lang="en-US" smtClean="0"/>
              <a:t> Mole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or molecules</a:t>
            </a:r>
          </a:p>
          <a:p>
            <a:r>
              <a:rPr lang="en-US" smtClean="0"/>
              <a:t>   Liters</a:t>
            </a:r>
          </a:p>
          <a:p>
            <a:r>
              <a:rPr lang="en-US" smtClean="0"/>
              <a:t>    Grams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Atomic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22. 4 L</a:t>
            </a:r>
          </a:p>
          <a:p>
            <a:r>
              <a:rPr lang="en-US" smtClean="0"/>
              <a:t>22.4 </a:t>
            </a:r>
          </a:p>
          <a:p>
            <a:r>
              <a:rPr lang="en-US" smtClean="0"/>
              <a:t>   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53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Converting moles to grams</a:t>
            </a:r>
          </a:p>
          <a:p>
            <a:r>
              <a:rPr lang="en-US" smtClean="0"/>
              <a:t>How many grams of lithium are in 3.50 moles of lithium?</a:t>
            </a:r>
          </a:p>
          <a:p>
            <a:r>
              <a:rPr lang="en-US" smtClean="0"/>
              <a:t>3.50 mol Li</a:t>
            </a:r>
          </a:p>
          <a:p>
            <a:r>
              <a:rPr lang="en-US" smtClean="0"/>
              <a:t>=         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24.3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Converting moles to grams</a:t>
            </a:r>
          </a:p>
          <a:p>
            <a:r>
              <a:rPr lang="en-US" smtClean="0"/>
              <a:t>How many grams of lithium are in 3.50 moles of lithium?</a:t>
            </a:r>
          </a:p>
          <a:p>
            <a:r>
              <a:rPr lang="en-US" smtClean="0"/>
              <a:t>3.50 mol Li</a:t>
            </a:r>
          </a:p>
          <a:p>
            <a:r>
              <a:rPr lang="en-US" smtClean="0"/>
              <a:t>=         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24.3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30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Converting grams to moles</a:t>
            </a:r>
          </a:p>
          <a:p>
            <a:r>
              <a:rPr lang="en-US" smtClean="0"/>
              <a:t>How many moles of lithium are in 18.2 grams of lithium?</a:t>
            </a:r>
          </a:p>
          <a:p>
            <a:r>
              <a:rPr lang="en-US" smtClean="0"/>
              <a:t>18.2 g Li</a:t>
            </a:r>
          </a:p>
          <a:p>
            <a:r>
              <a:rPr lang="en-US" smtClean="0"/>
              <a:t>=        mol Li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2.62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Converting grams to moles</a:t>
            </a:r>
          </a:p>
          <a:p>
            <a:r>
              <a:rPr lang="en-US" smtClean="0"/>
              <a:t>How many moles of lithium are in 18.2 grams of lithium?</a:t>
            </a:r>
          </a:p>
          <a:p>
            <a:r>
              <a:rPr lang="en-US" smtClean="0"/>
              <a:t>18.2 g Li</a:t>
            </a:r>
          </a:p>
          <a:p>
            <a:r>
              <a:rPr lang="en-US" smtClean="0"/>
              <a:t>=        mol Li</a:t>
            </a:r>
          </a:p>
          <a:p>
            <a:r>
              <a:rPr lang="en-US" smtClean="0"/>
              <a:t>6.94 g Li</a:t>
            </a:r>
          </a:p>
          <a:p>
            <a:r>
              <a:rPr lang="en-US" smtClean="0"/>
              <a:t>1 mol Li</a:t>
            </a:r>
          </a:p>
          <a:p>
            <a:r>
              <a:rPr lang="en-US" smtClean="0"/>
              <a:t>2.62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Avogadro’s Number</a:t>
            </a:r>
          </a:p>
          <a:p>
            <a:r>
              <a:rPr lang="en-US" smtClean="0"/>
              <a:t>How many atoms of lithium are in 3.50 moles of lithium?</a:t>
            </a:r>
          </a:p>
          <a:p>
            <a:r>
              <a:rPr lang="en-US" smtClean="0"/>
              <a:t>3.50 mol</a:t>
            </a:r>
          </a:p>
          <a:p>
            <a:r>
              <a:rPr lang="en-US" smtClean="0"/>
              <a:t>  =              atoms</a:t>
            </a:r>
          </a:p>
          <a:p>
            <a:r>
              <a:rPr lang="en-US" smtClean="0"/>
              <a:t>1 mol</a:t>
            </a:r>
          </a:p>
          <a:p>
            <a:r>
              <a:rPr lang="en-US" smtClean="0"/>
              <a:t>6.02 x 1023 atoms</a:t>
            </a:r>
          </a:p>
          <a:p>
            <a:r>
              <a:rPr lang="en-US" smtClean="0"/>
              <a:t>2.07 x 1024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with Moles:</a:t>
            </a:r>
            <a:br>
              <a:rPr lang="en-US" smtClean="0"/>
            </a:br>
            <a:r>
              <a:rPr lang="en-US" smtClean="0"/>
              <a:t>Using Avogadro’s Number</a:t>
            </a:r>
          </a:p>
          <a:p>
            <a:r>
              <a:rPr lang="en-US" smtClean="0"/>
              <a:t>How many atoms of lithium are in 3.50 moles of lithium?</a:t>
            </a:r>
          </a:p>
          <a:p>
            <a:r>
              <a:rPr lang="en-US" smtClean="0"/>
              <a:t>3.50 mol</a:t>
            </a:r>
          </a:p>
          <a:p>
            <a:r>
              <a:rPr lang="en-US" smtClean="0"/>
              <a:t>  =              atoms</a:t>
            </a:r>
          </a:p>
          <a:p>
            <a:r>
              <a:rPr lang="en-US" smtClean="0"/>
              <a:t>1 mol</a:t>
            </a:r>
          </a:p>
          <a:p>
            <a:r>
              <a:rPr lang="en-US" smtClean="0"/>
              <a:t>6.02 x 1023 atoms</a:t>
            </a:r>
          </a:p>
          <a:p>
            <a:r>
              <a:rPr lang="en-US" smtClean="0"/>
              <a:t>2.07 x 1024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5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54BC72-81B2-44C1-8514-420AE807634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6D1C1-4A6A-4125-8AEC-0D24D9C3286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7C625-5040-404F-A444-3DF8AEBDB24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1CC3F3-1DCB-436E-9720-368BDE0254F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501EB-70AE-4CFD-AF01-EC676DC33AC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00124-3DD4-4B3D-85F7-4A80D0A82EB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4CFF3-84BB-443C-BEEB-E7A8A18B448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B6957-9F58-48A4-898B-7756AEBEB94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B1258-06EC-465D-904A-8EBE5722939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B66F9-47A6-4825-86C9-C70C3A8F89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7FD53-BDB5-47AE-99CB-EDCB3628B14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67ABB-BFD6-4E20-9229-4857450FD9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fld id="{3829941A-5E95-469F-8997-368937D24796}" type="slidenum">
              <a:rPr lang="en-US"/>
              <a:pPr/>
              <a:t>‹№›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533400"/>
            <a:ext cx="4343400" cy="4343400"/>
          </a:xfrm>
        </p:spPr>
        <p:txBody>
          <a:bodyPr/>
          <a:lstStyle/>
          <a:p>
            <a:r>
              <a:rPr lang="en-US" sz="8000" dirty="0" smtClean="0">
                <a:solidFill>
                  <a:srgbClr val="000000"/>
                </a:solidFill>
              </a:rPr>
              <a:t>The Mole</a:t>
            </a:r>
            <a:endParaRPr lang="en-US" sz="8000" dirty="0">
              <a:solidFill>
                <a:srgbClr val="000000"/>
              </a:solidFill>
            </a:endParaRPr>
          </a:p>
        </p:txBody>
      </p:sp>
      <p:pic>
        <p:nvPicPr>
          <p:cNvPr id="11266" name="Picture 2" descr="http://images.rottentomatoes.com/images/movie/allposters/mg/142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4051300" cy="626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solidFill>
                  <a:srgbClr val="006600"/>
                </a:solidFill>
              </a:rPr>
              <a:t>Using Avogadro’s Number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85800" y="1295400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</a:t>
            </a:r>
            <a:r>
              <a:rPr lang="en-US" sz="2800" u="sng" dirty="0">
                <a:solidFill>
                  <a:srgbClr val="000000"/>
                </a:solidFill>
              </a:rPr>
              <a:t>atoms</a:t>
            </a:r>
            <a:r>
              <a:rPr lang="en-US" sz="2800" dirty="0">
                <a:solidFill>
                  <a:srgbClr val="000000"/>
                </a:solidFill>
              </a:rPr>
              <a:t> of lithium are in 18.2 g of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lithium?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04800" y="3429000"/>
            <a:ext cx="1920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18.2 g Li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04800" y="3962400"/>
            <a:ext cx="6705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22098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419600" y="4810780"/>
            <a:ext cx="441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  </a:t>
            </a:r>
            <a:r>
              <a:rPr lang="en-US" sz="2800" dirty="0">
                <a:solidFill>
                  <a:srgbClr val="000000"/>
                </a:solidFill>
              </a:rPr>
              <a:t>=              atoms Li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438400" y="3439180"/>
            <a:ext cx="1579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 mol Li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4495800" y="3429000"/>
            <a:ext cx="426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6.022 x 10</a:t>
            </a:r>
            <a:r>
              <a:rPr lang="en-US" sz="2800" baseline="30000" dirty="0">
                <a:solidFill>
                  <a:srgbClr val="000000"/>
                </a:solidFill>
              </a:rPr>
              <a:t>23</a:t>
            </a:r>
            <a:r>
              <a:rPr lang="en-US" sz="2800" dirty="0">
                <a:solidFill>
                  <a:srgbClr val="000000"/>
                </a:solidFill>
              </a:rPr>
              <a:t> atoms Li</a:t>
            </a:r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V="1">
            <a:off x="1447800" y="34290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4953000" y="4800600"/>
            <a:ext cx="22525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3300"/>
                </a:solidFill>
              </a:rPr>
              <a:t>1.58 x 10</a:t>
            </a:r>
            <a:r>
              <a:rPr lang="en-US" sz="2800" baseline="30000" dirty="0">
                <a:solidFill>
                  <a:srgbClr val="FF3300"/>
                </a:solidFill>
              </a:rPr>
              <a:t>24</a:t>
            </a:r>
          </a:p>
        </p:txBody>
      </p:sp>
      <p:pic>
        <p:nvPicPr>
          <p:cNvPr id="37905" name="Picture 17" descr="lith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905000"/>
            <a:ext cx="1346200" cy="127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44958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2315910" y="4038600"/>
            <a:ext cx="1798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6.94 g Li</a:t>
            </a:r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V="1">
            <a:off x="3429000" y="40386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5126322" y="4038600"/>
            <a:ext cx="1579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 mol Li</a:t>
            </a:r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V="1">
            <a:off x="3200400" y="34290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2" name="Line 24"/>
          <p:cNvSpPr>
            <a:spLocks noChangeShapeType="1"/>
          </p:cNvSpPr>
          <p:nvPr/>
        </p:nvSpPr>
        <p:spPr bwMode="auto">
          <a:xfrm flipV="1">
            <a:off x="5867400" y="40386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0" y="4800600"/>
            <a:ext cx="4966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(18.2)(6.022 x 10</a:t>
            </a:r>
            <a:r>
              <a:rPr lang="en-US" sz="2800" baseline="30000" dirty="0">
                <a:solidFill>
                  <a:srgbClr val="000000"/>
                </a:solidFill>
              </a:rPr>
              <a:t>23</a:t>
            </a:r>
            <a:r>
              <a:rPr lang="en-US" sz="2800" dirty="0">
                <a:solidFill>
                  <a:srgbClr val="000000"/>
                </a:solidFill>
              </a:rPr>
              <a:t>)/6.94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  <p:bldP spid="37893" grpId="0" autoUpdateAnimBg="0"/>
      <p:bldP spid="37894" grpId="0" animBg="1"/>
      <p:bldP spid="37895" grpId="0" animBg="1"/>
      <p:bldP spid="37896" grpId="0" autoUpdateAnimBg="0"/>
      <p:bldP spid="37898" grpId="0" autoUpdateAnimBg="0"/>
      <p:bldP spid="37899" grpId="0" autoUpdateAnimBg="0"/>
      <p:bldP spid="37901" grpId="0" animBg="1"/>
      <p:bldP spid="37903" grpId="0" autoUpdateAnimBg="0"/>
      <p:bldP spid="37907" grpId="0" animBg="1"/>
      <p:bldP spid="37909" grpId="0" autoUpdateAnimBg="0"/>
      <p:bldP spid="37902" grpId="0" animBg="1"/>
      <p:bldP spid="37910" grpId="0" autoUpdateAnimBg="0"/>
      <p:bldP spid="37911" grpId="0" animBg="1"/>
      <p:bldP spid="37912" grpId="0" animBg="1"/>
      <p:bldP spid="3791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762000"/>
          </a:xfrm>
        </p:spPr>
        <p:txBody>
          <a:bodyPr/>
          <a:lstStyle/>
          <a:p>
            <a:r>
              <a:rPr lang="en-US" sz="4000" u="sng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Standard Molar Volume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685800" y="1295400"/>
            <a:ext cx="8016875" cy="1200329"/>
          </a:xfrm>
          <a:prstGeom prst="rect">
            <a:avLst/>
          </a:prstGeom>
          <a:solidFill>
            <a:schemeClr val="tx2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US" i="1" dirty="0">
                <a:solidFill>
                  <a:srgbClr val="000000"/>
                </a:solidFill>
              </a:rPr>
              <a:t>Equal volumes of all gases at the same temperature and pressure contain the same number of molecules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</a:rPr>
              <a:t>	-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Amedeo</a:t>
            </a:r>
            <a:r>
              <a:rPr lang="en-US" dirty="0">
                <a:solidFill>
                  <a:srgbClr val="000000"/>
                </a:solidFill>
              </a:rPr>
              <a:t> Avogadro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304800" y="2819400"/>
            <a:ext cx="8550275" cy="2062103"/>
          </a:xfrm>
          <a:prstGeom prst="rect">
            <a:avLst/>
          </a:prstGeom>
          <a:solidFill>
            <a:schemeClr val="tx2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dirty="0" smtClean="0">
              <a:solidFill>
                <a:srgbClr val="006600"/>
              </a:solidFill>
            </a:endParaRPr>
          </a:p>
          <a:p>
            <a:pPr algn="ctr"/>
            <a:r>
              <a:rPr lang="en-US" dirty="0" smtClean="0">
                <a:solidFill>
                  <a:srgbClr val="006600"/>
                </a:solidFill>
              </a:rPr>
              <a:t>At </a:t>
            </a:r>
            <a:r>
              <a:rPr lang="en-US" dirty="0">
                <a:solidFill>
                  <a:srgbClr val="006600"/>
                </a:solidFill>
              </a:rPr>
              <a:t>STP (Standard Temperature and Pressure):</a:t>
            </a:r>
          </a:p>
          <a:p>
            <a:pPr algn="ctr"/>
            <a:r>
              <a:rPr lang="en-US" dirty="0">
                <a:solidFill>
                  <a:srgbClr val="006600"/>
                </a:solidFill>
              </a:rPr>
              <a:t>	</a:t>
            </a:r>
          </a:p>
          <a:p>
            <a:pPr algn="ctr"/>
            <a:r>
              <a:rPr lang="en-US" sz="2800" i="1" u="sng" dirty="0">
                <a:solidFill>
                  <a:srgbClr val="006600"/>
                </a:solidFill>
              </a:rPr>
              <a:t>1 mole of a gas occupies 22.4 liters of </a:t>
            </a:r>
            <a:r>
              <a:rPr lang="en-US" sz="2800" i="1" u="sng" dirty="0" smtClean="0">
                <a:solidFill>
                  <a:srgbClr val="006600"/>
                </a:solidFill>
              </a:rPr>
              <a:t>volume</a:t>
            </a:r>
          </a:p>
          <a:p>
            <a:pPr algn="ctr"/>
            <a:endParaRPr lang="en-US" sz="2800" i="1" u="sng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6600"/>
                </a:solidFill>
              </a:rPr>
              <a:t>Using </a:t>
            </a:r>
            <a:r>
              <a:rPr lang="en-US" sz="3200" dirty="0" smtClean="0">
                <a:solidFill>
                  <a:srgbClr val="006600"/>
                </a:solidFill>
              </a:rPr>
              <a:t>Standard Molar Volume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</a:t>
            </a:r>
            <a:r>
              <a:rPr lang="en-US" sz="2800" u="sng" dirty="0" smtClean="0">
                <a:solidFill>
                  <a:srgbClr val="000000"/>
                </a:solidFill>
              </a:rPr>
              <a:t>moles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of </a:t>
            </a:r>
            <a:r>
              <a:rPr lang="en-US" sz="2800" dirty="0" smtClean="0">
                <a:solidFill>
                  <a:srgbClr val="000000"/>
                </a:solidFill>
              </a:rPr>
              <a:t>hydrogen </a:t>
            </a:r>
            <a:r>
              <a:rPr lang="en-US" sz="2800" dirty="0">
                <a:solidFill>
                  <a:srgbClr val="000000"/>
                </a:solidFill>
              </a:rPr>
              <a:t>are in </a:t>
            </a:r>
            <a:r>
              <a:rPr lang="en-US" sz="2800" dirty="0" smtClean="0">
                <a:solidFill>
                  <a:srgbClr val="000000"/>
                </a:solidFill>
              </a:rPr>
              <a:t>100 L </a:t>
            </a:r>
            <a:r>
              <a:rPr lang="en-US" sz="2800" dirty="0">
                <a:solidFill>
                  <a:srgbClr val="000000"/>
                </a:solidFill>
              </a:rPr>
              <a:t>of </a:t>
            </a:r>
            <a:r>
              <a:rPr lang="en-US" sz="2800" dirty="0" smtClean="0">
                <a:solidFill>
                  <a:srgbClr val="000000"/>
                </a:solidFill>
              </a:rPr>
              <a:t>hydrogen at STP?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8600" y="343918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100  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04800" y="3962400"/>
            <a:ext cx="5410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133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410200" y="3657600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  </a:t>
            </a:r>
            <a:r>
              <a:rPr lang="en-US" sz="2800" dirty="0">
                <a:solidFill>
                  <a:srgbClr val="000000"/>
                </a:solidFill>
              </a:rPr>
              <a:t>=         </a:t>
            </a:r>
            <a:r>
              <a:rPr lang="en-US" sz="2800" dirty="0" smtClean="0">
                <a:solidFill>
                  <a:srgbClr val="000000"/>
                </a:solidFill>
              </a:rPr>
              <a:t>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048000" y="4114800"/>
            <a:ext cx="13516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22.4 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209800" y="3429000"/>
            <a:ext cx="3505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      1 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 flipV="1">
            <a:off x="1066800" y="35052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3962400" y="41148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6324600" y="3657600"/>
            <a:ext cx="9989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4.64</a:t>
            </a:r>
            <a:endParaRPr lang="en-US" sz="2800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7" grpId="0" autoUpdateAnimBg="0"/>
      <p:bldP spid="38918" grpId="0" animBg="1"/>
      <p:bldP spid="38919" grpId="0" animBg="1"/>
      <p:bldP spid="38920" grpId="0" autoUpdateAnimBg="0"/>
      <p:bldP spid="38922" grpId="0" autoUpdateAnimBg="0"/>
      <p:bldP spid="38923" grpId="0" autoUpdateAnimBg="0"/>
      <p:bldP spid="38925" grpId="0" animBg="1"/>
      <p:bldP spid="38926" grpId="0" animBg="1"/>
      <p:bldP spid="3892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6600"/>
                </a:solidFill>
              </a:rPr>
              <a:t>Using </a:t>
            </a:r>
            <a:r>
              <a:rPr lang="en-US" sz="3200" dirty="0" smtClean="0">
                <a:solidFill>
                  <a:srgbClr val="006600"/>
                </a:solidFill>
              </a:rPr>
              <a:t>Standard Molar Volume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</a:t>
            </a:r>
            <a:r>
              <a:rPr lang="en-US" sz="2800" u="sng" dirty="0" smtClean="0">
                <a:solidFill>
                  <a:srgbClr val="000000"/>
                </a:solidFill>
              </a:rPr>
              <a:t>liters</a:t>
            </a:r>
            <a:r>
              <a:rPr lang="en-US" sz="2800" dirty="0" smtClean="0">
                <a:solidFill>
                  <a:srgbClr val="000000"/>
                </a:solidFill>
              </a:rPr>
              <a:t> are occupied by 3 moles of oxygen gas at STP?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8600" y="343918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 3  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04800" y="3962400"/>
            <a:ext cx="5410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133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410200" y="3657600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  </a:t>
            </a:r>
            <a:r>
              <a:rPr lang="en-US" sz="2800" dirty="0">
                <a:solidFill>
                  <a:srgbClr val="000000"/>
                </a:solidFill>
              </a:rPr>
              <a:t>=         </a:t>
            </a:r>
            <a:r>
              <a:rPr lang="en-US" sz="2800" dirty="0" smtClean="0">
                <a:solidFill>
                  <a:srgbClr val="000000"/>
                </a:solidFill>
              </a:rPr>
              <a:t>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211588" y="4114800"/>
            <a:ext cx="1436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 1  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209800" y="3429000"/>
            <a:ext cx="3505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       22.4 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 flipV="1">
            <a:off x="1066800" y="35052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3962400" y="41148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6324600" y="3657600"/>
            <a:ext cx="9989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67.2</a:t>
            </a:r>
            <a:endParaRPr lang="en-US" sz="2800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7" grpId="0" autoUpdateAnimBg="0"/>
      <p:bldP spid="38918" grpId="0" animBg="1"/>
      <p:bldP spid="38919" grpId="0" animBg="1"/>
      <p:bldP spid="38920" grpId="0" autoUpdateAnimBg="0"/>
      <p:bldP spid="38922" grpId="0" autoUpdateAnimBg="0"/>
      <p:bldP spid="38923" grpId="0" autoUpdateAnimBg="0"/>
      <p:bldP spid="38925" grpId="0" animBg="1"/>
      <p:bldP spid="38926" grpId="0" animBg="1"/>
      <p:bldP spid="3892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6600"/>
                </a:solidFill>
              </a:rPr>
              <a:t>CA Standards</a:t>
            </a:r>
            <a:endParaRPr lang="en-US" sz="4000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71600"/>
          <a:ext cx="8458200" cy="3657600"/>
        </p:xfrm>
        <a:graphic>
          <a:graphicData uri="http://schemas.openxmlformats.org/drawingml/2006/table">
            <a:tbl>
              <a:tblPr>
                <a:effectLst>
                  <a:outerShdw blurRad="50800" dist="889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458200"/>
              </a:tblGrid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the quantity </a:t>
                      </a:r>
                      <a:r>
                        <a:rPr lang="en-US" sz="2400" b="0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one mole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is set by defining one mole of carbon 12 atoms to have a mass of exactly 12 grams.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one mole equals 6.02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x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particles (atoms or molecules).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320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determine the molar mass of a molecule from its chemical formula and a table of atomic masses and how to convert the mass of a molecular substance to moles, number of particles, or volume of gas at standard temperature and pressure.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</p:spPr>
        <p:txBody>
          <a:bodyPr/>
          <a:lstStyle/>
          <a:p>
            <a:r>
              <a:rPr lang="en-US" u="sng" dirty="0">
                <a:solidFill>
                  <a:srgbClr val="006600"/>
                </a:solidFill>
              </a:rPr>
              <a:t>The Mole</a:t>
            </a:r>
          </a:p>
        </p:txBody>
      </p:sp>
      <p:pic>
        <p:nvPicPr>
          <p:cNvPr id="26627" name="Picture 3" descr="MO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28600"/>
            <a:ext cx="2217738" cy="3692525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09600" y="1219200"/>
            <a:ext cx="2149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dozen =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09600" y="1905000"/>
            <a:ext cx="2230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gross = 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09600" y="2620963"/>
            <a:ext cx="2127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ream =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09600" y="3276600"/>
            <a:ext cx="203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mole =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819400" y="1219200"/>
            <a:ext cx="679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727325" y="1935163"/>
            <a:ext cx="927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144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651125" y="2667000"/>
            <a:ext cx="927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500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2587625" y="3276600"/>
            <a:ext cx="25442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6.02 x 10</a:t>
            </a:r>
            <a:r>
              <a:rPr lang="en-US" sz="3200" baseline="30000" dirty="0">
                <a:solidFill>
                  <a:srgbClr val="000000"/>
                </a:solidFill>
              </a:rPr>
              <a:t>23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609600" y="4191000"/>
            <a:ext cx="7635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exactly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 grams of carbon-12 in one mole of carbon-12.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utoUpdateAnimBg="0"/>
      <p:bldP spid="26632" grpId="0" autoUpdateAnimBg="0"/>
      <p:bldP spid="26633" grpId="0" autoUpdateAnimBg="0"/>
      <p:bldP spid="26634" grpId="0" autoUpdateAnimBg="0"/>
      <p:bldP spid="26635" grpId="0" autoUpdateAnimBg="0"/>
      <p:bldP spid="26636" grpId="0" autoUpdateAnimBg="0"/>
      <p:bldP spid="26637" grpId="0" autoUpdateAnimBg="0"/>
      <p:bldP spid="2663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Avogadro’s Number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38200" y="914400"/>
            <a:ext cx="75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6.02 x 10</a:t>
            </a:r>
            <a:r>
              <a:rPr lang="en-US" baseline="30000" dirty="0">
                <a:solidFill>
                  <a:srgbClr val="000000"/>
                </a:solidFill>
              </a:rPr>
              <a:t>23</a:t>
            </a:r>
            <a:r>
              <a:rPr lang="en-US" dirty="0">
                <a:solidFill>
                  <a:srgbClr val="000000"/>
                </a:solidFill>
              </a:rPr>
              <a:t> is called “Avogadro’s Number” in honor of the Italian chemist </a:t>
            </a:r>
            <a:r>
              <a:rPr lang="en-US" dirty="0" err="1">
                <a:solidFill>
                  <a:srgbClr val="000000"/>
                </a:solidFill>
              </a:rPr>
              <a:t>Amadeo</a:t>
            </a:r>
            <a:r>
              <a:rPr lang="en-US" dirty="0">
                <a:solidFill>
                  <a:srgbClr val="000000"/>
                </a:solidFill>
              </a:rPr>
              <a:t> Avogadro (1776-1855). </a:t>
            </a:r>
          </a:p>
        </p:txBody>
      </p:sp>
      <p:pic>
        <p:nvPicPr>
          <p:cNvPr id="27652" name="Picture 4" descr="amad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2606675" cy="2868613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33400" y="5181600"/>
            <a:ext cx="2801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Amadeo</a:t>
            </a:r>
            <a:r>
              <a:rPr lang="en-US" dirty="0">
                <a:solidFill>
                  <a:srgbClr val="000000"/>
                </a:solidFill>
              </a:rPr>
              <a:t> Avogadro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3429000" y="2286000"/>
            <a:ext cx="4114800" cy="1219200"/>
          </a:xfrm>
          <a:prstGeom prst="wedgeRoundRectCallout">
            <a:avLst>
              <a:gd name="adj1" fmla="val -69499"/>
              <a:gd name="adj2" fmla="val 114707"/>
              <a:gd name="adj3" fmla="val 1666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I didn’t discover it. Its just named after 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</p:spPr>
        <p:txBody>
          <a:bodyPr/>
          <a:lstStyle/>
          <a:p>
            <a:r>
              <a:rPr lang="en-US" u="sng" dirty="0">
                <a:solidFill>
                  <a:srgbClr val="006600"/>
                </a:solidFill>
              </a:rPr>
              <a:t>Calculating Formula Mass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914400" y="990600"/>
            <a:ext cx="8093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Calculate the formula mass of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carbon dioxide, CO</a:t>
            </a:r>
            <a:r>
              <a:rPr lang="en-US" sz="28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2800" baseline="-250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7" name="Picture 9" descr="Carb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057400"/>
            <a:ext cx="137160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8" name="Picture 10" descr="oxyg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057400"/>
            <a:ext cx="137160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905000" y="3657600"/>
            <a:ext cx="685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12.01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 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 2(16.00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g) =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7010400" y="3657600"/>
            <a:ext cx="175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44.01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48768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sym typeface="Symbol"/>
              </a:rPr>
              <a:t> One mole of CO</a:t>
            </a:r>
            <a:r>
              <a:rPr lang="en-US" sz="2800" baseline="-25000" dirty="0" smtClean="0">
                <a:solidFill>
                  <a:srgbClr val="000000"/>
                </a:solidFill>
                <a:sym typeface="Symbol"/>
              </a:rPr>
              <a:t>2</a:t>
            </a:r>
            <a:r>
              <a:rPr lang="en-US" sz="2800" dirty="0" smtClean="0">
                <a:solidFill>
                  <a:srgbClr val="000000"/>
                </a:solidFill>
                <a:sym typeface="Symbol"/>
              </a:rPr>
              <a:t> (6.02 x 10</a:t>
            </a:r>
            <a:r>
              <a:rPr lang="en-US" sz="2800" baseline="30000" dirty="0" smtClean="0">
                <a:solidFill>
                  <a:srgbClr val="000000"/>
                </a:solidFill>
                <a:sym typeface="Symbol"/>
              </a:rPr>
              <a:t>23</a:t>
            </a:r>
            <a:r>
              <a:rPr lang="en-US" sz="2800" dirty="0" smtClean="0">
                <a:solidFill>
                  <a:srgbClr val="000000"/>
                </a:solidFill>
                <a:sym typeface="Symbol"/>
              </a:rPr>
              <a:t> molecules) has a mass of 44.01 grams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60" grpId="0" autoUpdateAnimBg="0"/>
      <p:bldP spid="27665" grpId="0" autoUpdateAnimBg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2819400"/>
            <a:ext cx="3429000" cy="2895600"/>
          </a:xfrm>
        </p:spPr>
        <p:txBody>
          <a:bodyPr/>
          <a:lstStyle/>
          <a:p>
            <a:r>
              <a:rPr lang="en-US" sz="4000" dirty="0" smtClean="0">
                <a:solidFill>
                  <a:srgbClr val="006600"/>
                </a:solidFill>
              </a:rPr>
              <a:t>Mole Relationships</a:t>
            </a:r>
            <a:endParaRPr lang="en-US" sz="4000" dirty="0">
              <a:solidFill>
                <a:srgbClr val="006600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3505200" y="2590800"/>
            <a:ext cx="19050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Mole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28600" y="76200"/>
            <a:ext cx="3429000" cy="12192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Atoms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6600"/>
                </a:solidFill>
              </a:rPr>
              <a:t>or molecules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334000" y="76200"/>
            <a:ext cx="35814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  Liters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819400" y="5791200"/>
            <a:ext cx="35814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   Grams</a:t>
            </a:r>
          </a:p>
        </p:txBody>
      </p:sp>
      <p:sp>
        <p:nvSpPr>
          <p:cNvPr id="9" name="Left-Right Arrow 8"/>
          <p:cNvSpPr/>
          <p:nvPr/>
        </p:nvSpPr>
        <p:spPr bwMode="auto">
          <a:xfrm rot="2366445">
            <a:off x="1489968" y="1450830"/>
            <a:ext cx="2605468" cy="1261617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6.02 x 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23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6200000">
            <a:off x="3153402" y="4085598"/>
            <a:ext cx="2743199" cy="1125203"/>
          </a:xfrm>
          <a:prstGeom prst="leftRightArrow">
            <a:avLst>
              <a:gd name="adj1" fmla="val 33188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Atomic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Left-Right Arrow 4"/>
          <p:cNvSpPr/>
          <p:nvPr/>
        </p:nvSpPr>
        <p:spPr bwMode="auto">
          <a:xfrm rot="18568331">
            <a:off x="4674393" y="1448571"/>
            <a:ext cx="2750750" cy="116392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22. 4 L</a:t>
            </a:r>
          </a:p>
        </p:txBody>
      </p:sp>
      <p:sp>
        <p:nvSpPr>
          <p:cNvPr id="11" name="Cube 10"/>
          <p:cNvSpPr/>
          <p:nvPr/>
        </p:nvSpPr>
        <p:spPr bwMode="auto">
          <a:xfrm>
            <a:off x="5486400" y="1371600"/>
            <a:ext cx="1219200" cy="1295400"/>
          </a:xfrm>
          <a:prstGeom prst="cub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22.4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   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038600"/>
            <a:ext cx="19050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6600"/>
                </a:solidFill>
              </a:rPr>
              <a:t>Converting moles to grams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57200" y="1295400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grams of lithium are in 3.50 moles of </a:t>
            </a:r>
            <a:r>
              <a:rPr lang="en-US" sz="2800" dirty="0" smtClean="0">
                <a:solidFill>
                  <a:srgbClr val="000000"/>
                </a:solidFill>
              </a:rPr>
              <a:t>lithium</a:t>
            </a:r>
            <a:r>
              <a:rPr lang="en-US" sz="28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3352800"/>
            <a:ext cx="32162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3.50 mol Li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514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105400" y="3606225"/>
            <a:ext cx="335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=          </a:t>
            </a:r>
            <a:r>
              <a:rPr lang="en-US" sz="3200" dirty="0" smtClean="0">
                <a:solidFill>
                  <a:srgbClr val="000000"/>
                </a:solidFill>
              </a:rPr>
              <a:t>g </a:t>
            </a:r>
            <a:r>
              <a:rPr lang="en-US" sz="3200" dirty="0">
                <a:solidFill>
                  <a:srgbClr val="000000"/>
                </a:solidFill>
              </a:rPr>
              <a:t>Li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2895600" y="4038600"/>
            <a:ext cx="1779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mol Li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2743200" y="3429000"/>
            <a:ext cx="2225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6.94 g Li</a:t>
            </a:r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V="1">
            <a:off x="1447800" y="34290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 flipV="1">
            <a:off x="3657600" y="41148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897595" y="3606225"/>
            <a:ext cx="1112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24.3</a:t>
            </a:r>
            <a:endParaRPr lang="en-US" sz="32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34" name="Picture 18" descr="lith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828800"/>
            <a:ext cx="1346200" cy="127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685800" y="3962400"/>
            <a:ext cx="4191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1" grpId="0" autoUpdateAnimBg="0"/>
      <p:bldP spid="34823" grpId="0" animBg="1"/>
      <p:bldP spid="34824" grpId="0" autoUpdateAnimBg="0"/>
      <p:bldP spid="34828" grpId="0" autoUpdateAnimBg="0"/>
      <p:bldP spid="34829" grpId="0" autoUpdateAnimBg="0"/>
      <p:bldP spid="34831" grpId="0" animBg="1"/>
      <p:bldP spid="34832" grpId="0" animBg="1"/>
      <p:bldP spid="34833" grpId="0" autoUpdateAnimBg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6600"/>
                </a:solidFill>
              </a:rPr>
              <a:t>Converting grams to moles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moles of lithium are in 18.2 grams of </a:t>
            </a:r>
            <a:r>
              <a:rPr lang="en-US" sz="2800" dirty="0" smtClean="0">
                <a:solidFill>
                  <a:srgbClr val="000000"/>
                </a:solidFill>
              </a:rPr>
              <a:t>lithium</a:t>
            </a:r>
            <a:r>
              <a:rPr lang="en-US" sz="28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81001" y="33528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18.2 g Li</a:t>
            </a:r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685800" y="3962400"/>
            <a:ext cx="4191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2514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4953000" y="3657600"/>
            <a:ext cx="381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=        </a:t>
            </a:r>
            <a:r>
              <a:rPr lang="en-US" sz="3200" dirty="0" smtClean="0">
                <a:solidFill>
                  <a:srgbClr val="000000"/>
                </a:solidFill>
              </a:rPr>
              <a:t>mol </a:t>
            </a:r>
            <a:r>
              <a:rPr lang="en-US" sz="3200" dirty="0">
                <a:solidFill>
                  <a:srgbClr val="000000"/>
                </a:solidFill>
              </a:rPr>
              <a:t>Li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2743200" y="4038600"/>
            <a:ext cx="20281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6.94 g Li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819400" y="3377625"/>
            <a:ext cx="19970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1 mol Li</a:t>
            </a: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V="1">
            <a:off x="1676400" y="34290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 flipV="1">
            <a:off x="3962400" y="40386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562600" y="3606225"/>
            <a:ext cx="1112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2.62</a:t>
            </a:r>
          </a:p>
        </p:txBody>
      </p:sp>
      <p:pic>
        <p:nvPicPr>
          <p:cNvPr id="35856" name="Picture 16" descr="lith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905000"/>
            <a:ext cx="1346200" cy="127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5" grpId="0" autoUpdateAnimBg="0"/>
      <p:bldP spid="35846" grpId="0" animBg="1"/>
      <p:bldP spid="35847" grpId="0" animBg="1"/>
      <p:bldP spid="35848" grpId="0" autoUpdateAnimBg="0"/>
      <p:bldP spid="35850" grpId="0" autoUpdateAnimBg="0"/>
      <p:bldP spid="35851" grpId="0" autoUpdateAnimBg="0"/>
      <p:bldP spid="35853" grpId="0" animBg="1"/>
      <p:bldP spid="35854" grpId="0" animBg="1"/>
      <p:bldP spid="3585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Calculations with Moles: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6600"/>
                </a:solidFill>
              </a:rPr>
              <a:t>Using Avogadro’s Number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</a:t>
            </a:r>
            <a:r>
              <a:rPr lang="en-US" sz="2800" u="sng" dirty="0">
                <a:solidFill>
                  <a:srgbClr val="000000"/>
                </a:solidFill>
              </a:rPr>
              <a:t>atoms</a:t>
            </a:r>
            <a:r>
              <a:rPr lang="en-US" sz="2800" dirty="0">
                <a:solidFill>
                  <a:srgbClr val="000000"/>
                </a:solidFill>
              </a:rPr>
              <a:t> of lithium are in </a:t>
            </a:r>
            <a:r>
              <a:rPr lang="en-US" sz="2800" dirty="0" smtClean="0">
                <a:solidFill>
                  <a:srgbClr val="000000"/>
                </a:solidFill>
              </a:rPr>
              <a:t>3.50 </a:t>
            </a:r>
            <a:r>
              <a:rPr lang="en-US" sz="2800" dirty="0">
                <a:solidFill>
                  <a:srgbClr val="000000"/>
                </a:solidFill>
              </a:rPr>
              <a:t>moles of </a:t>
            </a:r>
            <a:r>
              <a:rPr lang="en-US" sz="2800" dirty="0" smtClean="0">
                <a:solidFill>
                  <a:srgbClr val="000000"/>
                </a:solidFill>
              </a:rPr>
              <a:t>lithium</a:t>
            </a:r>
            <a:r>
              <a:rPr lang="en-US" sz="28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8600" y="343918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3.50 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04800" y="3962400"/>
            <a:ext cx="5410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133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410200" y="3657600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  </a:t>
            </a:r>
            <a:r>
              <a:rPr lang="en-US" sz="2800" dirty="0">
                <a:solidFill>
                  <a:srgbClr val="000000"/>
                </a:solidFill>
              </a:rPr>
              <a:t>=              </a:t>
            </a:r>
            <a:r>
              <a:rPr lang="en-US" sz="2800" dirty="0" smtClean="0">
                <a:solidFill>
                  <a:srgbClr val="000000"/>
                </a:solidFill>
              </a:rPr>
              <a:t>atoms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048000" y="4114800"/>
            <a:ext cx="11256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 </a:t>
            </a:r>
            <a:r>
              <a:rPr lang="en-US" sz="2800" dirty="0" smtClean="0">
                <a:solidFill>
                  <a:srgbClr val="000000"/>
                </a:solidFill>
              </a:rPr>
              <a:t>mol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209800" y="3429000"/>
            <a:ext cx="3505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6.02 </a:t>
            </a:r>
            <a:r>
              <a:rPr lang="en-US" sz="2800" dirty="0">
                <a:solidFill>
                  <a:srgbClr val="000000"/>
                </a:solidFill>
              </a:rPr>
              <a:t>x 10</a:t>
            </a:r>
            <a:r>
              <a:rPr lang="en-US" sz="2800" baseline="30000" dirty="0">
                <a:solidFill>
                  <a:srgbClr val="000000"/>
                </a:solidFill>
              </a:rPr>
              <a:t>23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atoms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 flipV="1">
            <a:off x="1295400" y="35052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3429000" y="4114800"/>
            <a:ext cx="5334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5943600" y="3667780"/>
            <a:ext cx="22525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2.07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10</a:t>
            </a:r>
            <a:r>
              <a:rPr lang="en-US" sz="28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7" grpId="0" autoUpdateAnimBg="0"/>
      <p:bldP spid="38918" grpId="0" animBg="1"/>
      <p:bldP spid="38919" grpId="0" animBg="1"/>
      <p:bldP spid="38920" grpId="0" autoUpdateAnimBg="0"/>
      <p:bldP spid="38922" grpId="0" autoUpdateAnimBg="0"/>
      <p:bldP spid="38923" grpId="0" autoUpdateAnimBg="0"/>
      <p:bldP spid="38925" grpId="0" animBg="1"/>
      <p:bldP spid="38926" grpId="0" animBg="1"/>
      <p:bldP spid="38927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963</TotalTime>
  <Words>804</Words>
  <Application>Microsoft Office PowerPoint</Application>
  <PresentationFormat>Екран (4:3)</PresentationFormat>
  <Paragraphs>261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chemistry</vt:lpstr>
      <vt:lpstr>The Mole</vt:lpstr>
      <vt:lpstr>CA Standards</vt:lpstr>
      <vt:lpstr>The Mole</vt:lpstr>
      <vt:lpstr>Avogadro’s Number</vt:lpstr>
      <vt:lpstr>Calculating Formula Mass</vt:lpstr>
      <vt:lpstr>Mole Relationships</vt:lpstr>
      <vt:lpstr>Calculations with Moles: Converting moles to grams</vt:lpstr>
      <vt:lpstr>Calculations with Moles: Converting grams to moles</vt:lpstr>
      <vt:lpstr>Calculations with Moles: Using Avogadro’s Number</vt:lpstr>
      <vt:lpstr>Calculations with Moles: Using Avogadro’s Number</vt:lpstr>
      <vt:lpstr>Standard Molar Volume</vt:lpstr>
      <vt:lpstr>Calculations with Moles: Using Standard Molar Volume</vt:lpstr>
      <vt:lpstr>Calculations with Moles: Using Standard Molar Volume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TheMole</dc:title>
  <dc:creator>Andrew Allan</dc:creator>
  <cp:lastModifiedBy>RomaK</cp:lastModifiedBy>
  <cp:revision>261</cp:revision>
  <dcterms:created xsi:type="dcterms:W3CDTF">2001-07-06T23:21:11Z</dcterms:created>
  <dcterms:modified xsi:type="dcterms:W3CDTF">2015-09-02T10:07:51Z</dcterms:modified>
</cp:coreProperties>
</file>