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50" r:id="rId2"/>
  </p:sldMasterIdLst>
  <p:notesMasterIdLst>
    <p:notesMasterId r:id="rId8"/>
  </p:notesMasterIdLst>
  <p:handoutMasterIdLst>
    <p:handoutMasterId r:id="rId9"/>
  </p:handoutMasterIdLst>
  <p:sldIdLst>
    <p:sldId id="308" r:id="rId3"/>
    <p:sldId id="280" r:id="rId4"/>
    <p:sldId id="286" r:id="rId5"/>
    <p:sldId id="312" r:id="rId6"/>
    <p:sldId id="326" r:id="rId7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bg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3399"/>
    <a:srgbClr val="000066"/>
    <a:srgbClr val="99FF33"/>
    <a:srgbClr val="FF7C80"/>
    <a:srgbClr val="FFFF00"/>
    <a:srgbClr val="3365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 autoAdjust="0"/>
    <p:restoredTop sz="86410" autoAdjust="0"/>
  </p:normalViewPr>
  <p:slideViewPr>
    <p:cSldViewPr>
      <p:cViewPr varScale="1">
        <p:scale>
          <a:sx n="97" d="100"/>
          <a:sy n="97" d="100"/>
        </p:scale>
        <p:origin x="-91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187243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9350" y="692150"/>
            <a:ext cx="4559300" cy="34163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  <p:sp>
        <p:nvSpPr>
          <p:cNvPr id="2051" name="Rectangle 3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notes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71027831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Ideal Gas Law</a:t>
            </a:r>
          </a:p>
          <a:p>
            <a:r>
              <a:rPr lang="en-US" smtClean="0"/>
              <a:t>PV = nRT</a:t>
            </a:r>
          </a:p>
          <a:p>
            <a:r>
              <a:rPr lang="en-US" smtClean="0"/>
              <a:t>P = pressure in atm</a:t>
            </a:r>
          </a:p>
          <a:p>
            <a:r>
              <a:rPr lang="en-US" smtClean="0"/>
              <a:t>V = volume in liters</a:t>
            </a:r>
          </a:p>
          <a:p>
            <a:r>
              <a:rPr lang="en-US" smtClean="0"/>
              <a:t>n = moles</a:t>
            </a:r>
          </a:p>
          <a:p>
            <a:r>
              <a:rPr lang="en-US" smtClean="0"/>
              <a:t>R = proportionality constant </a:t>
            </a:r>
          </a:p>
          <a:p>
            <a:r>
              <a:rPr lang="en-US" smtClean="0"/>
              <a:t>= 0.08206 L atm/ mol·K</a:t>
            </a:r>
          </a:p>
          <a:p>
            <a:r>
              <a:rPr lang="en-US" smtClean="0"/>
              <a:t>T = temperature in Kelvins</a:t>
            </a:r>
          </a:p>
          <a:p>
            <a:r>
              <a:rPr lang="en-US" smtClean="0"/>
              <a:t>		</a:t>
            </a:r>
          </a:p>
          <a:p>
            <a:r>
              <a:rPr lang="en-US" smtClean="0"/>
              <a:t>Holds closely at P &lt; 1 atm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067172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Ideal Gases</a:t>
            </a:r>
          </a:p>
          <a:p>
            <a:r>
              <a:rPr lang="en-US" smtClean="0"/>
              <a:t>Ideal gases are imaginary gases that perfectly fit all of the assumptions of the kinetic molecular theory.</a:t>
            </a:r>
          </a:p>
          <a:p>
            <a:r>
              <a:rPr lang="en-US" smtClean="0"/>
              <a:t> Gases consist of tiny particles that are far apart</a:t>
            </a:r>
          </a:p>
          <a:p>
            <a:r>
              <a:rPr lang="en-US" smtClean="0"/>
              <a:t>   relative to their size.</a:t>
            </a:r>
          </a:p>
          <a:p>
            <a:r>
              <a:rPr lang="en-US" smtClean="0"/>
              <a:t> Collisions between gas particles and between </a:t>
            </a:r>
          </a:p>
          <a:p>
            <a:r>
              <a:rPr lang="en-US" smtClean="0"/>
              <a:t>   particles and the walls of the container are</a:t>
            </a:r>
          </a:p>
          <a:p>
            <a:r>
              <a:rPr lang="en-US" smtClean="0"/>
              <a:t>   elastic collisions</a:t>
            </a:r>
          </a:p>
          <a:p>
            <a:r>
              <a:rPr lang="en-US" smtClean="0"/>
              <a:t> No kinetic energy is lost in elastic </a:t>
            </a:r>
          </a:p>
          <a:p>
            <a:r>
              <a:rPr lang="en-US" smtClean="0"/>
              <a:t>   collisions</a:t>
            </a:r>
          </a:p>
          <a:p>
            <a:endParaRPr lang="en-US" smtClean="0"/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4350024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Ideal Gases (continued)</a:t>
            </a:r>
          </a:p>
          <a:p>
            <a:r>
              <a:rPr lang="en-US" smtClean="0"/>
              <a:t> Gas particles are in constant, rapid motion. They </a:t>
            </a:r>
          </a:p>
          <a:p>
            <a:r>
              <a:rPr lang="en-US" smtClean="0"/>
              <a:t>   therefore possess kinetic energy, the energy of </a:t>
            </a:r>
          </a:p>
          <a:p>
            <a:r>
              <a:rPr lang="en-US" smtClean="0"/>
              <a:t>   motion</a:t>
            </a:r>
          </a:p>
          <a:p>
            <a:r>
              <a:rPr lang="en-US" smtClean="0"/>
              <a:t> There are no forces of attraction between gas</a:t>
            </a:r>
          </a:p>
          <a:p>
            <a:r>
              <a:rPr lang="en-US" smtClean="0"/>
              <a:t>   particles</a:t>
            </a:r>
          </a:p>
          <a:p>
            <a:r>
              <a:rPr lang="en-US" smtClean="0"/>
              <a:t> The average kinetic energy of gas particles</a:t>
            </a:r>
          </a:p>
          <a:p>
            <a:r>
              <a:rPr lang="en-US" smtClean="0"/>
              <a:t>   depends on temperature, not on the identity </a:t>
            </a:r>
          </a:p>
          <a:p>
            <a:r>
              <a:rPr lang="en-US" smtClean="0"/>
              <a:t>   of the particle.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0320861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Real Gases Do Not Behave Ideally</a:t>
            </a:r>
          </a:p>
          <a:p>
            <a:r>
              <a:rPr lang="en-US" smtClean="0"/>
              <a:t>Real gases DO experience inter-molecular attractions</a:t>
            </a:r>
          </a:p>
          <a:p>
            <a:r>
              <a:rPr lang="en-US" smtClean="0"/>
              <a:t>Real gases DO have volume</a:t>
            </a:r>
          </a:p>
          <a:p>
            <a:r>
              <a:rPr lang="en-US" smtClean="0"/>
              <a:t>Real gases DO NOT have elastic collisions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1549341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Deviations from Ideal Behavior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563177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2B17083-6386-4BC6-8876-9BA15F36DB9F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7D9B44-B1CF-40D0-9CFA-889395D69989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5165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5165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E8100D8-0AAA-4314-9433-EA1F0DC97A1F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59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3938588"/>
            <a:ext cx="4038600" cy="21875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78BD482-6AC3-4D51-B501-FC0DB735C1A6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 and Content ov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8229600" cy="21859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3938588"/>
            <a:ext cx="8229600" cy="21875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EBD391DA-4AEE-4A7E-ACDA-B04534BBDEC2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376256-01E8-4E7D-A83A-EA9B42C8CD47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59FBFF-96B2-4236-B11D-06D0DB45B2CF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9F0318-CE70-4B35-A76F-9EE5A2EB8000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CEF592-6528-4F9F-9C8A-E5DE4EE008FD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6029C8-1080-4F0A-BAA2-7C93BAE1EAC6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745CBA-4D49-499E-B6CD-E41873599EF6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32F71A-1F21-4900-ADBE-B678E05EABB5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E5AA40-9280-45E1-B992-103A0AB860BE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DCFB9D-5C6B-4F79-A0C1-2ECC74943F74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4B54F6-F166-48AF-BE3A-CE30D9FF0DFC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105A8B6-3072-4A0C-8498-DB802316865F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5165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5165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BD01EB-78D0-4E16-8B85-77262FE24C5A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Tx" preserve="1">
  <p:cSld name="Title, 2 Conten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4038600" cy="21859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57200" y="3938588"/>
            <a:ext cx="4038600" cy="21875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3E44F968-9E93-49A1-8E6F-971EB07E808D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2D76C4C-33BA-4E3E-97C3-7CC98E80509C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0BDEE1-B3D9-4196-A461-9E8C509247F8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80B041-4C19-430B-9C59-286B8AE02379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856308-AA08-42EF-BE45-A28BE1989076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30F976B-04B6-414C-AB5E-069212951D34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E19AE3-1A41-4DAE-843B-AD6D46FF92CF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D3873A9-6068-4115-ACD3-90AF0F184EA1}" type="slidenum">
              <a:rPr lang="en-US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6.xml"/><Relationship Id="rId7" Type="http://schemas.openxmlformats.org/officeDocument/2006/relationships/slideLayout" Target="../slideLayouts/slideLayout20.xml"/><Relationship Id="rId12" Type="http://schemas.openxmlformats.org/officeDocument/2006/relationships/slideLayout" Target="../slideLayouts/slideLayout25.xml"/><Relationship Id="rId2" Type="http://schemas.openxmlformats.org/officeDocument/2006/relationships/slideLayout" Target="../slideLayouts/slideLayout15.xml"/><Relationship Id="rId1" Type="http://schemas.openxmlformats.org/officeDocument/2006/relationships/slideLayout" Target="../slideLayouts/slideLayout14.xml"/><Relationship Id="rId6" Type="http://schemas.openxmlformats.org/officeDocument/2006/relationships/slideLayout" Target="../slideLayouts/slideLayout19.xml"/><Relationship Id="rId11" Type="http://schemas.openxmlformats.org/officeDocument/2006/relationships/slideLayout" Target="../slideLayouts/slideLayout24.xml"/><Relationship Id="rId5" Type="http://schemas.openxmlformats.org/officeDocument/2006/relationships/slideLayout" Target="../slideLayouts/slideLayout18.xml"/><Relationship Id="rId10" Type="http://schemas.openxmlformats.org/officeDocument/2006/relationships/slideLayout" Target="../slideLayouts/slideLayout23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333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1026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1507" name="Rectangle 102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1508" name="Rectangle 102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1509" name="Rectangle 102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A3AE5AC3-78A8-42B2-A5D6-46AED6CEE8FF}" type="slidenum">
              <a:rPr lang="en-US"/>
              <a:pPr/>
              <a:t>‹№›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  <p:sldLayoutId id="2147483673" r:id="rId12"/>
    <p:sldLayoutId id="2147483674" r:id="rId13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b="1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b="1">
          <a:solidFill>
            <a:schemeClr val="bg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bg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b="1">
          <a:solidFill>
            <a:schemeClr val="bg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76804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76805" name="Rectangle 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b="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DC137F2C-094D-466B-8031-0F2FF4BB2AEA}" type="slidenum">
              <a:rPr lang="en-US"/>
              <a:pPr/>
              <a:t>‹№›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5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omic Sans MS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b="1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b="1">
          <a:solidFill>
            <a:schemeClr val="bg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bg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b="1">
          <a:solidFill>
            <a:schemeClr val="bg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b="1">
          <a:solidFill>
            <a:schemeClr val="bg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5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Rectangle 2"/>
          <p:cNvSpPr>
            <a:spLocks noGrp="1" noChangeArrowheads="1"/>
          </p:cNvSpPr>
          <p:nvPr>
            <p:ph type="title"/>
          </p:nvPr>
        </p:nvSpPr>
        <p:spPr>
          <a:xfrm>
            <a:off x="2057400" y="152400"/>
            <a:ext cx="4648200" cy="914400"/>
          </a:xfrm>
          <a:noFill/>
          <a:ln/>
        </p:spPr>
        <p:txBody>
          <a:bodyPr lIns="90488" tIns="44450" rIns="90488" bIns="44450"/>
          <a:lstStyle/>
          <a:p>
            <a:r>
              <a:rPr lang="en-US" sz="32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Ideal Gas Law</a:t>
            </a:r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143000"/>
            <a:ext cx="7848600" cy="3581400"/>
          </a:xfrm>
          <a:noFill/>
          <a:ln w="12700"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90000"/>
              </a:lnSpc>
              <a:buFontTx/>
              <a:buNone/>
            </a:pPr>
            <a:r>
              <a:rPr lang="en-US" sz="4000" i="1" dirty="0">
                <a:solidFill>
                  <a:srgbClr val="333399"/>
                </a:solidFill>
              </a:rPr>
              <a:t>P</a:t>
            </a:r>
            <a:r>
              <a:rPr lang="en-US" sz="4000" i="1" dirty="0">
                <a:solidFill>
                  <a:srgbClr val="C00000"/>
                </a:solidFill>
              </a:rPr>
              <a:t>V</a:t>
            </a:r>
            <a:r>
              <a:rPr lang="en-US" sz="4000" dirty="0"/>
              <a:t> </a:t>
            </a:r>
            <a:r>
              <a:rPr lang="en-US" sz="4000" dirty="0">
                <a:solidFill>
                  <a:schemeClr val="tx1"/>
                </a:solidFill>
              </a:rPr>
              <a:t>=</a:t>
            </a:r>
            <a:r>
              <a:rPr lang="en-US" sz="4000" dirty="0"/>
              <a:t> </a:t>
            </a:r>
            <a:r>
              <a:rPr lang="en-US" sz="4000" i="1" dirty="0" err="1">
                <a:solidFill>
                  <a:schemeClr val="accent1">
                    <a:lumMod val="75000"/>
                  </a:schemeClr>
                </a:solidFill>
              </a:rPr>
              <a:t>n</a:t>
            </a:r>
            <a:r>
              <a:rPr lang="en-US" sz="4000" i="1" dirty="0" err="1">
                <a:solidFill>
                  <a:srgbClr val="FF7C80"/>
                </a:solidFill>
              </a:rPr>
              <a:t>R</a:t>
            </a:r>
            <a:r>
              <a:rPr lang="en-US" sz="4000" i="1" dirty="0" err="1">
                <a:solidFill>
                  <a:srgbClr val="7030A0"/>
                </a:solidFill>
              </a:rPr>
              <a:t>T</a:t>
            </a:r>
            <a:endParaRPr lang="en-US" dirty="0">
              <a:solidFill>
                <a:srgbClr val="7030A0"/>
              </a:solidFill>
            </a:endParaRPr>
          </a:p>
          <a:p>
            <a:pPr>
              <a:lnSpc>
                <a:spcPct val="90000"/>
              </a:lnSpc>
              <a:buFontTx/>
              <a:buBlip>
                <a:blip r:embed="rId3"/>
              </a:buBlip>
            </a:pPr>
            <a:r>
              <a:rPr lang="en-US" sz="2800" i="1" dirty="0">
                <a:solidFill>
                  <a:srgbClr val="333399"/>
                </a:solidFill>
              </a:rPr>
              <a:t>P</a:t>
            </a:r>
            <a:r>
              <a:rPr lang="en-US" sz="2800" dirty="0">
                <a:solidFill>
                  <a:schemeClr val="hlink"/>
                </a:solidFill>
              </a:rPr>
              <a:t> </a:t>
            </a:r>
            <a:r>
              <a:rPr lang="en-US" sz="2800" dirty="0">
                <a:solidFill>
                  <a:srgbClr val="333399"/>
                </a:solidFill>
              </a:rPr>
              <a:t>= pressure in </a:t>
            </a:r>
            <a:r>
              <a:rPr lang="en-US" sz="2800" dirty="0" err="1">
                <a:solidFill>
                  <a:srgbClr val="333399"/>
                </a:solidFill>
              </a:rPr>
              <a:t>atm</a:t>
            </a:r>
            <a:endParaRPr lang="en-US" sz="2800" dirty="0">
              <a:solidFill>
                <a:srgbClr val="333399"/>
              </a:solidFill>
            </a:endParaRPr>
          </a:p>
          <a:p>
            <a:pPr>
              <a:lnSpc>
                <a:spcPct val="90000"/>
              </a:lnSpc>
              <a:buFontTx/>
              <a:buBlip>
                <a:blip r:embed="rId3"/>
              </a:buBlip>
            </a:pPr>
            <a:r>
              <a:rPr lang="en-US" sz="2800" i="1" dirty="0">
                <a:solidFill>
                  <a:srgbClr val="C00000"/>
                </a:solidFill>
              </a:rPr>
              <a:t>V</a:t>
            </a:r>
            <a:r>
              <a:rPr lang="en-US" sz="2800" dirty="0">
                <a:solidFill>
                  <a:srgbClr val="C00000"/>
                </a:solidFill>
              </a:rPr>
              <a:t> = volume in liters</a:t>
            </a:r>
          </a:p>
          <a:p>
            <a:pPr>
              <a:lnSpc>
                <a:spcPct val="90000"/>
              </a:lnSpc>
              <a:buFontTx/>
              <a:buBlip>
                <a:blip r:embed="rId3"/>
              </a:buBlip>
            </a:pPr>
            <a:r>
              <a:rPr lang="en-US" sz="2800" i="1" dirty="0">
                <a:solidFill>
                  <a:schemeClr val="accent1">
                    <a:lumMod val="75000"/>
                  </a:schemeClr>
                </a:solidFill>
              </a:rPr>
              <a:t>n</a:t>
            </a:r>
            <a:r>
              <a:rPr lang="en-US" sz="2800" dirty="0">
                <a:solidFill>
                  <a:schemeClr val="accent1">
                    <a:lumMod val="75000"/>
                  </a:schemeClr>
                </a:solidFill>
              </a:rPr>
              <a:t> = moles</a:t>
            </a:r>
          </a:p>
          <a:p>
            <a:pPr>
              <a:lnSpc>
                <a:spcPct val="90000"/>
              </a:lnSpc>
              <a:buFontTx/>
              <a:buBlip>
                <a:blip r:embed="rId3"/>
              </a:buBlip>
            </a:pPr>
            <a:r>
              <a:rPr lang="en-US" sz="2800" i="1" dirty="0">
                <a:solidFill>
                  <a:srgbClr val="FF7C80"/>
                </a:solidFill>
              </a:rPr>
              <a:t>R</a:t>
            </a:r>
            <a:r>
              <a:rPr lang="en-US" sz="2800" dirty="0">
                <a:solidFill>
                  <a:srgbClr val="FF7C80"/>
                </a:solidFill>
              </a:rPr>
              <a:t> = proportionality constant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</a:p>
          <a:p>
            <a:pPr lvl="1" indent="-63500">
              <a:lnSpc>
                <a:spcPct val="90000"/>
              </a:lnSpc>
              <a:buFontTx/>
              <a:buNone/>
            </a:pPr>
            <a:r>
              <a:rPr lang="en-US" dirty="0">
                <a:solidFill>
                  <a:srgbClr val="FF7C80"/>
                </a:solidFill>
              </a:rPr>
              <a:t>= 0.08206 L </a:t>
            </a:r>
            <a:r>
              <a:rPr lang="en-US" dirty="0" err="1">
                <a:solidFill>
                  <a:srgbClr val="FF7C80"/>
                </a:solidFill>
              </a:rPr>
              <a:t>atm</a:t>
            </a:r>
            <a:r>
              <a:rPr lang="en-US" dirty="0">
                <a:solidFill>
                  <a:srgbClr val="FF7C80"/>
                </a:solidFill>
              </a:rPr>
              <a:t>/ </a:t>
            </a:r>
            <a:r>
              <a:rPr lang="en-US" dirty="0" err="1">
                <a:solidFill>
                  <a:srgbClr val="FF7C80"/>
                </a:solidFill>
              </a:rPr>
              <a:t>mol</a:t>
            </a:r>
            <a:r>
              <a:rPr lang="en-US" dirty="0" err="1">
                <a:solidFill>
                  <a:srgbClr val="FF7C80"/>
                </a:solidFill>
                <a:sym typeface="Symbol" pitchFamily="18" charset="2"/>
              </a:rPr>
              <a:t>·</a:t>
            </a:r>
            <a:r>
              <a:rPr lang="en-US" dirty="0" err="1">
                <a:solidFill>
                  <a:srgbClr val="FF7C80"/>
                </a:solidFill>
                <a:latin typeface="Symbol" pitchFamily="18" charset="2"/>
              </a:rPr>
              <a:t>K</a:t>
            </a:r>
            <a:endParaRPr lang="en-US" sz="2400" dirty="0"/>
          </a:p>
          <a:p>
            <a:pPr>
              <a:lnSpc>
                <a:spcPct val="90000"/>
              </a:lnSpc>
              <a:buFontTx/>
              <a:buBlip>
                <a:blip r:embed="rId3"/>
              </a:buBlip>
            </a:pPr>
            <a:r>
              <a:rPr lang="en-US" sz="2800" i="1" dirty="0">
                <a:solidFill>
                  <a:srgbClr val="7030A0"/>
                </a:solidFill>
              </a:rPr>
              <a:t>T</a:t>
            </a:r>
            <a:r>
              <a:rPr lang="en-US" sz="2800" dirty="0">
                <a:solidFill>
                  <a:srgbClr val="7030A0"/>
                </a:solidFill>
              </a:rPr>
              <a:t> = temperature in </a:t>
            </a:r>
            <a:r>
              <a:rPr lang="en-US" sz="2800" dirty="0" err="1">
                <a:solidFill>
                  <a:srgbClr val="7030A0"/>
                </a:solidFill>
              </a:rPr>
              <a:t>Kelvins</a:t>
            </a:r>
            <a:endParaRPr lang="en-US" dirty="0">
              <a:solidFill>
                <a:srgbClr val="7030A0"/>
              </a:solidFill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		</a:t>
            </a:r>
          </a:p>
        </p:txBody>
      </p:sp>
      <p:sp>
        <p:nvSpPr>
          <p:cNvPr id="81924" name="Text Box 4"/>
          <p:cNvSpPr txBox="1">
            <a:spLocks noChangeArrowheads="1"/>
          </p:cNvSpPr>
          <p:nvPr/>
        </p:nvSpPr>
        <p:spPr bwMode="auto">
          <a:xfrm>
            <a:off x="2133600" y="4800600"/>
            <a:ext cx="481012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tx1"/>
                </a:solidFill>
              </a:rPr>
              <a:t>Holds closely at </a:t>
            </a:r>
            <a:r>
              <a:rPr lang="en-US" sz="2800" i="1" dirty="0">
                <a:solidFill>
                  <a:schemeClr val="tx1"/>
                </a:solidFill>
              </a:rPr>
              <a:t>P</a:t>
            </a:r>
            <a:r>
              <a:rPr lang="en-US" sz="2800" dirty="0">
                <a:solidFill>
                  <a:schemeClr val="tx1"/>
                </a:solidFill>
              </a:rPr>
              <a:t> &lt; 1 </a:t>
            </a:r>
            <a:r>
              <a:rPr lang="en-US" sz="2800" dirty="0" err="1">
                <a:solidFill>
                  <a:schemeClr val="tx1"/>
                </a:solidFill>
              </a:rPr>
              <a:t>atm</a:t>
            </a:r>
            <a:endParaRPr lang="en-US" sz="28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819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819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819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819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819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0" dur="500"/>
                                        <p:tgtEl>
                                          <p:spTgt spid="819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5" dur="500"/>
                                        <p:tgtEl>
                                          <p:spTgt spid="819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2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0" dur="500"/>
                                        <p:tgtEl>
                                          <p:spTgt spid="8192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23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2819400" cy="609600"/>
          </a:xfrm>
        </p:spPr>
        <p:txBody>
          <a:bodyPr/>
          <a:lstStyle/>
          <a:p>
            <a:pPr algn="l"/>
            <a:r>
              <a:rPr lang="en-US" sz="32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Ideal Gases</a:t>
            </a:r>
          </a:p>
        </p:txBody>
      </p:sp>
      <p:sp>
        <p:nvSpPr>
          <p:cNvPr id="28677" name="Text Box 5"/>
          <p:cNvSpPr txBox="1">
            <a:spLocks noChangeArrowheads="1"/>
          </p:cNvSpPr>
          <p:nvPr/>
        </p:nvSpPr>
        <p:spPr bwMode="auto">
          <a:xfrm>
            <a:off x="533400" y="914400"/>
            <a:ext cx="8016875" cy="13731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800" dirty="0">
                <a:solidFill>
                  <a:schemeClr val="tx1"/>
                </a:solidFill>
              </a:rPr>
              <a:t>Ideal gases are imaginary gases that perfectly fit all of the assumptions of the kinetic molecular theory.</a:t>
            </a:r>
          </a:p>
        </p:txBody>
      </p:sp>
      <p:sp>
        <p:nvSpPr>
          <p:cNvPr id="28678" name="Text Box 6"/>
          <p:cNvSpPr txBox="1">
            <a:spLocks noChangeArrowheads="1"/>
          </p:cNvSpPr>
          <p:nvPr/>
        </p:nvSpPr>
        <p:spPr bwMode="auto">
          <a:xfrm>
            <a:off x="838200" y="2362200"/>
            <a:ext cx="8025595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buFontTx/>
              <a:buBlip>
                <a:blip r:embed="rId3"/>
              </a:buBlip>
            </a:pPr>
            <a:r>
              <a:rPr lang="en-US" dirty="0"/>
              <a:t> </a:t>
            </a:r>
            <a:r>
              <a:rPr lang="en-US" dirty="0">
                <a:solidFill>
                  <a:schemeClr val="tx1"/>
                </a:solidFill>
              </a:rPr>
              <a:t>Gases consist of tiny particles that are far apart</a:t>
            </a:r>
          </a:p>
          <a:p>
            <a:r>
              <a:rPr lang="en-US" dirty="0">
                <a:solidFill>
                  <a:schemeClr val="tx1"/>
                </a:solidFill>
              </a:rPr>
              <a:t>   relative to their size.</a:t>
            </a:r>
          </a:p>
        </p:txBody>
      </p:sp>
      <p:sp>
        <p:nvSpPr>
          <p:cNvPr id="28679" name="Text Box 7"/>
          <p:cNvSpPr txBox="1">
            <a:spLocks noChangeArrowheads="1"/>
          </p:cNvSpPr>
          <p:nvPr/>
        </p:nvSpPr>
        <p:spPr bwMode="auto">
          <a:xfrm>
            <a:off x="838200" y="3155950"/>
            <a:ext cx="7353936" cy="120032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buFontTx/>
              <a:buBlip>
                <a:blip r:embed="rId3"/>
              </a:buBlip>
            </a:pPr>
            <a:r>
              <a:rPr lang="en-US" dirty="0"/>
              <a:t> </a:t>
            </a:r>
            <a:r>
              <a:rPr lang="en-US" dirty="0">
                <a:solidFill>
                  <a:schemeClr val="tx1"/>
                </a:solidFill>
              </a:rPr>
              <a:t>Collisions between gas particles and between </a:t>
            </a:r>
          </a:p>
          <a:p>
            <a:r>
              <a:rPr lang="en-US" dirty="0">
                <a:solidFill>
                  <a:schemeClr val="tx1"/>
                </a:solidFill>
              </a:rPr>
              <a:t>   particles and the walls of the container are</a:t>
            </a:r>
          </a:p>
          <a:p>
            <a:r>
              <a:rPr lang="en-US" dirty="0">
                <a:solidFill>
                  <a:schemeClr val="tx1"/>
                </a:solidFill>
              </a:rPr>
              <a:t>   elastic collisions</a:t>
            </a:r>
          </a:p>
        </p:txBody>
      </p:sp>
      <p:sp>
        <p:nvSpPr>
          <p:cNvPr id="28680" name="Text Box 8"/>
          <p:cNvSpPr txBox="1">
            <a:spLocks noChangeArrowheads="1"/>
          </p:cNvSpPr>
          <p:nvPr/>
        </p:nvSpPr>
        <p:spPr bwMode="auto">
          <a:xfrm>
            <a:off x="852488" y="4267200"/>
            <a:ext cx="5776912" cy="120032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buFontTx/>
              <a:buBlip>
                <a:blip r:embed="rId3"/>
              </a:buBlip>
            </a:pPr>
            <a:r>
              <a:rPr lang="en-US" dirty="0"/>
              <a:t> </a:t>
            </a:r>
            <a:r>
              <a:rPr lang="en-US" dirty="0">
                <a:solidFill>
                  <a:schemeClr val="tx1"/>
                </a:solidFill>
              </a:rPr>
              <a:t>No kinetic energy is lost in elastic </a:t>
            </a:r>
          </a:p>
          <a:p>
            <a:r>
              <a:rPr lang="en-US" dirty="0">
                <a:solidFill>
                  <a:schemeClr val="tx1"/>
                </a:solidFill>
              </a:rPr>
              <a:t>   collisions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86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86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86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86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86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86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86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86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7" grpId="0" autoUpdateAnimBg="0"/>
      <p:bldP spid="28678" grpId="0" autoUpdateAnimBg="0"/>
      <p:bldP spid="28679" grpId="0" autoUpdateAnimBg="0"/>
      <p:bldP spid="28680" grpId="0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1026"/>
          <p:cNvSpPr>
            <a:spLocks noGrp="1" noChangeArrowheads="1"/>
          </p:cNvSpPr>
          <p:nvPr>
            <p:ph type="title"/>
          </p:nvPr>
        </p:nvSpPr>
        <p:spPr>
          <a:xfrm>
            <a:off x="533400" y="381000"/>
            <a:ext cx="4495800" cy="762000"/>
          </a:xfrm>
        </p:spPr>
        <p:txBody>
          <a:bodyPr/>
          <a:lstStyle/>
          <a:p>
            <a:pPr algn="l"/>
            <a:r>
              <a:rPr lang="en-US" sz="32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Ideal Gases </a:t>
            </a:r>
            <a:r>
              <a:rPr lang="en-US" dirty="0">
                <a:solidFill>
                  <a:schemeClr val="tx1"/>
                </a:solidFill>
              </a:rPr>
              <a:t>(continued)</a:t>
            </a:r>
            <a:endParaRPr lang="en-US" sz="3200" u="sng" dirty="0">
              <a:solidFill>
                <a:schemeClr val="tx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35844" name="Text Box 1028"/>
          <p:cNvSpPr txBox="1">
            <a:spLocks noChangeArrowheads="1"/>
          </p:cNvSpPr>
          <p:nvPr/>
        </p:nvSpPr>
        <p:spPr bwMode="auto">
          <a:xfrm>
            <a:off x="762000" y="1295400"/>
            <a:ext cx="8107348" cy="120032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buFontTx/>
              <a:buBlip>
                <a:blip r:embed="rId3"/>
              </a:buBlip>
            </a:pPr>
            <a:r>
              <a:rPr lang="en-US" dirty="0">
                <a:solidFill>
                  <a:schemeClr val="tx1"/>
                </a:solidFill>
              </a:rPr>
              <a:t> Gas particles are in constant, rapid motion. They </a:t>
            </a:r>
          </a:p>
          <a:p>
            <a:r>
              <a:rPr lang="en-US" dirty="0">
                <a:solidFill>
                  <a:schemeClr val="tx1"/>
                </a:solidFill>
              </a:rPr>
              <a:t>   therefore possess kinetic energy, the energy of </a:t>
            </a:r>
          </a:p>
          <a:p>
            <a:r>
              <a:rPr lang="en-US" dirty="0">
                <a:solidFill>
                  <a:schemeClr val="tx1"/>
                </a:solidFill>
              </a:rPr>
              <a:t>   motion</a:t>
            </a:r>
          </a:p>
        </p:txBody>
      </p:sp>
      <p:sp>
        <p:nvSpPr>
          <p:cNvPr id="35845" name="Text Box 1029"/>
          <p:cNvSpPr txBox="1">
            <a:spLocks noChangeArrowheads="1"/>
          </p:cNvSpPr>
          <p:nvPr/>
        </p:nvSpPr>
        <p:spPr bwMode="auto">
          <a:xfrm>
            <a:off x="762000" y="2590800"/>
            <a:ext cx="7616829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buFontTx/>
              <a:buBlip>
                <a:blip r:embed="rId3"/>
              </a:buBlip>
            </a:pPr>
            <a:r>
              <a:rPr lang="en-US">
                <a:solidFill>
                  <a:schemeClr val="tx1"/>
                </a:solidFill>
              </a:rPr>
              <a:t> There are no forces of attraction between gas</a:t>
            </a:r>
          </a:p>
          <a:p>
            <a:r>
              <a:rPr lang="en-US">
                <a:solidFill>
                  <a:schemeClr val="tx1"/>
                </a:solidFill>
              </a:rPr>
              <a:t>   particles</a:t>
            </a:r>
          </a:p>
        </p:txBody>
      </p:sp>
      <p:sp>
        <p:nvSpPr>
          <p:cNvPr id="35846" name="Text Box 1030"/>
          <p:cNvSpPr txBox="1">
            <a:spLocks noChangeArrowheads="1"/>
          </p:cNvSpPr>
          <p:nvPr/>
        </p:nvSpPr>
        <p:spPr bwMode="auto">
          <a:xfrm>
            <a:off x="762000" y="3581400"/>
            <a:ext cx="7419019" cy="120032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buFontTx/>
              <a:buBlip>
                <a:blip r:embed="rId3"/>
              </a:buBlip>
            </a:pPr>
            <a:r>
              <a:rPr lang="en-US">
                <a:solidFill>
                  <a:schemeClr val="tx1"/>
                </a:solidFill>
              </a:rPr>
              <a:t> The average kinetic energy of gas particles</a:t>
            </a:r>
          </a:p>
          <a:p>
            <a:r>
              <a:rPr lang="en-US">
                <a:solidFill>
                  <a:schemeClr val="tx1"/>
                </a:solidFill>
              </a:rPr>
              <a:t>   depends on temperature, not on the identity </a:t>
            </a:r>
          </a:p>
          <a:p>
            <a:r>
              <a:rPr lang="en-US">
                <a:solidFill>
                  <a:schemeClr val="tx1"/>
                </a:solidFill>
              </a:rPr>
              <a:t>   of the particle.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58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58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8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58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58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58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4" grpId="0" autoUpdateAnimBg="0"/>
      <p:bldP spid="35845" grpId="0" autoUpdateAnimBg="0"/>
      <p:bldP spid="35846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152400"/>
            <a:ext cx="8839200" cy="1143000"/>
          </a:xfrm>
        </p:spPr>
        <p:txBody>
          <a:bodyPr/>
          <a:lstStyle/>
          <a:p>
            <a:r>
              <a:rPr lang="en-US" sz="4000" u="sng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Real Gases Do Not Behave Ideally</a:t>
            </a:r>
          </a:p>
        </p:txBody>
      </p:sp>
      <p:sp>
        <p:nvSpPr>
          <p:cNvPr id="86021" name="Text Box 5"/>
          <p:cNvSpPr txBox="1">
            <a:spLocks noChangeArrowheads="1"/>
          </p:cNvSpPr>
          <p:nvPr/>
        </p:nvSpPr>
        <p:spPr bwMode="auto">
          <a:xfrm>
            <a:off x="304800" y="1752600"/>
            <a:ext cx="8839200" cy="1066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buClr>
                <a:srgbClr val="FFFF00"/>
              </a:buClr>
              <a:buFont typeface="Wingdings" pitchFamily="2" charset="2"/>
              <a:buNone/>
            </a:pPr>
            <a:r>
              <a:rPr lang="en-US" sz="3200" dirty="0">
                <a:solidFill>
                  <a:schemeClr val="tx1"/>
                </a:solidFill>
              </a:rPr>
              <a:t>Real gases </a:t>
            </a:r>
            <a:r>
              <a:rPr lang="en-US" sz="3200" dirty="0">
                <a:solidFill>
                  <a:srgbClr val="C00000"/>
                </a:solidFill>
              </a:rPr>
              <a:t>DO</a:t>
            </a:r>
            <a:r>
              <a:rPr lang="en-US" sz="3200" dirty="0">
                <a:solidFill>
                  <a:schemeClr val="tx1"/>
                </a:solidFill>
              </a:rPr>
              <a:t> experience inter-molecular attractions</a:t>
            </a:r>
          </a:p>
        </p:txBody>
      </p:sp>
      <p:sp>
        <p:nvSpPr>
          <p:cNvPr id="86022" name="Text Box 6"/>
          <p:cNvSpPr txBox="1">
            <a:spLocks noChangeArrowheads="1"/>
          </p:cNvSpPr>
          <p:nvPr/>
        </p:nvSpPr>
        <p:spPr bwMode="auto">
          <a:xfrm>
            <a:off x="304800" y="3124200"/>
            <a:ext cx="5559425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buClr>
                <a:srgbClr val="FFFF00"/>
              </a:buClr>
              <a:buFont typeface="Wingdings" pitchFamily="2" charset="2"/>
              <a:buNone/>
            </a:pPr>
            <a:r>
              <a:rPr lang="en-US" sz="3200" dirty="0">
                <a:solidFill>
                  <a:schemeClr val="tx1"/>
                </a:solidFill>
              </a:rPr>
              <a:t>Real gases </a:t>
            </a:r>
            <a:r>
              <a:rPr lang="en-US" sz="3200" dirty="0">
                <a:solidFill>
                  <a:srgbClr val="C00000"/>
                </a:solidFill>
              </a:rPr>
              <a:t>DO</a:t>
            </a:r>
            <a:r>
              <a:rPr lang="en-US" sz="3200" dirty="0">
                <a:solidFill>
                  <a:schemeClr val="tx1"/>
                </a:solidFill>
              </a:rPr>
              <a:t> have volume</a:t>
            </a:r>
          </a:p>
        </p:txBody>
      </p:sp>
      <p:sp>
        <p:nvSpPr>
          <p:cNvPr id="86023" name="Text Box 7"/>
          <p:cNvSpPr txBox="1">
            <a:spLocks noChangeArrowheads="1"/>
          </p:cNvSpPr>
          <p:nvPr/>
        </p:nvSpPr>
        <p:spPr bwMode="auto">
          <a:xfrm>
            <a:off x="304800" y="4267200"/>
            <a:ext cx="8839200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3200" dirty="0">
                <a:solidFill>
                  <a:schemeClr val="tx1"/>
                </a:solidFill>
              </a:rPr>
              <a:t>Real gases </a:t>
            </a:r>
            <a:r>
              <a:rPr lang="en-US" sz="3200" dirty="0">
                <a:solidFill>
                  <a:srgbClr val="C00000"/>
                </a:solidFill>
              </a:rPr>
              <a:t>DO</a:t>
            </a:r>
            <a:r>
              <a:rPr lang="en-US" sz="3200" dirty="0">
                <a:solidFill>
                  <a:schemeClr val="tx1"/>
                </a:solidFill>
              </a:rPr>
              <a:t> NOT have elastic collisions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0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860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0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860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0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860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6021" grpId="0"/>
      <p:bldP spid="86022" grpId="0"/>
      <p:bldP spid="8602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 sz="3600" u="sng" dirty="0">
                <a:solidFill>
                  <a:schemeClr val="tx1"/>
                </a:solidFill>
                <a:effectLst>
                  <a:outerShdw blurRad="38100" dist="38100" dir="2700000" algn="tl">
                    <a:srgbClr val="808080"/>
                  </a:outerShdw>
                </a:effectLst>
              </a:rPr>
              <a:t>Deviations from Ideal Behavior</a:t>
            </a:r>
          </a:p>
        </p:txBody>
      </p:sp>
      <p:graphicFrame>
        <p:nvGraphicFramePr>
          <p:cNvPr id="109629" name="Group 61"/>
          <p:cNvGraphicFramePr>
            <a:graphicFrameLocks noGrp="1"/>
          </p:cNvGraphicFramePr>
          <p:nvPr>
            <p:ph sz="half" idx="1"/>
          </p:nvPr>
        </p:nvGraphicFramePr>
        <p:xfrm>
          <a:off x="457200" y="1600200"/>
          <a:ext cx="4038600" cy="3429001"/>
        </p:xfrm>
        <a:graphic>
          <a:graphicData uri="http://schemas.openxmlformats.org/drawingml/2006/table">
            <a:tbl>
              <a:tblPr/>
              <a:tblGrid>
                <a:gridCol w="4038600"/>
              </a:tblGrid>
              <a:tr h="914400"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Likely to behave nearly ideally</a:t>
                      </a:r>
                      <a:endParaRPr kumimoji="0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1439863"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333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Gases at high temperature and low pressure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3333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1074738"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333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Small non-polar gas molecules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3333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9630" name="Group 62"/>
          <p:cNvGraphicFramePr>
            <a:graphicFrameLocks noGrp="1"/>
          </p:cNvGraphicFramePr>
          <p:nvPr>
            <p:ph sz="half" idx="2"/>
          </p:nvPr>
        </p:nvGraphicFramePr>
        <p:xfrm>
          <a:off x="4800600" y="1600200"/>
          <a:ext cx="4114800" cy="3429000"/>
        </p:xfrm>
        <a:graphic>
          <a:graphicData uri="http://schemas.openxmlformats.org/drawingml/2006/table">
            <a:tbl>
              <a:tblPr/>
              <a:tblGrid>
                <a:gridCol w="4114800"/>
              </a:tblGrid>
              <a:tr h="914400"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Likely </a:t>
                      </a:r>
                      <a:r>
                        <a:rPr kumimoji="0" lang="en-US" sz="2400" b="1" i="1" u="sng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not</a:t>
                      </a:r>
                      <a:r>
                        <a:rPr kumimoji="0" lang="en-US" sz="24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 to behave ideally</a:t>
                      </a:r>
                      <a:endParaRPr kumimoji="0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</a:tr>
              <a:tr h="1447800"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333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Gases at low temperature and high pressure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3333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1066800"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33399"/>
                          </a:solidFill>
                          <a:effectLst/>
                          <a:latin typeface="Comic Sans MS" pitchFamily="66" charset="0"/>
                          <a:cs typeface="Times New Roman" pitchFamily="18" charset="0"/>
                        </a:rPr>
                        <a:t>Large, polar gas molecules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333399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33339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hemistry Format">
  <a:themeElements>
    <a:clrScheme name="Chemistry Forma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Chemistry Format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lnDef>
  </a:objectDefaults>
  <a:extraClrSchemeLst>
    <a:extraClrScheme>
      <a:clrScheme name="Chemistry Forma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hemistry Forma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hemistry Forma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Chemistry Format">
  <a:themeElements>
    <a:clrScheme name="1_Chemistry Forma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1_Chemistry Format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Comic Sans MS" pitchFamily="66" charset="0"/>
          </a:defRPr>
        </a:defPPr>
      </a:lstStyle>
    </a:lnDef>
  </a:objectDefaults>
  <a:extraClrSchemeLst>
    <a:extraClrScheme>
      <a:clrScheme name="1_Chemistry Forma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Forma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hemistry Forma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Forma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Forma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Forma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hemistry Forma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C:\WINDOWS\Application Data\Microsoft\Templates\Chemistry Format.pot</Template>
  <TotalTime>1030</TotalTime>
  <Pages>17</Pages>
  <Words>414</Words>
  <Application>Microsoft Office PowerPoint</Application>
  <PresentationFormat>Екран (4:3)</PresentationFormat>
  <Paragraphs>72</Paragraphs>
  <Slides>5</Slides>
  <Notes>5</Notes>
  <HiddenSlides>0</HiddenSlides>
  <MMClips>0</MMClips>
  <ScaleCrop>false</ScaleCrop>
  <HeadingPairs>
    <vt:vector size="4" baseType="variant">
      <vt:variant>
        <vt:lpstr>Тема</vt:lpstr>
      </vt:variant>
      <vt:variant>
        <vt:i4>2</vt:i4>
      </vt:variant>
      <vt:variant>
        <vt:lpstr>Заголовки слайдів</vt:lpstr>
      </vt:variant>
      <vt:variant>
        <vt:i4>5</vt:i4>
      </vt:variant>
    </vt:vector>
  </HeadingPairs>
  <TitlesOfParts>
    <vt:vector size="7" baseType="lpstr">
      <vt:lpstr>Chemistry Format</vt:lpstr>
      <vt:lpstr>1_Chemistry Format</vt:lpstr>
      <vt:lpstr>Ideal Gas Law</vt:lpstr>
      <vt:lpstr>Ideal Gases</vt:lpstr>
      <vt:lpstr>Ideal Gases (continued)</vt:lpstr>
      <vt:lpstr>Real Gases Do Not Behave Ideally</vt:lpstr>
      <vt:lpstr>Deviations from Ideal Behavior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Gas</dc:title>
  <dc:creator>Mad Doc</dc:creator>
  <cp:lastModifiedBy>RomaK</cp:lastModifiedBy>
  <cp:revision>161</cp:revision>
  <cp:lastPrinted>1601-01-01T00:00:00Z</cp:lastPrinted>
  <dcterms:created xsi:type="dcterms:W3CDTF">1997-01-27T00:51:04Z</dcterms:created>
  <dcterms:modified xsi:type="dcterms:W3CDTF">2015-09-02T10:07:44Z</dcterms:modified>
</cp:coreProperties>
</file>

<file path=docProps/thumbnail.jpeg>
</file>