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2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2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2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2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2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2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2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2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2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DDDDDD"/>
    <a:srgbClr val="FF3300"/>
    <a:srgbClr val="C0C0C0"/>
    <a:srgbClr val="FBFB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87354B-7448-4C6C-966D-640236DFC22B}" type="datetimeFigureOut">
              <a:rPr lang="uk-UA" smtClean="0"/>
              <a:t>02.09.2015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0A5467-2CB5-48A5-8E19-F7FC0159739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8306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Spontaneity, Entropy</a:t>
            </a:r>
            <a:br>
              <a:rPr lang="en-US" smtClean="0"/>
            </a:br>
            <a:r>
              <a:rPr lang="en-US" smtClean="0"/>
              <a:t>and Free Energy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Spontaneity, Entropy</a:t>
            </a:r>
            <a:br>
              <a:rPr lang="en-US" smtClean="0"/>
            </a:br>
            <a:r>
              <a:rPr lang="en-US" smtClean="0"/>
              <a:t>and Free Energy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711290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Calculating Free Energy: Method #2 </a:t>
            </a:r>
          </a:p>
          <a:p>
            <a:r>
              <a:rPr lang="en-US" smtClean="0"/>
              <a:t>An adaptation of Hess's Law:</a:t>
            </a:r>
          </a:p>
          <a:p>
            <a:r>
              <a:rPr lang="en-US" smtClean="0"/>
              <a:t>Cdiamond(s)  +  O2(g)    CO2(g)		G0 = -397 kJ</a:t>
            </a:r>
          </a:p>
          <a:p>
            <a:r>
              <a:rPr lang="en-US" smtClean="0"/>
              <a:t>Cgraphite(s)  +  O2(g)    CO2(g)	G0 = -394 kJ</a:t>
            </a:r>
          </a:p>
          <a:p>
            <a:r>
              <a:rPr lang="en-US" smtClean="0"/>
              <a:t>CO2(g)  Cgraphite(s)  +  O2(g) 	      G0 = +394 kJ</a:t>
            </a:r>
          </a:p>
          <a:p>
            <a:r>
              <a:rPr lang="en-US" smtClean="0"/>
              <a:t>Cdiamond(s)  Cgraphite(s) </a:t>
            </a:r>
          </a:p>
          <a:p>
            <a:r>
              <a:rPr lang="en-US" smtClean="0"/>
              <a:t>G0 =</a:t>
            </a:r>
          </a:p>
          <a:p>
            <a:r>
              <a:rPr lang="en-US" smtClean="0"/>
              <a:t>Cdiamond(s)  +  O2(g)    CO2(g)		G0 = -397 kJ</a:t>
            </a:r>
          </a:p>
          <a:p>
            <a:r>
              <a:rPr lang="en-US" smtClean="0"/>
              <a:t>-3 kJ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Calculating Free Energy: Method #2 </a:t>
            </a:r>
          </a:p>
          <a:p>
            <a:r>
              <a:rPr lang="en-US" smtClean="0"/>
              <a:t>An adaptation of Hess's Law:</a:t>
            </a:r>
          </a:p>
          <a:p>
            <a:r>
              <a:rPr lang="en-US" smtClean="0"/>
              <a:t>Cdiamond(s)  +  O2(g)    CO2(g)		G0 = -397 kJ</a:t>
            </a:r>
          </a:p>
          <a:p>
            <a:r>
              <a:rPr lang="en-US" smtClean="0"/>
              <a:t>Cgraphite(s)  +  O2(g)    CO2(g)	G0 = -394 kJ</a:t>
            </a:r>
          </a:p>
          <a:p>
            <a:r>
              <a:rPr lang="en-US" smtClean="0"/>
              <a:t>CO2(g)  Cgraphite(s)  +  O2(g) 	      G0 = +394 kJ</a:t>
            </a:r>
          </a:p>
          <a:p>
            <a:r>
              <a:rPr lang="en-US" smtClean="0"/>
              <a:t>Cdiamond(s)  Cgraphite(s) </a:t>
            </a:r>
          </a:p>
          <a:p>
            <a:r>
              <a:rPr lang="en-US" smtClean="0"/>
              <a:t>G0 =</a:t>
            </a:r>
          </a:p>
          <a:p>
            <a:r>
              <a:rPr lang="en-US" smtClean="0"/>
              <a:t>Cdiamond(s)  +  O2(g)    CO2(g)		G0 = -397 kJ</a:t>
            </a:r>
          </a:p>
          <a:p>
            <a:r>
              <a:rPr lang="en-US" smtClean="0"/>
              <a:t>-3 kJ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734502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Calculating Free Energy </a:t>
            </a:r>
            <a:br>
              <a:rPr lang="en-US" smtClean="0"/>
            </a:br>
            <a:r>
              <a:rPr lang="en-US" smtClean="0"/>
              <a:t>Method #3 </a:t>
            </a:r>
          </a:p>
          <a:p>
            <a:r>
              <a:rPr lang="en-US" smtClean="0"/>
              <a:t>Using standard free energy of formation (Gf0):</a:t>
            </a:r>
          </a:p>
          <a:p>
            <a:r>
              <a:rPr lang="en-US" smtClean="0"/>
              <a:t>Gf0 of an element in its standard state is zero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Calculating Free Energy </a:t>
            </a:r>
            <a:br>
              <a:rPr lang="en-US" smtClean="0"/>
            </a:br>
            <a:r>
              <a:rPr lang="en-US" smtClean="0"/>
              <a:t>Method #3 </a:t>
            </a:r>
          </a:p>
          <a:p>
            <a:r>
              <a:rPr lang="en-US" smtClean="0"/>
              <a:t>Using standard free energy of formation (Gf0):</a:t>
            </a:r>
          </a:p>
          <a:p>
            <a:r>
              <a:rPr lang="en-US" smtClean="0"/>
              <a:t>Gf0 of an element in its standard state is zero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732300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Dependence of Free Energy on Pressure </a:t>
            </a:r>
          </a:p>
          <a:p>
            <a:r>
              <a:rPr lang="en-US" smtClean="0"/>
              <a:t>Enthalpy, H, is not pressure dependent</a:t>
            </a:r>
          </a:p>
          <a:p>
            <a:r>
              <a:rPr lang="en-US" smtClean="0"/>
              <a:t>Entropy, S</a:t>
            </a:r>
          </a:p>
          <a:p>
            <a:r>
              <a:rPr lang="en-US" smtClean="0"/>
              <a:t>entropy depends on volume, so it also depends on pressure</a:t>
            </a:r>
          </a:p>
          <a:p>
            <a:r>
              <a:rPr lang="en-US" smtClean="0"/>
              <a:t>	Slarge volume  &gt;  Ssmall volume</a:t>
            </a:r>
          </a:p>
          <a:p>
            <a:r>
              <a:rPr lang="en-US" smtClean="0"/>
              <a:t>	Slow pressure  &gt;  Shigh pressure</a:t>
            </a:r>
          </a:p>
          <a:p>
            <a:endParaRPr lang="en-US" smtClean="0"/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Dependence of Free Energy on Pressure </a:t>
            </a:r>
          </a:p>
          <a:p>
            <a:r>
              <a:rPr lang="en-US" smtClean="0"/>
              <a:t>Enthalpy, H, is not pressure dependent</a:t>
            </a:r>
          </a:p>
          <a:p>
            <a:r>
              <a:rPr lang="en-US" smtClean="0"/>
              <a:t>Entropy, S</a:t>
            </a:r>
          </a:p>
          <a:p>
            <a:r>
              <a:rPr lang="en-US" smtClean="0"/>
              <a:t>entropy depends on volume, so it also depends on pressure</a:t>
            </a:r>
          </a:p>
          <a:p>
            <a:r>
              <a:rPr lang="en-US" smtClean="0"/>
              <a:t>	Slarge volume  &gt;  Ssmall volume</a:t>
            </a:r>
          </a:p>
          <a:p>
            <a:r>
              <a:rPr lang="en-US" smtClean="0"/>
              <a:t>	Slow pressure  &gt;  Shigh pressure</a:t>
            </a:r>
          </a:p>
          <a:p>
            <a:endParaRPr lang="en-US" smtClean="0"/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89629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Free Energy and Equilibrium</a:t>
            </a:r>
          </a:p>
          <a:p>
            <a:r>
              <a:rPr lang="en-US" smtClean="0"/>
              <a:t>Equilibrium point occurs at the lowest value of free energy available to the reaction system</a:t>
            </a:r>
          </a:p>
          <a:p>
            <a:r>
              <a:rPr lang="en-US" smtClean="0"/>
              <a:t>At equilibrium, G = 0 and Q = K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Free Energy and Equilibrium</a:t>
            </a:r>
          </a:p>
          <a:p>
            <a:r>
              <a:rPr lang="en-US" smtClean="0"/>
              <a:t>Equilibrium point occurs at the lowest value of free energy available to the reaction system</a:t>
            </a:r>
          </a:p>
          <a:p>
            <a:r>
              <a:rPr lang="en-US" smtClean="0"/>
              <a:t>At equilibrium, G = 0 and Q = K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32081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Temperature Dependence of K</a:t>
            </a:r>
          </a:p>
          <a:p>
            <a:r>
              <a:rPr lang="en-US" smtClean="0"/>
              <a:t>So, ln(K)  1/T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Temperature Dependence of K</a:t>
            </a:r>
          </a:p>
          <a:p>
            <a:r>
              <a:rPr lang="en-US" smtClean="0"/>
              <a:t>So, ln(K)  1/T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413961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Free Energy and Work </a:t>
            </a:r>
          </a:p>
          <a:p>
            <a:r>
              <a:rPr lang="en-US" smtClean="0"/>
              <a:t>The maximum possible useful work obtainable from a process at constant temperature and pressure is equal to the change in free energy</a:t>
            </a:r>
          </a:p>
          <a:p>
            <a:r>
              <a:rPr lang="en-US" smtClean="0"/>
              <a:t>The amount of work obtained is always less than the maximum</a:t>
            </a:r>
          </a:p>
          <a:p>
            <a:r>
              <a:rPr lang="en-US" smtClean="0"/>
              <a:t>Henry Bent's First Two Laws of Thermodynamics</a:t>
            </a:r>
          </a:p>
          <a:p>
            <a:r>
              <a:rPr lang="en-US" smtClean="0"/>
              <a:t>First law: You can't win, you can only break even</a:t>
            </a:r>
          </a:p>
          <a:p>
            <a:r>
              <a:rPr lang="en-US" smtClean="0"/>
              <a:t>Second law: You can't break even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Free Energy and Work </a:t>
            </a:r>
          </a:p>
          <a:p>
            <a:r>
              <a:rPr lang="en-US" smtClean="0"/>
              <a:t>The maximum possible useful work obtainable from a process at constant temperature and pressure is equal to the change in free energy</a:t>
            </a:r>
          </a:p>
          <a:p>
            <a:r>
              <a:rPr lang="en-US" smtClean="0"/>
              <a:t>The amount of work obtained is always less than the maximum</a:t>
            </a:r>
          </a:p>
          <a:p>
            <a:r>
              <a:rPr lang="en-US" smtClean="0"/>
              <a:t>Henry Bent's First Two Laws of Thermodynamics</a:t>
            </a:r>
          </a:p>
          <a:p>
            <a:r>
              <a:rPr lang="en-US" smtClean="0"/>
              <a:t>First law: You can't win, you can only break even</a:t>
            </a:r>
          </a:p>
          <a:p>
            <a:r>
              <a:rPr lang="en-US" smtClean="0"/>
              <a:t>Second law: You can't break even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97007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Spontaneous Processes and Entropy</a:t>
            </a:r>
          </a:p>
          <a:p>
            <a:endParaRPr lang="en-US" smtClean="0"/>
          </a:p>
          <a:p>
            <a:r>
              <a:rPr lang="en-US" smtClean="0"/>
              <a:t>First Law</a:t>
            </a:r>
          </a:p>
          <a:p>
            <a:r>
              <a:rPr lang="en-US" smtClean="0"/>
              <a:t>“Energy can neither be created nor destroyed"</a:t>
            </a:r>
          </a:p>
          <a:p>
            <a:r>
              <a:rPr lang="en-US" smtClean="0"/>
              <a:t>The energy of the universe is constant</a:t>
            </a:r>
          </a:p>
          <a:p>
            <a:r>
              <a:rPr lang="en-US" smtClean="0"/>
              <a:t>Spontaneous Processes</a:t>
            </a:r>
          </a:p>
          <a:p>
            <a:r>
              <a:rPr lang="en-US" smtClean="0"/>
              <a:t>Processes that occur without outside intervention</a:t>
            </a:r>
          </a:p>
          <a:p>
            <a:r>
              <a:rPr lang="en-US" smtClean="0"/>
              <a:t>Spontaneous processes may be fast or slow</a:t>
            </a:r>
          </a:p>
          <a:p>
            <a:r>
              <a:rPr lang="en-US" smtClean="0"/>
              <a:t>Many forms of combustion are fast</a:t>
            </a:r>
          </a:p>
          <a:p>
            <a:r>
              <a:rPr lang="en-US" smtClean="0"/>
              <a:t>Conversion of diamond to graphite is slow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Spontaneous Processes and Entropy</a:t>
            </a:r>
          </a:p>
          <a:p>
            <a:endParaRPr lang="en-US" smtClean="0"/>
          </a:p>
          <a:p>
            <a:r>
              <a:rPr lang="en-US" smtClean="0"/>
              <a:t>First Law</a:t>
            </a:r>
          </a:p>
          <a:p>
            <a:r>
              <a:rPr lang="en-US" smtClean="0"/>
              <a:t>“Energy can neither be created nor destroyed"</a:t>
            </a:r>
          </a:p>
          <a:p>
            <a:r>
              <a:rPr lang="en-US" smtClean="0"/>
              <a:t>The energy of the universe is constant</a:t>
            </a:r>
          </a:p>
          <a:p>
            <a:r>
              <a:rPr lang="en-US" smtClean="0"/>
              <a:t>Spontaneous Processes</a:t>
            </a:r>
          </a:p>
          <a:p>
            <a:r>
              <a:rPr lang="en-US" smtClean="0"/>
              <a:t>Processes that occur without outside intervention</a:t>
            </a:r>
          </a:p>
          <a:p>
            <a:r>
              <a:rPr lang="en-US" smtClean="0"/>
              <a:t>Spontaneous processes may be fast or slow</a:t>
            </a:r>
          </a:p>
          <a:p>
            <a:r>
              <a:rPr lang="en-US" smtClean="0"/>
              <a:t>Many forms of combustion are fast</a:t>
            </a:r>
          </a:p>
          <a:p>
            <a:r>
              <a:rPr lang="en-US" smtClean="0"/>
              <a:t>Conversion of diamond to graphite is slow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169165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Entropy (S)</a:t>
            </a:r>
          </a:p>
          <a:p>
            <a:r>
              <a:rPr lang="en-US" smtClean="0"/>
              <a:t>A measure of the randomness or disorder </a:t>
            </a:r>
          </a:p>
          <a:p>
            <a:r>
              <a:rPr lang="en-US" smtClean="0"/>
              <a:t>The driving force for a spontaneous process is an increase in the entropy of the universe</a:t>
            </a:r>
          </a:p>
          <a:p>
            <a:r>
              <a:rPr lang="en-US" smtClean="0"/>
              <a:t>Entropy is a thermodynamic function describing the number of arrangements that are available to a system</a:t>
            </a:r>
          </a:p>
          <a:p>
            <a:r>
              <a:rPr lang="en-US" smtClean="0"/>
              <a:t>Nature proceeds toward the states that have the highest probabilities of existing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Entropy (S)</a:t>
            </a:r>
          </a:p>
          <a:p>
            <a:r>
              <a:rPr lang="en-US" smtClean="0"/>
              <a:t>A measure of the randomness or disorder </a:t>
            </a:r>
          </a:p>
          <a:p>
            <a:r>
              <a:rPr lang="en-US" smtClean="0"/>
              <a:t>The driving force for a spontaneous process is an increase in the entropy of the universe</a:t>
            </a:r>
          </a:p>
          <a:p>
            <a:r>
              <a:rPr lang="en-US" smtClean="0"/>
              <a:t>Entropy is a thermodynamic function describing the number of arrangements that are available to a system</a:t>
            </a:r>
          </a:p>
          <a:p>
            <a:r>
              <a:rPr lang="en-US" smtClean="0"/>
              <a:t>Nature proceeds toward the states that have the highest probabilities of existing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770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Positional Entropy</a:t>
            </a:r>
          </a:p>
          <a:p>
            <a:r>
              <a:rPr lang="en-US" smtClean="0"/>
              <a:t>The probability of occurrence of a particular state depends on the number of ways (microstates) in which that arrangement can be achieved</a:t>
            </a:r>
          </a:p>
          <a:p>
            <a:r>
              <a:rPr lang="en-US" smtClean="0"/>
              <a:t>	Ssolid &lt; Sliquid &lt;&lt; Sgas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Positional Entropy</a:t>
            </a:r>
          </a:p>
          <a:p>
            <a:r>
              <a:rPr lang="en-US" smtClean="0"/>
              <a:t>The probability of occurrence of a particular state depends on the number of ways (microstates) in which that arrangement can be achieved</a:t>
            </a:r>
          </a:p>
          <a:p>
            <a:r>
              <a:rPr lang="en-US" smtClean="0"/>
              <a:t>	Ssolid &lt; Sliquid &lt;&lt; Sgas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616705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Second Law of Thermodynamics</a:t>
            </a:r>
          </a:p>
          <a:p>
            <a:r>
              <a:rPr lang="en-US" smtClean="0"/>
              <a:t>"In any spontaneous process there is always an increase in the entropy of the universe"</a:t>
            </a:r>
          </a:p>
          <a:p>
            <a:r>
              <a:rPr lang="en-US" smtClean="0"/>
              <a:t>"The entropy of the universe is increasing"</a:t>
            </a:r>
          </a:p>
          <a:p>
            <a:r>
              <a:rPr lang="en-US" smtClean="0"/>
              <a:t>For a given change to be spontaneous, Suniverse must be positive</a:t>
            </a:r>
          </a:p>
          <a:p>
            <a:r>
              <a:rPr lang="en-US" smtClean="0"/>
              <a:t>		    Suniv = Ssys  +  Ssurr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Second Law of Thermodynamics</a:t>
            </a:r>
          </a:p>
          <a:p>
            <a:r>
              <a:rPr lang="en-US" smtClean="0"/>
              <a:t>"In any spontaneous process there is always an increase in the entropy of the universe"</a:t>
            </a:r>
          </a:p>
          <a:p>
            <a:r>
              <a:rPr lang="en-US" smtClean="0"/>
              <a:t>"The entropy of the universe is increasing"</a:t>
            </a:r>
          </a:p>
          <a:p>
            <a:r>
              <a:rPr lang="en-US" smtClean="0"/>
              <a:t>For a given change to be spontaneous, Suniverse must be positive</a:t>
            </a:r>
          </a:p>
          <a:p>
            <a:r>
              <a:rPr lang="en-US" smtClean="0"/>
              <a:t>		    Suniv = Ssys  +  Ssurr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074337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H, S, G and Spontaneity</a:t>
            </a:r>
          </a:p>
          <a:p>
            <a:r>
              <a:rPr lang="en-US" smtClean="0"/>
              <a:t>		G = H - TS		</a:t>
            </a:r>
          </a:p>
          <a:p>
            <a:r>
              <a:rPr lang="en-US" smtClean="0"/>
              <a:t>H is enthalpy, T is Kelvin temperature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H, S, G and Spontaneity</a:t>
            </a:r>
          </a:p>
          <a:p>
            <a:r>
              <a:rPr lang="en-US" smtClean="0"/>
              <a:t>		G = H - TS		</a:t>
            </a:r>
          </a:p>
          <a:p>
            <a:r>
              <a:rPr lang="en-US" smtClean="0"/>
              <a:t>H is enthalpy, T is Kelvin temperature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07191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Calculating Entropy Change in a Reaction</a:t>
            </a:r>
          </a:p>
          <a:p>
            <a:r>
              <a:rPr lang="en-US" smtClean="0"/>
              <a:t>Entropy is an extensive property (a function of the number of moles)</a:t>
            </a:r>
          </a:p>
          <a:p>
            <a:r>
              <a:rPr lang="en-US" smtClean="0"/>
              <a:t>Generally, the more complex the molecule, the higher the standard entropy value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Calculating Entropy Change in a Reaction</a:t>
            </a:r>
          </a:p>
          <a:p>
            <a:r>
              <a:rPr lang="en-US" smtClean="0"/>
              <a:t>Entropy is an extensive property (a function of the number of moles)</a:t>
            </a:r>
          </a:p>
          <a:p>
            <a:r>
              <a:rPr lang="en-US" smtClean="0"/>
              <a:t>Generally, the more complex the molecule, the higher the standard entropy value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642910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Standard Free Energy Change</a:t>
            </a:r>
          </a:p>
          <a:p>
            <a:r>
              <a:rPr lang="en-US" smtClean="0"/>
              <a:t>G0 is the change in free energy that will occur if the reactants in their standard states are converted to the products in their standard states</a:t>
            </a:r>
          </a:p>
          <a:p>
            <a:r>
              <a:rPr lang="en-US" smtClean="0"/>
              <a:t>G0 cannot be measured directly</a:t>
            </a:r>
          </a:p>
          <a:p>
            <a:r>
              <a:rPr lang="en-US" smtClean="0"/>
              <a:t>The more negative the value for G0, the farther to the right the reaction will proceed in order to achieve equilibrium</a:t>
            </a:r>
          </a:p>
          <a:p>
            <a:r>
              <a:rPr lang="en-US" smtClean="0"/>
              <a:t>Equilibrium is the lowest possible free energy position for a reaction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Standard Free Energy Change</a:t>
            </a:r>
          </a:p>
          <a:p>
            <a:r>
              <a:rPr lang="en-US" smtClean="0"/>
              <a:t>G0 is the change in free energy that will occur if the reactants in their standard states are converted to the products in their standard states</a:t>
            </a:r>
          </a:p>
          <a:p>
            <a:r>
              <a:rPr lang="en-US" smtClean="0"/>
              <a:t>G0 cannot be measured directly</a:t>
            </a:r>
          </a:p>
          <a:p>
            <a:r>
              <a:rPr lang="en-US" smtClean="0"/>
              <a:t>The more negative the value for G0, the farther to the right the reaction will proceed in order to achieve equilibrium</a:t>
            </a:r>
          </a:p>
          <a:p>
            <a:r>
              <a:rPr lang="en-US" smtClean="0"/>
              <a:t>Equilibrium is the lowest possible free energy position for a reaction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603963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For reactions at constant temperature:</a:t>
            </a:r>
          </a:p>
          <a:p>
            <a:r>
              <a:rPr lang="en-US" smtClean="0"/>
              <a:t>G0 = H0 - TS0</a:t>
            </a:r>
          </a:p>
          <a:p>
            <a:r>
              <a:rPr lang="en-US" smtClean="0"/>
              <a:t>Calculating Free Energy </a:t>
            </a:r>
            <a:br>
              <a:rPr lang="en-US" smtClean="0"/>
            </a:br>
            <a:r>
              <a:rPr lang="en-US" smtClean="0"/>
              <a:t>Method #1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For reactions at constant temperature:</a:t>
            </a:r>
          </a:p>
          <a:p>
            <a:r>
              <a:rPr lang="en-US" smtClean="0"/>
              <a:t>G0 = H0 - TS0</a:t>
            </a:r>
          </a:p>
          <a:p>
            <a:r>
              <a:rPr lang="en-US" smtClean="0"/>
              <a:t>Calculating Free Energy </a:t>
            </a:r>
            <a:br>
              <a:rPr lang="en-US" smtClean="0"/>
            </a:br>
            <a:r>
              <a:rPr lang="en-US" smtClean="0"/>
              <a:t>Method #1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706080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6D0D40-524F-4CA8-8A05-FC2D2FAF6443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A666D1-37BB-44A0-BD43-67EDC50B0A62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93CA88-3454-4472-A996-B644E0ACF2D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3642C5-2860-427E-860D-B12122B6CDEB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1FBA8C-56E9-4F3E-A391-D087F7B819CE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400057-94FA-4073-B5D1-C031CCFBBB19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AF813F-ED8D-48F6-BFC0-5BE4463B34C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1FEEAD-B807-46CF-9679-7525BB7B80A5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02AAD8-B3B5-4351-B4E1-4C8A1E0D0F1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1DAAD6-5B6B-449F-875A-A1852FA8FAFF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383E6B-8B80-4CCE-AE85-4D08970A13E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fld id="{F36000D0-8757-4DC1-9EA0-6FDE250F1866}" type="slidenum">
              <a:rPr lang="en-US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6.wmf"/><Relationship Id="rId4" Type="http://schemas.openxmlformats.org/officeDocument/2006/relationships/oleObject" Target="../embeddings/oleObject3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1295400"/>
            <a:ext cx="8077200" cy="2362200"/>
          </a:xfrm>
        </p:spPr>
        <p:txBody>
          <a:bodyPr/>
          <a:lstStyle/>
          <a:p>
            <a:r>
              <a:rPr lang="en-US" sz="54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Spontaneity, Entropy</a:t>
            </a:r>
            <a:br>
              <a:rPr lang="en-US" sz="54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sz="54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and Free Energy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686800" cy="1325563"/>
          </a:xfrm>
        </p:spPr>
        <p:txBody>
          <a:bodyPr/>
          <a:lstStyle/>
          <a:p>
            <a:r>
              <a:rPr lang="en-US" sz="3600" b="1" u="sng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Calculating Free Energy: Method #2</a:t>
            </a:r>
            <a:r>
              <a:rPr lang="en-US" sz="4000"/>
              <a:t> 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228600" y="1143000"/>
            <a:ext cx="68278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marL="342900" indent="-342900" algn="ctr">
              <a:tabLst>
                <a:tab pos="1143000" algn="l"/>
              </a:tabLst>
            </a:pPr>
            <a:r>
              <a:rPr lang="en-US" sz="3600"/>
              <a:t>An adaptation of Hess's Law: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457200" y="1905000"/>
            <a:ext cx="830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/>
              <a:t>C</a:t>
            </a:r>
            <a:r>
              <a:rPr lang="en-US" baseline="-25000"/>
              <a:t>diamond</a:t>
            </a:r>
            <a:r>
              <a:rPr lang="en-US"/>
              <a:t>(s)  +  O</a:t>
            </a:r>
            <a:r>
              <a:rPr lang="en-US" baseline="-25000"/>
              <a:t>2</a:t>
            </a:r>
            <a:r>
              <a:rPr lang="en-US"/>
              <a:t>(g)  </a:t>
            </a:r>
            <a:r>
              <a:rPr lang="en-US">
                <a:sym typeface="Wingdings" pitchFamily="2" charset="2"/>
              </a:rPr>
              <a:t></a:t>
            </a:r>
            <a:r>
              <a:rPr lang="en-US"/>
              <a:t>  </a:t>
            </a:r>
            <a:r>
              <a:rPr lang="en-US">
                <a:sym typeface="Wingdings" pitchFamily="2" charset="2"/>
              </a:rPr>
              <a:t>CO</a:t>
            </a:r>
            <a:r>
              <a:rPr lang="en-US" baseline="-25000">
                <a:sym typeface="Wingdings" pitchFamily="2" charset="2"/>
              </a:rPr>
              <a:t>2</a:t>
            </a:r>
            <a:r>
              <a:rPr lang="en-US">
                <a:sym typeface="Wingdings" pitchFamily="2" charset="2"/>
              </a:rPr>
              <a:t>(g)		</a:t>
            </a:r>
            <a:r>
              <a:rPr lang="en-US">
                <a:sym typeface="Symbol" pitchFamily="18" charset="2"/>
              </a:rPr>
              <a:t></a:t>
            </a:r>
            <a:r>
              <a:rPr lang="en-US"/>
              <a:t>G</a:t>
            </a:r>
            <a:r>
              <a:rPr lang="en-US" baseline="30000">
                <a:sym typeface="Symbol" pitchFamily="18" charset="2"/>
              </a:rPr>
              <a:t>0</a:t>
            </a:r>
            <a:r>
              <a:rPr lang="en-US">
                <a:sym typeface="Symbol" pitchFamily="18" charset="2"/>
              </a:rPr>
              <a:t> = -397 kJ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457200" y="2514600"/>
            <a:ext cx="8034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ym typeface="Symbol" pitchFamily="18" charset="2"/>
              </a:rPr>
              <a:t>C</a:t>
            </a:r>
            <a:r>
              <a:rPr lang="en-US" baseline="-25000">
                <a:sym typeface="Symbol" pitchFamily="18" charset="2"/>
              </a:rPr>
              <a:t>graphite</a:t>
            </a:r>
            <a:r>
              <a:rPr lang="en-US">
                <a:sym typeface="Symbol" pitchFamily="18" charset="2"/>
              </a:rPr>
              <a:t>(s)  +  O</a:t>
            </a:r>
            <a:r>
              <a:rPr lang="en-US" baseline="-25000">
                <a:sym typeface="Symbol" pitchFamily="18" charset="2"/>
              </a:rPr>
              <a:t>2</a:t>
            </a:r>
            <a:r>
              <a:rPr lang="en-US">
                <a:sym typeface="Symbol" pitchFamily="18" charset="2"/>
              </a:rPr>
              <a:t>(g)  </a:t>
            </a:r>
            <a:r>
              <a:rPr lang="en-US">
                <a:sym typeface="Wingdings" pitchFamily="2" charset="2"/>
              </a:rPr>
              <a:t></a:t>
            </a:r>
            <a:r>
              <a:rPr lang="en-US"/>
              <a:t>  </a:t>
            </a:r>
            <a:r>
              <a:rPr lang="en-US">
                <a:sym typeface="Wingdings" pitchFamily="2" charset="2"/>
              </a:rPr>
              <a:t>CO</a:t>
            </a:r>
            <a:r>
              <a:rPr lang="en-US" baseline="-25000">
                <a:sym typeface="Wingdings" pitchFamily="2" charset="2"/>
              </a:rPr>
              <a:t>2</a:t>
            </a:r>
            <a:r>
              <a:rPr lang="en-US">
                <a:sym typeface="Wingdings" pitchFamily="2" charset="2"/>
              </a:rPr>
              <a:t>(g)	</a:t>
            </a:r>
            <a:r>
              <a:rPr lang="en-US">
                <a:sym typeface="Symbol" pitchFamily="18" charset="2"/>
              </a:rPr>
              <a:t></a:t>
            </a:r>
            <a:r>
              <a:rPr lang="en-US"/>
              <a:t>G</a:t>
            </a:r>
            <a:r>
              <a:rPr lang="en-US" baseline="30000">
                <a:sym typeface="Symbol" pitchFamily="18" charset="2"/>
              </a:rPr>
              <a:t>0</a:t>
            </a:r>
            <a:r>
              <a:rPr lang="en-US">
                <a:sym typeface="Symbol" pitchFamily="18" charset="2"/>
              </a:rPr>
              <a:t> = -394 kJ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652463" y="4267200"/>
            <a:ext cx="80343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ym typeface="Wingdings" pitchFamily="2" charset="2"/>
              </a:rPr>
              <a:t>CO</a:t>
            </a:r>
            <a:r>
              <a:rPr lang="en-US" baseline="-25000">
                <a:sym typeface="Wingdings" pitchFamily="2" charset="2"/>
              </a:rPr>
              <a:t>2</a:t>
            </a:r>
            <a:r>
              <a:rPr lang="en-US">
                <a:sym typeface="Wingdings" pitchFamily="2" charset="2"/>
              </a:rPr>
              <a:t>(g)</a:t>
            </a:r>
            <a:r>
              <a:rPr lang="en-US">
                <a:sym typeface="Symbol" pitchFamily="18" charset="2"/>
              </a:rPr>
              <a:t> </a:t>
            </a:r>
            <a:r>
              <a:rPr lang="en-US">
                <a:sym typeface="Wingdings" pitchFamily="2" charset="2"/>
              </a:rPr>
              <a:t> </a:t>
            </a:r>
            <a:r>
              <a:rPr lang="en-US">
                <a:sym typeface="Symbol" pitchFamily="18" charset="2"/>
              </a:rPr>
              <a:t>C</a:t>
            </a:r>
            <a:r>
              <a:rPr lang="en-US" baseline="-25000">
                <a:sym typeface="Symbol" pitchFamily="18" charset="2"/>
              </a:rPr>
              <a:t>graphite</a:t>
            </a:r>
            <a:r>
              <a:rPr lang="en-US">
                <a:sym typeface="Symbol" pitchFamily="18" charset="2"/>
              </a:rPr>
              <a:t>(s)  +  O</a:t>
            </a:r>
            <a:r>
              <a:rPr lang="en-US" baseline="-25000">
                <a:sym typeface="Symbol" pitchFamily="18" charset="2"/>
              </a:rPr>
              <a:t>2</a:t>
            </a:r>
            <a:r>
              <a:rPr lang="en-US">
                <a:sym typeface="Symbol" pitchFamily="18" charset="2"/>
              </a:rPr>
              <a:t>(g) </a:t>
            </a:r>
            <a:r>
              <a:rPr lang="en-US">
                <a:sym typeface="Wingdings" pitchFamily="2" charset="2"/>
              </a:rPr>
              <a:t>	      </a:t>
            </a:r>
            <a:r>
              <a:rPr lang="en-US">
                <a:sym typeface="Symbol" pitchFamily="18" charset="2"/>
              </a:rPr>
              <a:t></a:t>
            </a:r>
            <a:r>
              <a:rPr lang="en-US"/>
              <a:t>G</a:t>
            </a:r>
            <a:r>
              <a:rPr lang="en-US" baseline="30000">
                <a:sym typeface="Symbol" pitchFamily="18" charset="2"/>
              </a:rPr>
              <a:t>0</a:t>
            </a:r>
            <a:r>
              <a:rPr lang="en-US">
                <a:sym typeface="Symbol" pitchFamily="18" charset="2"/>
              </a:rPr>
              <a:t> = +394 kJ</a:t>
            </a:r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381000" y="4876800"/>
            <a:ext cx="8382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990600" y="5029200"/>
            <a:ext cx="3749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C</a:t>
            </a:r>
            <a:r>
              <a:rPr lang="en-US" baseline="-25000"/>
              <a:t>diamond</a:t>
            </a:r>
            <a:r>
              <a:rPr lang="en-US"/>
              <a:t>(s) </a:t>
            </a:r>
            <a:r>
              <a:rPr lang="en-US">
                <a:sym typeface="Wingdings" pitchFamily="2" charset="2"/>
              </a:rPr>
              <a:t> </a:t>
            </a:r>
            <a:r>
              <a:rPr lang="en-US"/>
              <a:t>C</a:t>
            </a:r>
            <a:r>
              <a:rPr lang="en-US" baseline="-25000"/>
              <a:t>graphite</a:t>
            </a:r>
            <a:r>
              <a:rPr lang="en-US"/>
              <a:t>(s) </a:t>
            </a: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6019800" y="50292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ym typeface="Symbol" pitchFamily="18" charset="2"/>
              </a:rPr>
              <a:t></a:t>
            </a:r>
            <a:r>
              <a:rPr lang="en-US"/>
              <a:t>G</a:t>
            </a:r>
            <a:r>
              <a:rPr lang="en-US" baseline="30000">
                <a:sym typeface="Symbol" pitchFamily="18" charset="2"/>
              </a:rPr>
              <a:t>0</a:t>
            </a:r>
            <a:r>
              <a:rPr lang="en-US">
                <a:sym typeface="Symbol" pitchFamily="18" charset="2"/>
              </a:rPr>
              <a:t> =</a:t>
            </a:r>
            <a:endParaRPr lang="en-US"/>
          </a:p>
        </p:txBody>
      </p:sp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533400" y="3657600"/>
            <a:ext cx="830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/>
              <a:t>C</a:t>
            </a:r>
            <a:r>
              <a:rPr lang="en-US" baseline="-25000"/>
              <a:t>diamond</a:t>
            </a:r>
            <a:r>
              <a:rPr lang="en-US"/>
              <a:t>(s)  +  O</a:t>
            </a:r>
            <a:r>
              <a:rPr lang="en-US" baseline="-25000"/>
              <a:t>2</a:t>
            </a:r>
            <a:r>
              <a:rPr lang="en-US"/>
              <a:t>(g)  </a:t>
            </a:r>
            <a:r>
              <a:rPr lang="en-US">
                <a:sym typeface="Wingdings" pitchFamily="2" charset="2"/>
              </a:rPr>
              <a:t></a:t>
            </a:r>
            <a:r>
              <a:rPr lang="en-US"/>
              <a:t>  </a:t>
            </a:r>
            <a:r>
              <a:rPr lang="en-US">
                <a:sym typeface="Wingdings" pitchFamily="2" charset="2"/>
              </a:rPr>
              <a:t>CO</a:t>
            </a:r>
            <a:r>
              <a:rPr lang="en-US" baseline="-25000">
                <a:sym typeface="Wingdings" pitchFamily="2" charset="2"/>
              </a:rPr>
              <a:t>2</a:t>
            </a:r>
            <a:r>
              <a:rPr lang="en-US">
                <a:sym typeface="Wingdings" pitchFamily="2" charset="2"/>
              </a:rPr>
              <a:t>(g)		</a:t>
            </a:r>
            <a:r>
              <a:rPr lang="en-US">
                <a:sym typeface="Symbol" pitchFamily="18" charset="2"/>
              </a:rPr>
              <a:t></a:t>
            </a:r>
            <a:r>
              <a:rPr lang="en-US"/>
              <a:t>G</a:t>
            </a:r>
            <a:r>
              <a:rPr lang="en-US" baseline="30000">
                <a:sym typeface="Symbol" pitchFamily="18" charset="2"/>
              </a:rPr>
              <a:t>0</a:t>
            </a:r>
            <a:r>
              <a:rPr lang="en-US">
                <a:sym typeface="Symbol" pitchFamily="18" charset="2"/>
              </a:rPr>
              <a:t> = -397 kJ</a:t>
            </a:r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7086600" y="5029200"/>
            <a:ext cx="1055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ym typeface="Symbol" pitchFamily="18" charset="2"/>
              </a:rPr>
              <a:t>-3 kJ</a:t>
            </a:r>
          </a:p>
        </p:txBody>
      </p:sp>
      <p:sp>
        <p:nvSpPr>
          <p:cNvPr id="15375" name="Line 15"/>
          <p:cNvSpPr>
            <a:spLocks noChangeShapeType="1"/>
          </p:cNvSpPr>
          <p:nvPr/>
        </p:nvSpPr>
        <p:spPr bwMode="auto">
          <a:xfrm flipV="1">
            <a:off x="2743200" y="3733800"/>
            <a:ext cx="381000" cy="3810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76" name="Line 16"/>
          <p:cNvSpPr>
            <a:spLocks noChangeShapeType="1"/>
          </p:cNvSpPr>
          <p:nvPr/>
        </p:nvSpPr>
        <p:spPr bwMode="auto">
          <a:xfrm flipV="1">
            <a:off x="4419600" y="4343400"/>
            <a:ext cx="381000" cy="3810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79" name="Line 19"/>
          <p:cNvSpPr>
            <a:spLocks noChangeShapeType="1"/>
          </p:cNvSpPr>
          <p:nvPr/>
        </p:nvSpPr>
        <p:spPr bwMode="auto">
          <a:xfrm flipV="1">
            <a:off x="838200" y="4343400"/>
            <a:ext cx="457200" cy="3810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80" name="Line 20"/>
          <p:cNvSpPr>
            <a:spLocks noChangeShapeType="1"/>
          </p:cNvSpPr>
          <p:nvPr/>
        </p:nvSpPr>
        <p:spPr bwMode="auto">
          <a:xfrm flipV="1">
            <a:off x="4343400" y="3733800"/>
            <a:ext cx="457200" cy="3810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9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/>
      <p:bldP spid="15373" grpId="0"/>
      <p:bldP spid="15374" grpId="0"/>
      <p:bldP spid="15375" grpId="0" animBg="1"/>
      <p:bldP spid="15376" grpId="0" animBg="1"/>
      <p:bldP spid="15379" grpId="0" animBg="1"/>
      <p:bldP spid="1538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/>
          <a:lstStyle/>
          <a:p>
            <a:r>
              <a:rPr lang="en-US" sz="4000" b="1" u="sng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Calculating Free Energy </a:t>
            </a:r>
            <a:br>
              <a:rPr lang="en-US" sz="4000" b="1" u="sng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sz="4000" b="1" u="sng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Method #3</a:t>
            </a:r>
            <a:r>
              <a:rPr lang="en-US" sz="4000"/>
              <a:t> 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288925" y="1812925"/>
            <a:ext cx="85836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marL="342900" indent="-342900" algn="ctr">
              <a:tabLst>
                <a:tab pos="1143000" algn="l"/>
              </a:tabLst>
            </a:pPr>
            <a:r>
              <a:rPr lang="en-US" sz="2800"/>
              <a:t>Using standard free energy of formation (</a:t>
            </a:r>
            <a:r>
              <a:rPr lang="en-US" sz="2800">
                <a:sym typeface="Symbol" pitchFamily="18" charset="2"/>
              </a:rPr>
              <a:t></a:t>
            </a:r>
            <a:r>
              <a:rPr lang="en-US" sz="2800"/>
              <a:t>G</a:t>
            </a:r>
            <a:r>
              <a:rPr lang="en-US" sz="2800" baseline="-25000"/>
              <a:t>f</a:t>
            </a:r>
            <a:r>
              <a:rPr lang="en-US" sz="2800" baseline="30000"/>
              <a:t>0</a:t>
            </a:r>
            <a:r>
              <a:rPr lang="en-US" sz="2800"/>
              <a:t>):</a:t>
            </a: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0" y="3290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6394" name="Object 10"/>
          <p:cNvGraphicFramePr>
            <a:graphicFrameLocks noChangeAspect="1"/>
          </p:cNvGraphicFramePr>
          <p:nvPr/>
        </p:nvGraphicFramePr>
        <p:xfrm>
          <a:off x="414338" y="3011488"/>
          <a:ext cx="8085137" cy="798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6" name="Equation" r:id="rId4" imgW="2539800" imgH="253800" progId="">
                  <p:embed/>
                </p:oleObj>
              </mc:Choice>
              <mc:Fallback>
                <p:oleObj name="Equation" r:id="rId4" imgW="2539800" imgH="253800" progId="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338" y="3011488"/>
                        <a:ext cx="8085137" cy="798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990600" y="4267200"/>
            <a:ext cx="7335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/>
            <a:r>
              <a:rPr lang="en-US">
                <a:sym typeface="Symbol" pitchFamily="18" charset="2"/>
              </a:rPr>
              <a:t></a:t>
            </a:r>
            <a:r>
              <a:rPr lang="en-US"/>
              <a:t>G</a:t>
            </a:r>
            <a:r>
              <a:rPr lang="en-US" baseline="-25000"/>
              <a:t>f</a:t>
            </a:r>
            <a:r>
              <a:rPr lang="en-US" baseline="30000"/>
              <a:t>0</a:t>
            </a:r>
            <a:r>
              <a:rPr lang="en-US"/>
              <a:t> of an element in its standard state is zero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The Dependence of Free Energy on Pressure</a:t>
            </a:r>
            <a:r>
              <a:rPr lang="en-US" sz="4000"/>
              <a:t>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4267200"/>
          </a:xfrm>
        </p:spPr>
        <p:txBody>
          <a:bodyPr/>
          <a:lstStyle/>
          <a:p>
            <a:pPr marL="609600" indent="-609600">
              <a:buClr>
                <a:srgbClr val="FF3300"/>
              </a:buClr>
              <a:buFont typeface="Wingdings" pitchFamily="2" charset="2"/>
              <a:buChar char="q"/>
            </a:pPr>
            <a:r>
              <a:rPr lang="en-US" sz="2800" b="1">
                <a:latin typeface="Comic Sans MS" pitchFamily="66" charset="0"/>
              </a:rPr>
              <a:t>Enthalpy, H, is not pressure dependent</a:t>
            </a:r>
          </a:p>
          <a:p>
            <a:pPr marL="609600" indent="-609600">
              <a:buClr>
                <a:srgbClr val="FF3300"/>
              </a:buClr>
              <a:buFont typeface="Wingdings" pitchFamily="2" charset="2"/>
              <a:buChar char="q"/>
            </a:pPr>
            <a:r>
              <a:rPr lang="en-US" sz="2800" b="1">
                <a:latin typeface="Comic Sans MS" pitchFamily="66" charset="0"/>
              </a:rPr>
              <a:t>Entropy, S</a:t>
            </a:r>
          </a:p>
          <a:p>
            <a:pPr marL="1371600" lvl="2" indent="-457200">
              <a:buClr>
                <a:srgbClr val="FF3300"/>
              </a:buClr>
              <a:buFont typeface="Wingdings" pitchFamily="2" charset="2"/>
              <a:buChar char="Ø"/>
            </a:pPr>
            <a:r>
              <a:rPr lang="en-US" sz="2800" b="1">
                <a:latin typeface="Comic Sans MS" pitchFamily="66" charset="0"/>
              </a:rPr>
              <a:t>entropy depends on volume, so it also depends on pressure</a:t>
            </a:r>
          </a:p>
          <a:p>
            <a:pPr marL="1752600" lvl="3" indent="-381000">
              <a:buFontTx/>
              <a:buNone/>
            </a:pPr>
            <a:r>
              <a:rPr lang="en-US" sz="2800" b="1">
                <a:latin typeface="Comic Sans MS" pitchFamily="66" charset="0"/>
              </a:rPr>
              <a:t>	</a:t>
            </a:r>
            <a:r>
              <a:rPr lang="en-US" sz="3600" b="1">
                <a:latin typeface="Comic Sans MS" pitchFamily="66" charset="0"/>
              </a:rPr>
              <a:t>S</a:t>
            </a:r>
            <a:r>
              <a:rPr lang="en-US" sz="3600" b="1" baseline="-25000">
                <a:latin typeface="Comic Sans MS" pitchFamily="66" charset="0"/>
              </a:rPr>
              <a:t>large volume</a:t>
            </a:r>
            <a:r>
              <a:rPr lang="en-US" sz="3600" b="1">
                <a:latin typeface="Comic Sans MS" pitchFamily="66" charset="0"/>
              </a:rPr>
              <a:t>  &gt;  S</a:t>
            </a:r>
            <a:r>
              <a:rPr lang="en-US" sz="3600" b="1" baseline="-25000">
                <a:latin typeface="Comic Sans MS" pitchFamily="66" charset="0"/>
              </a:rPr>
              <a:t>small volume</a:t>
            </a:r>
          </a:p>
          <a:p>
            <a:pPr marL="1752600" lvl="3" indent="-381000">
              <a:buFontTx/>
              <a:buNone/>
            </a:pPr>
            <a:r>
              <a:rPr lang="en-US" sz="3600" b="1">
                <a:latin typeface="Comic Sans MS" pitchFamily="66" charset="0"/>
              </a:rPr>
              <a:t>	S</a:t>
            </a:r>
            <a:r>
              <a:rPr lang="en-US" sz="3600" b="1" baseline="-25000">
                <a:latin typeface="Comic Sans MS" pitchFamily="66" charset="0"/>
              </a:rPr>
              <a:t>low pressure</a:t>
            </a:r>
            <a:r>
              <a:rPr lang="en-US" sz="3600" b="1">
                <a:latin typeface="Comic Sans MS" pitchFamily="66" charset="0"/>
              </a:rPr>
              <a:t>  &gt;  S</a:t>
            </a:r>
            <a:r>
              <a:rPr lang="en-US" sz="3600" b="1" baseline="-25000">
                <a:latin typeface="Comic Sans MS" pitchFamily="66" charset="0"/>
              </a:rPr>
              <a:t>high pressure</a:t>
            </a:r>
          </a:p>
          <a:p>
            <a:pPr marL="1752600" lvl="3" indent="-381000">
              <a:buFontTx/>
              <a:buNone/>
            </a:pPr>
            <a:endParaRPr lang="en-US" sz="3600" b="1" baseline="-25000">
              <a:latin typeface="Comic Sans MS" pitchFamily="66" charset="0"/>
            </a:endParaRPr>
          </a:p>
          <a:p>
            <a:pPr marL="1752600" lvl="3" indent="-381000">
              <a:buFontTx/>
              <a:buNone/>
            </a:pPr>
            <a:endParaRPr lang="en-US" sz="3600" b="1" baseline="-250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bldLvl="4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sz="3600" b="1" u="sng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Free Energy and Equilibrium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229600" cy="2286000"/>
          </a:xfrm>
        </p:spPr>
        <p:txBody>
          <a:bodyPr/>
          <a:lstStyle/>
          <a:p>
            <a:pPr marL="609600" indent="-609600">
              <a:buClr>
                <a:schemeClr val="hlink"/>
              </a:buClr>
              <a:buFont typeface="Wingdings" pitchFamily="2" charset="2"/>
              <a:buChar char="q"/>
            </a:pPr>
            <a:r>
              <a:rPr lang="en-US" b="1">
                <a:latin typeface="Comic Sans MS" pitchFamily="66" charset="0"/>
              </a:rPr>
              <a:t>Equilibrium point occurs at the lowest value of free energy available to the reaction system</a:t>
            </a:r>
          </a:p>
          <a:p>
            <a:pPr marL="609600" indent="-609600">
              <a:buClr>
                <a:schemeClr val="hlink"/>
              </a:buClr>
              <a:buFont typeface="Wingdings" pitchFamily="2" charset="2"/>
              <a:buChar char="q"/>
            </a:pPr>
            <a:r>
              <a:rPr lang="en-US" b="1">
                <a:latin typeface="Comic Sans MS" pitchFamily="66" charset="0"/>
              </a:rPr>
              <a:t>At equilibrium, </a:t>
            </a:r>
            <a:r>
              <a:rPr lang="en-US" b="1">
                <a:latin typeface="Comic Sans MS" pitchFamily="66" charset="0"/>
                <a:sym typeface="Symbol" pitchFamily="18" charset="2"/>
              </a:rPr>
              <a:t></a:t>
            </a:r>
            <a:r>
              <a:rPr lang="en-US" b="1" i="1">
                <a:latin typeface="Comic Sans MS" pitchFamily="66" charset="0"/>
              </a:rPr>
              <a:t>G </a:t>
            </a:r>
            <a:r>
              <a:rPr lang="en-US" b="1">
                <a:latin typeface="Comic Sans MS" pitchFamily="66" charset="0"/>
              </a:rPr>
              <a:t>= 0 and Q = K </a:t>
            </a:r>
          </a:p>
        </p:txBody>
      </p:sp>
      <p:graphicFrame>
        <p:nvGraphicFramePr>
          <p:cNvPr id="18503" name="Group 71"/>
          <p:cNvGraphicFramePr>
            <a:graphicFrameLocks noGrp="1"/>
          </p:cNvGraphicFramePr>
          <p:nvPr/>
        </p:nvGraphicFramePr>
        <p:xfrm>
          <a:off x="2438400" y="3581400"/>
          <a:ext cx="3962400" cy="2072640"/>
        </p:xfrm>
        <a:graphic>
          <a:graphicData uri="http://schemas.openxmlformats.org/drawingml/2006/table">
            <a:tbl>
              <a:tblPr/>
              <a:tblGrid>
                <a:gridCol w="2128838"/>
                <a:gridCol w="1833562"/>
              </a:tblGrid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  <a:sym typeface="Symbol" pitchFamily="18" charset="2"/>
                        </a:rPr>
                        <a:t>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G</a:t>
                      </a:r>
                      <a:r>
                        <a:rPr kumimoji="0" lang="en-US" sz="2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  <a:sym typeface="Symbol" pitchFamily="18" charset="2"/>
                        </a:rPr>
                        <a:t>0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  <a:sym typeface="Symbol" pitchFamily="18" charset="2"/>
                        </a:rPr>
                        <a:t>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G</a:t>
                      </a:r>
                      <a:r>
                        <a:rPr kumimoji="0" lang="en-US" sz="2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  <a:sym typeface="Symbol" pitchFamily="18" charset="2"/>
                        </a:rPr>
                        <a:t>0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  <a:sym typeface="Symbol" pitchFamily="18" charset="2"/>
                        </a:rPr>
                        <a:t> = 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K = 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  <a:sym typeface="Symbol" pitchFamily="18" charset="2"/>
                        </a:rPr>
                        <a:t>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G</a:t>
                      </a:r>
                      <a:r>
                        <a:rPr kumimoji="0" lang="en-US" sz="2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  <a:sym typeface="Symbol" pitchFamily="18" charset="2"/>
                        </a:rPr>
                        <a:t>0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  <a:sym typeface="Symbol" pitchFamily="18" charset="2"/>
                        </a:rPr>
                        <a:t> &lt; 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K &gt; 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  <a:sym typeface="Symbol" pitchFamily="18" charset="2"/>
                        </a:rPr>
                        <a:t>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G</a:t>
                      </a:r>
                      <a:r>
                        <a:rPr kumimoji="0" lang="en-US" sz="2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  <a:sym typeface="Symbol" pitchFamily="18" charset="2"/>
                        </a:rPr>
                        <a:t>0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  <a:sym typeface="Symbol" pitchFamily="18" charset="2"/>
                        </a:rPr>
                        <a:t> &gt; 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K &lt; 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/>
            <a:r>
              <a:rPr lang="en-US" sz="4000" b="1" u="sng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Temperature Dependence of K</a:t>
            </a: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533400" y="1524000"/>
          <a:ext cx="8229600" cy="909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5" name="Equation" r:id="rId4" imgW="2070100" imgH="228600" progId="">
                  <p:embed/>
                </p:oleObj>
              </mc:Choice>
              <mc:Fallback>
                <p:oleObj name="Equation" r:id="rId4" imgW="2070100" imgH="22860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524000"/>
                        <a:ext cx="8229600" cy="909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9462" name="Object 6"/>
          <p:cNvGraphicFramePr>
            <a:graphicFrameLocks noChangeAspect="1"/>
          </p:cNvGraphicFramePr>
          <p:nvPr/>
        </p:nvGraphicFramePr>
        <p:xfrm>
          <a:off x="152400" y="2743200"/>
          <a:ext cx="8763000" cy="1444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6" name="Equation" r:id="rId6" imgW="2717800" imgH="444500" progId="">
                  <p:embed/>
                </p:oleObj>
              </mc:Choice>
              <mc:Fallback>
                <p:oleObj name="Equation" r:id="rId6" imgW="2717800" imgH="44450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2743200"/>
                        <a:ext cx="8763000" cy="1444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2438400" y="4648200"/>
            <a:ext cx="38004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/>
              <a:t>So, </a:t>
            </a:r>
            <a:r>
              <a:rPr lang="en-US" sz="3600" i="1"/>
              <a:t>ln(K) </a:t>
            </a:r>
            <a:r>
              <a:rPr lang="en-US" sz="3600" i="1">
                <a:sym typeface="Symbol" pitchFamily="18" charset="2"/>
              </a:rPr>
              <a:t></a:t>
            </a:r>
            <a:r>
              <a:rPr lang="en-US" sz="3600" i="1"/>
              <a:t> 1/T</a:t>
            </a:r>
            <a:r>
              <a:rPr lang="en-U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4000" b="1" u="sng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Free Energy and Work</a:t>
            </a:r>
            <a:r>
              <a:rPr lang="en-US"/>
              <a:t> 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9144000" cy="4525963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Clr>
                <a:srgbClr val="A50021"/>
              </a:buClr>
              <a:buFont typeface="Wingdings" pitchFamily="2" charset="2"/>
              <a:buChar char="q"/>
            </a:pPr>
            <a:r>
              <a:rPr lang="en-US" sz="2800" b="1">
                <a:latin typeface="Comic Sans MS" pitchFamily="66" charset="0"/>
              </a:rPr>
              <a:t>The maximum possible useful work obtainable from a process at constant temperature and pressure is equal to the change in free energy</a:t>
            </a:r>
          </a:p>
          <a:p>
            <a:pPr marL="609600" indent="-609600">
              <a:lnSpc>
                <a:spcPct val="90000"/>
              </a:lnSpc>
              <a:buClr>
                <a:srgbClr val="A50021"/>
              </a:buClr>
              <a:buFont typeface="Wingdings" pitchFamily="2" charset="2"/>
              <a:buChar char="q"/>
            </a:pPr>
            <a:r>
              <a:rPr lang="en-US" sz="2800" b="1">
                <a:latin typeface="Comic Sans MS" pitchFamily="66" charset="0"/>
              </a:rPr>
              <a:t>The amount of work obtained is always less than the maximum</a:t>
            </a:r>
          </a:p>
          <a:p>
            <a:pPr marL="609600" indent="-609600">
              <a:lnSpc>
                <a:spcPct val="90000"/>
              </a:lnSpc>
              <a:buClr>
                <a:srgbClr val="A50021"/>
              </a:buClr>
              <a:buFont typeface="Wingdings" pitchFamily="2" charset="2"/>
              <a:buChar char="q"/>
            </a:pPr>
            <a:r>
              <a:rPr lang="en-US" sz="2800" b="1">
                <a:latin typeface="Comic Sans MS" pitchFamily="66" charset="0"/>
              </a:rPr>
              <a:t>Henry Bent's First Two Laws of Thermodynamics</a:t>
            </a:r>
          </a:p>
          <a:p>
            <a:pPr marL="1371600" lvl="2" indent="-457200">
              <a:lnSpc>
                <a:spcPct val="90000"/>
              </a:lnSpc>
              <a:buClr>
                <a:srgbClr val="A50021"/>
              </a:buClr>
              <a:buFont typeface="Wingdings" pitchFamily="2" charset="2"/>
              <a:buChar char="q"/>
            </a:pPr>
            <a:r>
              <a:rPr lang="en-US" sz="2800" b="1">
                <a:latin typeface="Comic Sans MS" pitchFamily="66" charset="0"/>
              </a:rPr>
              <a:t>First law: You can't win, you can only break even</a:t>
            </a:r>
          </a:p>
          <a:p>
            <a:pPr marL="1371600" lvl="2" indent="-457200">
              <a:lnSpc>
                <a:spcPct val="90000"/>
              </a:lnSpc>
              <a:buClr>
                <a:srgbClr val="A50021"/>
              </a:buClr>
              <a:buFont typeface="Wingdings" pitchFamily="2" charset="2"/>
              <a:buChar char="q"/>
            </a:pPr>
            <a:r>
              <a:rPr lang="en-US" sz="2800" b="1">
                <a:latin typeface="Comic Sans MS" pitchFamily="66" charset="0"/>
              </a:rPr>
              <a:t>Second law: You can't break even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bldLvl="3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sz="3600" b="1" u="sng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Spontaneous Processes and Entropy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81000" y="838200"/>
            <a:ext cx="8534400" cy="54102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sz="2800"/>
          </a:p>
          <a:p>
            <a:pPr lvl="1">
              <a:lnSpc>
                <a:spcPct val="80000"/>
              </a:lnSpc>
              <a:buClr>
                <a:srgbClr val="FF3300"/>
              </a:buClr>
              <a:buFont typeface="Wingdings" pitchFamily="2" charset="2"/>
              <a:buChar char="q"/>
            </a:pPr>
            <a:r>
              <a:rPr lang="en-US" b="1">
                <a:latin typeface="Comic Sans MS" pitchFamily="66" charset="0"/>
              </a:rPr>
              <a:t>First Law</a:t>
            </a:r>
          </a:p>
          <a:p>
            <a:pPr lvl="2">
              <a:lnSpc>
                <a:spcPct val="80000"/>
              </a:lnSpc>
            </a:pPr>
            <a:r>
              <a:rPr lang="en-US" sz="2800" b="1">
                <a:latin typeface="Comic Sans MS" pitchFamily="66" charset="0"/>
              </a:rPr>
              <a:t>“Energy can neither be created nor destroyed"</a:t>
            </a:r>
          </a:p>
          <a:p>
            <a:pPr lvl="2">
              <a:lnSpc>
                <a:spcPct val="80000"/>
              </a:lnSpc>
            </a:pPr>
            <a:r>
              <a:rPr lang="en-US" sz="2800" b="1">
                <a:latin typeface="Comic Sans MS" pitchFamily="66" charset="0"/>
              </a:rPr>
              <a:t>The energy of the universe is constant</a:t>
            </a:r>
          </a:p>
          <a:p>
            <a:pPr lvl="1">
              <a:lnSpc>
                <a:spcPct val="80000"/>
              </a:lnSpc>
              <a:buClr>
                <a:srgbClr val="FF3300"/>
              </a:buClr>
              <a:buFont typeface="Wingdings" pitchFamily="2" charset="2"/>
              <a:buChar char="q"/>
            </a:pPr>
            <a:r>
              <a:rPr lang="en-US" b="1">
                <a:latin typeface="Comic Sans MS" pitchFamily="66" charset="0"/>
              </a:rPr>
              <a:t>Spontaneous Processes</a:t>
            </a:r>
          </a:p>
          <a:p>
            <a:pPr lvl="2">
              <a:lnSpc>
                <a:spcPct val="80000"/>
              </a:lnSpc>
            </a:pPr>
            <a:r>
              <a:rPr lang="en-US" sz="2800" b="1">
                <a:latin typeface="Comic Sans MS" pitchFamily="66" charset="0"/>
              </a:rPr>
              <a:t>Processes that occur without outside intervention</a:t>
            </a:r>
          </a:p>
          <a:p>
            <a:pPr lvl="2">
              <a:lnSpc>
                <a:spcPct val="80000"/>
              </a:lnSpc>
            </a:pPr>
            <a:r>
              <a:rPr lang="en-US" sz="2800" b="1">
                <a:latin typeface="Comic Sans MS" pitchFamily="66" charset="0"/>
              </a:rPr>
              <a:t>Spontaneous processes may be fast or slow</a:t>
            </a:r>
          </a:p>
          <a:p>
            <a:pPr lvl="3">
              <a:lnSpc>
                <a:spcPct val="80000"/>
              </a:lnSpc>
            </a:pPr>
            <a:r>
              <a:rPr lang="en-US" sz="2800" b="1">
                <a:latin typeface="Comic Sans MS" pitchFamily="66" charset="0"/>
              </a:rPr>
              <a:t>Many forms of combustion are fast</a:t>
            </a:r>
          </a:p>
          <a:p>
            <a:pPr lvl="3">
              <a:lnSpc>
                <a:spcPct val="80000"/>
              </a:lnSpc>
            </a:pPr>
            <a:r>
              <a:rPr lang="en-US" sz="2800" b="1">
                <a:latin typeface="Comic Sans MS" pitchFamily="66" charset="0"/>
              </a:rPr>
              <a:t>Conversion of diamond to graphite is slow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0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 build="p" bldLvl="4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/>
            <a:r>
              <a:rPr lang="en-US" b="1" u="sng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Entropy (S)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 marL="609600" indent="-609600">
              <a:buClr>
                <a:srgbClr val="FF3300"/>
              </a:buClr>
              <a:buFont typeface="Wingdings" pitchFamily="2" charset="2"/>
              <a:buChar char="Ø"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 measure of the randomness or disorder </a:t>
            </a:r>
          </a:p>
          <a:p>
            <a:pPr marL="609600" indent="-609600">
              <a:buClr>
                <a:srgbClr val="FF3300"/>
              </a:buClr>
              <a:buFont typeface="Wingdings" pitchFamily="2" charset="2"/>
              <a:buChar char="Ø"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The driving force for a spontaneous process is an increase in the entropy of the universe</a:t>
            </a:r>
          </a:p>
          <a:p>
            <a:pPr marL="609600" indent="-609600">
              <a:buClr>
                <a:srgbClr val="FF3300"/>
              </a:buClr>
              <a:buFont typeface="Wingdings" pitchFamily="2" charset="2"/>
              <a:buChar char="Ø"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Entropy is a thermodynamic function describing the number of arrangements that are available to a system</a:t>
            </a:r>
          </a:p>
          <a:p>
            <a:pPr marL="609600" indent="-609600">
              <a:buClr>
                <a:srgbClr val="FF3300"/>
              </a:buClr>
              <a:buFont typeface="Wingdings" pitchFamily="2" charset="2"/>
              <a:buChar char="Ø"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Nature proceeds toward the states that have the highest probabilities of existing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marL="838200" indent="-838200"/>
            <a:r>
              <a:rPr lang="en-US" b="1" u="sng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Positional Entropy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pPr marL="609600" indent="-609600"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The probability of occurrence of a particular state depends on the number of ways (microstates) in which that arrangement can be achieved</a:t>
            </a:r>
          </a:p>
          <a:p>
            <a:pPr marL="1371600" lvl="2" indent="-457200">
              <a:buFontTx/>
              <a:buNone/>
            </a:pPr>
            <a:r>
              <a:rPr lang="en-US"/>
              <a:t>	</a:t>
            </a:r>
            <a:r>
              <a:rPr lang="en-US" sz="44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</a:t>
            </a:r>
            <a:r>
              <a:rPr lang="en-US" sz="4400" b="1" baseline="-250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solid</a:t>
            </a:r>
            <a:r>
              <a:rPr lang="en-US" sz="44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&lt; S</a:t>
            </a:r>
            <a:r>
              <a:rPr lang="en-US" sz="4400" b="1" baseline="-250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liquid</a:t>
            </a:r>
            <a:r>
              <a:rPr lang="en-US" sz="44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&lt;&lt; S</a:t>
            </a:r>
            <a:r>
              <a:rPr lang="en-US" sz="4400" b="1" baseline="-250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gas</a:t>
            </a:r>
          </a:p>
        </p:txBody>
      </p:sp>
      <p:pic>
        <p:nvPicPr>
          <p:cNvPr id="9220" name="Picture 4" descr="soli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4724400"/>
            <a:ext cx="1409700" cy="1390650"/>
          </a:xfrm>
          <a:prstGeom prst="rect">
            <a:avLst/>
          </a:prstGeom>
          <a:noFill/>
        </p:spPr>
      </p:pic>
      <p:pic>
        <p:nvPicPr>
          <p:cNvPr id="9221" name="Picture 5" descr="liqui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4724400"/>
            <a:ext cx="1371600" cy="1371600"/>
          </a:xfrm>
          <a:prstGeom prst="rect">
            <a:avLst/>
          </a:prstGeom>
          <a:noFill/>
        </p:spPr>
      </p:pic>
      <p:pic>
        <p:nvPicPr>
          <p:cNvPr id="9222" name="Picture 6" descr="ga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4600" y="4724400"/>
            <a:ext cx="1371600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marL="838200" indent="-838200"/>
            <a:r>
              <a:rPr lang="en-US" sz="4000" b="1" u="sng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Second Law of Thermodynamics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610600" cy="4876800"/>
          </a:xfrm>
        </p:spPr>
        <p:txBody>
          <a:bodyPr/>
          <a:lstStyle/>
          <a:p>
            <a:pPr marL="609600" indent="-609600">
              <a:buClr>
                <a:srgbClr val="FF3300"/>
              </a:buClr>
              <a:buFont typeface="Wingdings" pitchFamily="2" charset="2"/>
              <a:buChar char="§"/>
            </a:pPr>
            <a:r>
              <a:rPr lang="en-US" b="1">
                <a:latin typeface="Comic Sans MS" pitchFamily="66" charset="0"/>
              </a:rPr>
              <a:t>"In any spontaneous process there is always an increase in the entropy of the universe"</a:t>
            </a:r>
          </a:p>
          <a:p>
            <a:pPr marL="609600" indent="-609600">
              <a:buClr>
                <a:srgbClr val="FF3300"/>
              </a:buClr>
              <a:buFont typeface="Wingdings" pitchFamily="2" charset="2"/>
              <a:buChar char="§"/>
            </a:pPr>
            <a:r>
              <a:rPr lang="en-US" b="1">
                <a:latin typeface="Comic Sans MS" pitchFamily="66" charset="0"/>
              </a:rPr>
              <a:t>"The entropy of the universe is increasing"</a:t>
            </a:r>
          </a:p>
          <a:p>
            <a:pPr marL="609600" indent="-609600">
              <a:buClr>
                <a:srgbClr val="FF3300"/>
              </a:buClr>
              <a:buFont typeface="Wingdings" pitchFamily="2" charset="2"/>
              <a:buChar char="§"/>
            </a:pPr>
            <a:r>
              <a:rPr lang="en-US" b="1">
                <a:latin typeface="Comic Sans MS" pitchFamily="66" charset="0"/>
              </a:rPr>
              <a:t>For a given change to be spontaneous, </a:t>
            </a:r>
            <a:r>
              <a:rPr lang="en-US" b="1">
                <a:latin typeface="Comic Sans MS" pitchFamily="66" charset="0"/>
                <a:sym typeface="Symbol" pitchFamily="18" charset="2"/>
              </a:rPr>
              <a:t></a:t>
            </a:r>
            <a:r>
              <a:rPr lang="en-US" b="1">
                <a:latin typeface="Comic Sans MS" pitchFamily="66" charset="0"/>
              </a:rPr>
              <a:t>S</a:t>
            </a:r>
            <a:r>
              <a:rPr lang="en-US" b="1" baseline="-25000">
                <a:latin typeface="Comic Sans MS" pitchFamily="66" charset="0"/>
              </a:rPr>
              <a:t>universe</a:t>
            </a:r>
            <a:r>
              <a:rPr lang="en-US" b="1">
                <a:latin typeface="Comic Sans MS" pitchFamily="66" charset="0"/>
              </a:rPr>
              <a:t> must be positive</a:t>
            </a:r>
            <a:endParaRPr lang="en-US" b="1">
              <a:latin typeface="Comic Sans MS" pitchFamily="66" charset="0"/>
              <a:sym typeface="Symbol" pitchFamily="18" charset="2"/>
            </a:endParaRPr>
          </a:p>
          <a:p>
            <a:pPr marL="609600" indent="-609600">
              <a:buFontTx/>
              <a:buNone/>
            </a:pPr>
            <a:r>
              <a:rPr lang="en-US" b="1">
                <a:latin typeface="Comic Sans MS" pitchFamily="66" charset="0"/>
                <a:sym typeface="Symbol" pitchFamily="18" charset="2"/>
              </a:rPr>
              <a:t>		    </a:t>
            </a:r>
            <a:r>
              <a:rPr lang="en-US" sz="4000" b="1">
                <a:solidFill>
                  <a:srgbClr val="FF3300"/>
                </a:solidFill>
                <a:latin typeface="Comic Sans MS" pitchFamily="66" charset="0"/>
                <a:sym typeface="Symbol" pitchFamily="18" charset="2"/>
              </a:rPr>
              <a:t></a:t>
            </a:r>
            <a:r>
              <a:rPr lang="en-US" sz="4000" b="1">
                <a:solidFill>
                  <a:srgbClr val="FF3300"/>
                </a:solidFill>
                <a:latin typeface="Comic Sans MS" pitchFamily="66" charset="0"/>
              </a:rPr>
              <a:t>S</a:t>
            </a:r>
            <a:r>
              <a:rPr lang="en-US" sz="4000" b="1" baseline="-25000">
                <a:solidFill>
                  <a:srgbClr val="FF3300"/>
                </a:solidFill>
                <a:latin typeface="Comic Sans MS" pitchFamily="66" charset="0"/>
              </a:rPr>
              <a:t>univ</a:t>
            </a:r>
            <a:r>
              <a:rPr lang="en-US" sz="4000" b="1">
                <a:solidFill>
                  <a:srgbClr val="FF3300"/>
                </a:solidFill>
                <a:latin typeface="Comic Sans MS" pitchFamily="66" charset="0"/>
              </a:rPr>
              <a:t> = </a:t>
            </a:r>
            <a:r>
              <a:rPr lang="en-US" sz="4000" b="1">
                <a:solidFill>
                  <a:srgbClr val="FF3300"/>
                </a:solidFill>
                <a:latin typeface="Comic Sans MS" pitchFamily="66" charset="0"/>
                <a:sym typeface="Symbol" pitchFamily="18" charset="2"/>
              </a:rPr>
              <a:t></a:t>
            </a:r>
            <a:r>
              <a:rPr lang="en-US" sz="4000" b="1">
                <a:solidFill>
                  <a:srgbClr val="FF3300"/>
                </a:solidFill>
                <a:latin typeface="Comic Sans MS" pitchFamily="66" charset="0"/>
              </a:rPr>
              <a:t>S</a:t>
            </a:r>
            <a:r>
              <a:rPr lang="en-US" sz="4000" b="1" baseline="-25000">
                <a:solidFill>
                  <a:srgbClr val="FF3300"/>
                </a:solidFill>
                <a:latin typeface="Comic Sans MS" pitchFamily="66" charset="0"/>
              </a:rPr>
              <a:t>sys</a:t>
            </a:r>
            <a:r>
              <a:rPr lang="en-US" sz="4000" b="1">
                <a:solidFill>
                  <a:srgbClr val="FF3300"/>
                </a:solidFill>
                <a:latin typeface="Comic Sans MS" pitchFamily="66" charset="0"/>
              </a:rPr>
              <a:t>  +  </a:t>
            </a:r>
            <a:r>
              <a:rPr lang="en-US" sz="4000" b="1">
                <a:solidFill>
                  <a:srgbClr val="FF3300"/>
                </a:solidFill>
                <a:latin typeface="Comic Sans MS" pitchFamily="66" charset="0"/>
                <a:sym typeface="Symbol" pitchFamily="18" charset="2"/>
              </a:rPr>
              <a:t></a:t>
            </a:r>
            <a:r>
              <a:rPr lang="en-US" sz="4000" b="1">
                <a:solidFill>
                  <a:srgbClr val="FF3300"/>
                </a:solidFill>
                <a:latin typeface="Comic Sans MS" pitchFamily="66" charset="0"/>
              </a:rPr>
              <a:t>S</a:t>
            </a:r>
            <a:r>
              <a:rPr lang="en-US" sz="4000" b="1" baseline="-25000">
                <a:solidFill>
                  <a:srgbClr val="FF3300"/>
                </a:solidFill>
                <a:latin typeface="Comic Sans MS" pitchFamily="66" charset="0"/>
              </a:rPr>
              <a:t>surr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C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sz="40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sym typeface="Symbol" pitchFamily="18" charset="2"/>
              </a:rPr>
              <a:t></a:t>
            </a:r>
            <a:r>
              <a:rPr lang="en-US" sz="40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H, </a:t>
            </a:r>
            <a:r>
              <a:rPr lang="en-US" sz="40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sym typeface="Symbol" pitchFamily="18" charset="2"/>
              </a:rPr>
              <a:t></a:t>
            </a:r>
            <a:r>
              <a:rPr lang="en-US" sz="40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S, </a:t>
            </a:r>
            <a:r>
              <a:rPr lang="en-US" sz="40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sym typeface="Symbol" pitchFamily="18" charset="2"/>
              </a:rPr>
              <a:t></a:t>
            </a:r>
            <a:r>
              <a:rPr lang="en-US" sz="40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G and Spontaneity</a:t>
            </a:r>
          </a:p>
        </p:txBody>
      </p:sp>
      <p:graphicFrame>
        <p:nvGraphicFramePr>
          <p:cNvPr id="6334" name="Group 190"/>
          <p:cNvGraphicFramePr>
            <a:graphicFrameLocks noGrp="1"/>
          </p:cNvGraphicFramePr>
          <p:nvPr/>
        </p:nvGraphicFramePr>
        <p:xfrm>
          <a:off x="457200" y="2057400"/>
          <a:ext cx="8153400" cy="4602480"/>
        </p:xfrm>
        <a:graphic>
          <a:graphicData uri="http://schemas.openxmlformats.org/drawingml/2006/table">
            <a:tbl>
              <a:tblPr/>
              <a:tblGrid>
                <a:gridCol w="1828800"/>
                <a:gridCol w="1352550"/>
                <a:gridCol w="1238250"/>
                <a:gridCol w="3733800"/>
              </a:tblGrid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Value of </a:t>
                      </a: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  <a:sym typeface="Symbol" pitchFamily="18" charset="2"/>
                        </a:rPr>
                        <a:t></a:t>
                      </a: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H</a:t>
                      </a:r>
                      <a:endParaRPr kumimoji="0" lang="en-US" sz="2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Value of T</a:t>
                      </a: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  <a:sym typeface="Symbol" pitchFamily="18" charset="2"/>
                        </a:rPr>
                        <a:t></a:t>
                      </a: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S</a:t>
                      </a:r>
                      <a:endParaRPr kumimoji="0" lang="en-US" sz="20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Value of </a:t>
                      </a: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  <a:sym typeface="Symbol" pitchFamily="18" charset="2"/>
                        </a:rPr>
                        <a:t></a:t>
                      </a: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G</a:t>
                      </a:r>
                      <a:endParaRPr kumimoji="0" lang="en-US" sz="20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Spontaneity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Negative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BA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Positive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BA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Negative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BA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Spontaneous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BA3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Positive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BA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Negative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BA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Positive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BA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Nonspontaneous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BA3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Negative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BA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Negative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BA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???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BA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Spontaneous if the absolute value of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  <a:sym typeface="Symbol" pitchFamily="18" charset="2"/>
                        </a:rPr>
                        <a:t>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H is greater than the absolute value of T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  <a:sym typeface="Symbol" pitchFamily="18" charset="2"/>
                        </a:rPr>
                        <a:t>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S (low temperature)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BA3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Positive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BA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Positive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BA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???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BA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Spontaneous if the absolute value of T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  <a:sym typeface="Symbol" pitchFamily="18" charset="2"/>
                        </a:rPr>
                        <a:t>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S is greater than the absolute value of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  <a:sym typeface="Symbol" pitchFamily="18" charset="2"/>
                        </a:rPr>
                        <a:t>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H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  <a:sym typeface="Symbol" pitchFamily="18" charset="2"/>
                        </a:rPr>
                        <a:t>  (high temperature)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BA3"/>
                    </a:solidFill>
                  </a:tcPr>
                </a:tc>
              </a:tr>
            </a:tbl>
          </a:graphicData>
        </a:graphic>
      </p:graphicFrame>
      <p:sp>
        <p:nvSpPr>
          <p:cNvPr id="6335" name="Rectangle 191"/>
          <p:cNvSpPr>
            <a:spLocks noGrp="1" noChangeArrowheads="1"/>
          </p:cNvSpPr>
          <p:nvPr>
            <p:ph type="body" idx="1"/>
          </p:nvPr>
        </p:nvSpPr>
        <p:spPr>
          <a:xfrm>
            <a:off x="609600" y="838200"/>
            <a:ext cx="7848600" cy="1219200"/>
          </a:xfrm>
          <a:noFill/>
          <a:ln/>
        </p:spPr>
        <p:txBody>
          <a:bodyPr/>
          <a:lstStyle/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sym typeface="Symbol" pitchFamily="18" charset="2"/>
              </a:rPr>
              <a:t>		</a:t>
            </a:r>
            <a:r>
              <a:rPr lang="en-US" sz="36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sym typeface="Symbol" pitchFamily="18" charset="2"/>
              </a:rPr>
              <a:t></a:t>
            </a:r>
            <a:r>
              <a:rPr lang="en-US" sz="36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G = </a:t>
            </a:r>
            <a:r>
              <a:rPr lang="en-US" sz="36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sym typeface="Symbol" pitchFamily="18" charset="2"/>
              </a:rPr>
              <a:t></a:t>
            </a:r>
            <a:r>
              <a:rPr lang="en-US" sz="36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H - T</a:t>
            </a:r>
            <a:r>
              <a:rPr lang="en-US" sz="36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sym typeface="Symbol" pitchFamily="18" charset="2"/>
              </a:rPr>
              <a:t></a:t>
            </a:r>
            <a:r>
              <a:rPr lang="en-US" sz="36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S</a:t>
            </a:r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		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H is enthalpy, T is Kelvin temperature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/>
            <a:r>
              <a:rPr lang="en-US" sz="3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Calculating Entropy Change in a Reaction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2292" name="Object 4"/>
          <p:cNvGraphicFramePr>
            <a:graphicFrameLocks noChangeAspect="1"/>
          </p:cNvGraphicFramePr>
          <p:nvPr/>
        </p:nvGraphicFramePr>
        <p:xfrm>
          <a:off x="381000" y="1905000"/>
          <a:ext cx="8305800" cy="955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4" name="Equation" r:id="rId4" imgW="2234880" imgH="253800" progId="">
                  <p:embed/>
                </p:oleObj>
              </mc:Choice>
              <mc:Fallback>
                <p:oleObj name="Equation" r:id="rId4" imgW="2234880" imgH="25380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905000"/>
                        <a:ext cx="8305800" cy="955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57200" y="3200400"/>
            <a:ext cx="8534400" cy="2743200"/>
          </a:xfrm>
        </p:spPr>
        <p:txBody>
          <a:bodyPr/>
          <a:lstStyle/>
          <a:p>
            <a:pPr marL="609600" indent="-609600">
              <a:buClr>
                <a:schemeClr val="hlink"/>
              </a:buClr>
              <a:buFont typeface="Wingdings" pitchFamily="2" charset="2"/>
              <a:buChar char="v"/>
            </a:pPr>
            <a:r>
              <a:rPr lang="en-US">
                <a:latin typeface="Comic Sans MS" pitchFamily="66" charset="0"/>
              </a:rPr>
              <a:t>Entropy is an extensive property (a function of the number of moles)</a:t>
            </a:r>
          </a:p>
          <a:p>
            <a:pPr marL="609600" indent="-609600">
              <a:buClr>
                <a:schemeClr val="hlink"/>
              </a:buClr>
              <a:buFont typeface="Wingdings" pitchFamily="2" charset="2"/>
              <a:buChar char="v"/>
            </a:pPr>
            <a:r>
              <a:rPr lang="en-US">
                <a:latin typeface="Comic Sans MS" pitchFamily="66" charset="0"/>
              </a:rPr>
              <a:t>Generally, the more complex the molecule, the higher the standard entropy value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marL="838200" indent="-838200"/>
            <a:r>
              <a:rPr lang="en-US" sz="3600" b="1" u="sng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Standard Free Energy Change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4525963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v"/>
            </a:pPr>
            <a:r>
              <a:rPr lang="en-US" sz="2800" b="1">
                <a:latin typeface="Comic Sans MS" pitchFamily="66" charset="0"/>
                <a:sym typeface="Symbol" pitchFamily="18" charset="2"/>
              </a:rPr>
              <a:t></a:t>
            </a:r>
            <a:r>
              <a:rPr lang="en-US" sz="2800" b="1">
                <a:latin typeface="Comic Sans MS" pitchFamily="66" charset="0"/>
              </a:rPr>
              <a:t>G</a:t>
            </a:r>
            <a:r>
              <a:rPr lang="en-US" sz="2800" b="1" baseline="30000">
                <a:latin typeface="Comic Sans MS" pitchFamily="66" charset="0"/>
              </a:rPr>
              <a:t>0</a:t>
            </a:r>
            <a:r>
              <a:rPr lang="en-US" sz="2800" b="1">
                <a:latin typeface="Comic Sans MS" pitchFamily="66" charset="0"/>
              </a:rPr>
              <a:t> is the change in free energy that will occur if the reactants in their standard states are converted to the products in their standard states</a:t>
            </a:r>
            <a:endParaRPr lang="en-US" sz="2800" b="1">
              <a:latin typeface="Comic Sans MS" pitchFamily="66" charset="0"/>
              <a:sym typeface="Symbol" pitchFamily="18" charset="2"/>
            </a:endParaRPr>
          </a:p>
          <a:p>
            <a:pPr marL="609600" indent="-609600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v"/>
            </a:pPr>
            <a:r>
              <a:rPr lang="en-US" sz="2800" b="1">
                <a:latin typeface="Comic Sans MS" pitchFamily="66" charset="0"/>
                <a:sym typeface="Symbol" pitchFamily="18" charset="2"/>
              </a:rPr>
              <a:t></a:t>
            </a:r>
            <a:r>
              <a:rPr lang="en-US" sz="2800" b="1">
                <a:latin typeface="Comic Sans MS" pitchFamily="66" charset="0"/>
              </a:rPr>
              <a:t>G</a:t>
            </a:r>
            <a:r>
              <a:rPr lang="en-US" sz="2800" b="1" baseline="30000">
                <a:latin typeface="Comic Sans MS" pitchFamily="66" charset="0"/>
              </a:rPr>
              <a:t>0</a:t>
            </a:r>
            <a:r>
              <a:rPr lang="en-US" sz="2800" b="1">
                <a:latin typeface="Comic Sans MS" pitchFamily="66" charset="0"/>
              </a:rPr>
              <a:t> cannot be measured directly</a:t>
            </a:r>
          </a:p>
          <a:p>
            <a:pPr marL="609600" indent="-609600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v"/>
            </a:pPr>
            <a:r>
              <a:rPr lang="en-US" sz="2800" b="1">
                <a:latin typeface="Comic Sans MS" pitchFamily="66" charset="0"/>
              </a:rPr>
              <a:t>The more negative the value for </a:t>
            </a:r>
            <a:r>
              <a:rPr lang="en-US" sz="2800" b="1">
                <a:latin typeface="Comic Sans MS" pitchFamily="66" charset="0"/>
                <a:sym typeface="Symbol" pitchFamily="18" charset="2"/>
              </a:rPr>
              <a:t></a:t>
            </a:r>
            <a:r>
              <a:rPr lang="en-US" sz="2800" b="1">
                <a:latin typeface="Comic Sans MS" pitchFamily="66" charset="0"/>
              </a:rPr>
              <a:t>G</a:t>
            </a:r>
            <a:r>
              <a:rPr lang="en-US" sz="2800" b="1" baseline="30000">
                <a:latin typeface="Comic Sans MS" pitchFamily="66" charset="0"/>
              </a:rPr>
              <a:t>0</a:t>
            </a:r>
            <a:r>
              <a:rPr lang="en-US" sz="2800" b="1">
                <a:latin typeface="Comic Sans MS" pitchFamily="66" charset="0"/>
              </a:rPr>
              <a:t>, the farther to the right the reaction will proceed in order to achieve equilibrium</a:t>
            </a:r>
          </a:p>
          <a:p>
            <a:pPr marL="1371600" lvl="2" indent="-457200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v"/>
            </a:pPr>
            <a:r>
              <a:rPr lang="en-US" sz="2800" b="1">
                <a:latin typeface="Comic Sans MS" pitchFamily="66" charset="0"/>
              </a:rPr>
              <a:t>Equilibrium is the lowest possible free energy position for a reaction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uiExpand="1" build="p" bldLvl="3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100013" y="1676400"/>
            <a:ext cx="8983662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tabLst>
                <a:tab pos="1143000" algn="l"/>
              </a:tabLst>
            </a:pPr>
            <a:r>
              <a:rPr lang="en-US" sz="3600"/>
              <a:t>For reactions at constant temperature:</a:t>
            </a:r>
          </a:p>
          <a:p>
            <a:pPr algn="ctr">
              <a:tabLst>
                <a:tab pos="1143000" algn="l"/>
              </a:tabLst>
            </a:pPr>
            <a:r>
              <a:rPr lang="en-US" sz="4400" b="0">
                <a:solidFill>
                  <a:srgbClr val="FF3300"/>
                </a:solidFill>
                <a:sym typeface="Symbol" pitchFamily="18" charset="2"/>
              </a:rPr>
              <a:t></a:t>
            </a:r>
            <a:r>
              <a:rPr lang="en-US" sz="4400" b="0">
                <a:solidFill>
                  <a:srgbClr val="FF3300"/>
                </a:solidFill>
              </a:rPr>
              <a:t>G</a:t>
            </a:r>
            <a:r>
              <a:rPr lang="en-US" sz="4400" b="0" baseline="30000">
                <a:solidFill>
                  <a:srgbClr val="FF3300"/>
                </a:solidFill>
                <a:sym typeface="Symbol" pitchFamily="18" charset="2"/>
              </a:rPr>
              <a:t>0</a:t>
            </a:r>
            <a:r>
              <a:rPr lang="en-US" sz="4400" b="0">
                <a:solidFill>
                  <a:srgbClr val="FF3300"/>
                </a:solidFill>
                <a:sym typeface="Symbol" pitchFamily="18" charset="2"/>
              </a:rPr>
              <a:t> = </a:t>
            </a:r>
            <a:r>
              <a:rPr lang="en-US" sz="4400" b="0">
                <a:solidFill>
                  <a:srgbClr val="FF3300"/>
                </a:solidFill>
              </a:rPr>
              <a:t>H</a:t>
            </a:r>
            <a:r>
              <a:rPr lang="en-US" sz="4400" b="0" baseline="30000">
                <a:solidFill>
                  <a:srgbClr val="FF3300"/>
                </a:solidFill>
                <a:sym typeface="Symbol" pitchFamily="18" charset="2"/>
              </a:rPr>
              <a:t>0</a:t>
            </a:r>
            <a:r>
              <a:rPr lang="en-US" sz="4400" b="0">
                <a:solidFill>
                  <a:srgbClr val="FF3300"/>
                </a:solidFill>
                <a:sym typeface="Symbol" pitchFamily="18" charset="2"/>
              </a:rPr>
              <a:t> - T</a:t>
            </a:r>
            <a:r>
              <a:rPr lang="en-US" sz="4400" b="0">
                <a:solidFill>
                  <a:srgbClr val="FF3300"/>
                </a:solidFill>
              </a:rPr>
              <a:t>S</a:t>
            </a:r>
            <a:r>
              <a:rPr lang="en-US" sz="4400" b="0" baseline="30000">
                <a:solidFill>
                  <a:srgbClr val="FF3300"/>
                </a:solidFill>
                <a:sym typeface="Symbol" pitchFamily="18" charset="2"/>
              </a:rPr>
              <a:t>0</a:t>
            </a: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533400" y="228600"/>
            <a:ext cx="8229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000" u="sng">
                <a:effectLst>
                  <a:outerShdw blurRad="38100" dist="38100" dir="2700000" algn="tl">
                    <a:srgbClr val="C0C0C0"/>
                  </a:outerShdw>
                </a:effectLst>
              </a:rPr>
              <a:t>Calculating Free Energy </a:t>
            </a:r>
            <a:br>
              <a:rPr lang="en-US" sz="4000" u="sng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4000" u="sng">
                <a:effectLst>
                  <a:outerShdw blurRad="38100" dist="38100" dir="2700000" algn="tl">
                    <a:srgbClr val="C0C0C0"/>
                  </a:outerShdw>
                </a:effectLst>
              </a:rPr>
              <a:t>Method #1</a:t>
            </a:r>
            <a:r>
              <a:rPr lang="en-US" sz="4000" b="0">
                <a:latin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1550</Words>
  <Application>Microsoft Office PowerPoint</Application>
  <PresentationFormat>Екран (4:3)</PresentationFormat>
  <Paragraphs>231</Paragraphs>
  <Slides>15</Slides>
  <Notes>15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15</vt:i4>
      </vt:variant>
    </vt:vector>
  </HeadingPairs>
  <TitlesOfParts>
    <vt:vector size="17" baseType="lpstr">
      <vt:lpstr>Default Design</vt:lpstr>
      <vt:lpstr>Equation</vt:lpstr>
      <vt:lpstr>Spontaneity, Entropy and Free Energy</vt:lpstr>
      <vt:lpstr>Spontaneous Processes and Entropy</vt:lpstr>
      <vt:lpstr>Entropy (S)</vt:lpstr>
      <vt:lpstr>Positional Entropy</vt:lpstr>
      <vt:lpstr>Second Law of Thermodynamics</vt:lpstr>
      <vt:lpstr>H, S, G and Spontaneity</vt:lpstr>
      <vt:lpstr>Calculating Entropy Change in a Reaction</vt:lpstr>
      <vt:lpstr>Standard Free Energy Change</vt:lpstr>
      <vt:lpstr>Презентація PowerPoint</vt:lpstr>
      <vt:lpstr>Calculating Free Energy: Method #2 </vt:lpstr>
      <vt:lpstr>Calculating Free Energy  Method #3 </vt:lpstr>
      <vt:lpstr>The Dependence of Free Energy on Pressure </vt:lpstr>
      <vt:lpstr>Free Energy and Equilibrium</vt:lpstr>
      <vt:lpstr>Temperature Dependence of K</vt:lpstr>
      <vt:lpstr>Free Energy and Work </vt:lpstr>
    </vt:vector>
  </TitlesOfParts>
  <Company>Independent Web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Andrew Allan</dc:creator>
  <cp:lastModifiedBy>RomaK</cp:lastModifiedBy>
  <cp:revision>37</cp:revision>
  <dcterms:created xsi:type="dcterms:W3CDTF">2006-07-17T23:12:30Z</dcterms:created>
  <dcterms:modified xsi:type="dcterms:W3CDTF">2015-09-02T10:07:26Z</dcterms:modified>
</cp:coreProperties>
</file>