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0" r:id="rId2"/>
  </p:sldMasterIdLst>
  <p:notesMasterIdLst>
    <p:notesMasterId r:id="rId13"/>
  </p:notesMasterIdLst>
  <p:sldIdLst>
    <p:sldId id="256" r:id="rId3"/>
    <p:sldId id="257" r:id="rId4"/>
    <p:sldId id="276" r:id="rId5"/>
    <p:sldId id="277" r:id="rId6"/>
    <p:sldId id="278" r:id="rId7"/>
    <p:sldId id="260" r:id="rId8"/>
    <p:sldId id="279" r:id="rId9"/>
    <p:sldId id="280" r:id="rId10"/>
    <p:sldId id="281" r:id="rId11"/>
    <p:sldId id="282" r:id="rId1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3200" b="1" kern="1200">
        <a:solidFill>
          <a:schemeClr val="tx1"/>
        </a:solidFill>
        <a:latin typeface="Comic Sans MS" pitchFamily="66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3200" b="1" kern="1200">
        <a:solidFill>
          <a:schemeClr val="tx1"/>
        </a:solidFill>
        <a:latin typeface="Comic Sans MS" pitchFamily="66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3200" b="1" kern="1200">
        <a:solidFill>
          <a:schemeClr val="tx1"/>
        </a:solidFill>
        <a:latin typeface="Comic Sans MS" pitchFamily="66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3200" b="1" kern="1200">
        <a:solidFill>
          <a:schemeClr val="tx1"/>
        </a:solidFill>
        <a:latin typeface="Comic Sans MS" pitchFamily="66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3200" b="1" kern="1200">
        <a:solidFill>
          <a:schemeClr val="tx1"/>
        </a:solidFill>
        <a:latin typeface="Comic Sans MS" pitchFamily="66" charset="0"/>
        <a:ea typeface="+mn-ea"/>
        <a:cs typeface="+mn-cs"/>
      </a:defRPr>
    </a:lvl5pPr>
    <a:lvl6pPr marL="2286000" algn="l" defTabSz="914400" rtl="0" eaLnBrk="1" latinLnBrk="0" hangingPunct="1">
      <a:defRPr sz="3200" b="1" kern="1200">
        <a:solidFill>
          <a:schemeClr val="tx1"/>
        </a:solidFill>
        <a:latin typeface="Comic Sans MS" pitchFamily="66" charset="0"/>
        <a:ea typeface="+mn-ea"/>
        <a:cs typeface="+mn-cs"/>
      </a:defRPr>
    </a:lvl6pPr>
    <a:lvl7pPr marL="2743200" algn="l" defTabSz="914400" rtl="0" eaLnBrk="1" latinLnBrk="0" hangingPunct="1">
      <a:defRPr sz="3200" b="1" kern="1200">
        <a:solidFill>
          <a:schemeClr val="tx1"/>
        </a:solidFill>
        <a:latin typeface="Comic Sans MS" pitchFamily="66" charset="0"/>
        <a:ea typeface="+mn-ea"/>
        <a:cs typeface="+mn-cs"/>
      </a:defRPr>
    </a:lvl7pPr>
    <a:lvl8pPr marL="3200400" algn="l" defTabSz="914400" rtl="0" eaLnBrk="1" latinLnBrk="0" hangingPunct="1">
      <a:defRPr sz="3200" b="1" kern="1200">
        <a:solidFill>
          <a:schemeClr val="tx1"/>
        </a:solidFill>
        <a:latin typeface="Comic Sans MS" pitchFamily="66" charset="0"/>
        <a:ea typeface="+mn-ea"/>
        <a:cs typeface="+mn-cs"/>
      </a:defRPr>
    </a:lvl8pPr>
    <a:lvl9pPr marL="3657600" algn="l" defTabSz="914400" rtl="0" eaLnBrk="1" latinLnBrk="0" hangingPunct="1">
      <a:defRPr sz="3200" b="1" kern="1200">
        <a:solidFill>
          <a:schemeClr val="tx1"/>
        </a:solidFill>
        <a:latin typeface="Comic Sans MS" pitchFamily="66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FFFF99"/>
    <a:srgbClr val="DDDDDD"/>
    <a:srgbClr val="C0C0C0"/>
    <a:srgbClr val="FF3300"/>
    <a:srgbClr val="4D4D4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4580"/>
    <p:restoredTop sz="86410"/>
  </p:normalViewPr>
  <p:slideViewPr>
    <p:cSldViewPr>
      <p:cViewPr varScale="1">
        <p:scale>
          <a:sx n="97" d="100"/>
          <a:sy n="97" d="100"/>
        </p:scale>
        <p:origin x="-91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emf"/><Relationship Id="rId1" Type="http://schemas.openxmlformats.org/officeDocument/2006/relationships/image" Target="../media/image3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верхньо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Місце для дати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E4385EA-720B-4E0E-9A33-5414C726EC80}" type="datetimeFigureOut">
              <a:rPr lang="uk-UA" smtClean="0"/>
              <a:t>02.09.2015</a:t>
            </a:fld>
            <a:endParaRPr lang="uk-UA"/>
          </a:p>
        </p:txBody>
      </p:sp>
      <p:sp>
        <p:nvSpPr>
          <p:cNvPr id="4" name="Місце для зображення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Місце для нотаток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00FE51-FCA6-4071-8D6A-7DB978C5C9C4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1114787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Solubility</a:t>
            </a:r>
            <a:br>
              <a:rPr lang="en-US" smtClean="0"/>
            </a:br>
            <a:r>
              <a:rPr lang="en-US" smtClean="0"/>
              <a:t>Equilibria</a:t>
            </a:r>
          </a:p>
          <a:p>
            <a:r>
              <a:rPr lang="en-US" smtClean="0"/>
              <a:t>Lead (II) iodide precipitates when potassium iodide is mixed with lead (II) nitrate.</a:t>
            </a:r>
          </a:p>
          <a:p>
            <a:r>
              <a:rPr lang="en-US" smtClean="0"/>
              <a:t>Graphic: Wikimedia Commons user PRHaney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Solubility</a:t>
            </a:r>
            <a:br>
              <a:rPr lang="en-US" smtClean="0"/>
            </a:br>
            <a:r>
              <a:rPr lang="en-US" smtClean="0"/>
              <a:t>Equilibria</a:t>
            </a:r>
          </a:p>
          <a:p>
            <a:r>
              <a:rPr lang="en-US" smtClean="0"/>
              <a:t>Lead (II) iodide precipitates when potassium iodide is mixed with lead (II) nitrate.</a:t>
            </a:r>
          </a:p>
          <a:p>
            <a:r>
              <a:rPr lang="en-US" smtClean="0"/>
              <a:t>Graphic: Wikimedia Commons user PRHaney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71777312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Complex Ions and Solubility</a:t>
            </a:r>
          </a:p>
          <a:p>
            <a:r>
              <a:rPr lang="en-US" smtClean="0"/>
              <a:t> AgCl(s)  Ag+ + Cl-		 Ksp = 1.6 x 10-10</a:t>
            </a:r>
          </a:p>
          <a:p>
            <a:r>
              <a:rPr lang="en-US" smtClean="0"/>
              <a:t>Ag+ + NH3  Ag(NH3)+ 	     K1 = 2.1 x 103</a:t>
            </a:r>
          </a:p>
          <a:p>
            <a:r>
              <a:rPr lang="en-US" smtClean="0"/>
              <a:t>Ag(NH3)+ NH3  Ag(NH3)2+ 	   K2 = 8.2 x 103</a:t>
            </a:r>
          </a:p>
          <a:p>
            <a:r>
              <a:rPr lang="en-US" smtClean="0"/>
              <a:t>AgCl + 2NH3  Ag(NH3)2+ + Cl-</a:t>
            </a:r>
          </a:p>
          <a:p>
            <a:r>
              <a:rPr lang="en-US" smtClean="0"/>
              <a:t>K = KspK1K2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Complex Ions and Solubility</a:t>
            </a:r>
          </a:p>
          <a:p>
            <a:r>
              <a:rPr lang="en-US" smtClean="0"/>
              <a:t> AgCl(s)  Ag+ + Cl-		 Ksp = 1.6 x 10-10</a:t>
            </a:r>
          </a:p>
          <a:p>
            <a:r>
              <a:rPr lang="en-US" smtClean="0"/>
              <a:t>Ag+ + NH3  Ag(NH3)+ 	     K1 = 2.1 x 103</a:t>
            </a:r>
          </a:p>
          <a:p>
            <a:r>
              <a:rPr lang="en-US" smtClean="0"/>
              <a:t>Ag(NH3)+ NH3  Ag(NH3)2+ 	   K2 = 8.2 x 103</a:t>
            </a:r>
          </a:p>
          <a:p>
            <a:r>
              <a:rPr lang="en-US" smtClean="0"/>
              <a:t>AgCl + 2NH3  Ag(NH3)2+ + Cl-</a:t>
            </a:r>
          </a:p>
          <a:p>
            <a:r>
              <a:rPr lang="en-US" smtClean="0"/>
              <a:t>K = KspK1K2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70132157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Ksp Values for Some Salts at 25C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Ksp Values for Some Salts at 25C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7847793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Solving Solubility Problems</a:t>
            </a:r>
          </a:p>
          <a:p>
            <a:r>
              <a:rPr lang="en-US" smtClean="0"/>
              <a:t>For the salt AgI at 25C, Ksp = 1.5 x 10-16</a:t>
            </a:r>
          </a:p>
          <a:p>
            <a:r>
              <a:rPr lang="en-US" smtClean="0"/>
              <a:t>AgI(s)  Ag+(aq) + I-(aq)</a:t>
            </a:r>
          </a:p>
          <a:p>
            <a:r>
              <a:rPr lang="en-US" smtClean="0"/>
              <a:t>O</a:t>
            </a:r>
          </a:p>
          <a:p>
            <a:r>
              <a:rPr lang="en-US" smtClean="0"/>
              <a:t>O</a:t>
            </a:r>
          </a:p>
          <a:p>
            <a:r>
              <a:rPr lang="en-US" smtClean="0"/>
              <a:t>+x</a:t>
            </a:r>
          </a:p>
          <a:p>
            <a:r>
              <a:rPr lang="en-US" smtClean="0"/>
              <a:t>+x</a:t>
            </a:r>
          </a:p>
          <a:p>
            <a:r>
              <a:rPr lang="en-US" smtClean="0"/>
              <a:t>x</a:t>
            </a:r>
          </a:p>
          <a:p>
            <a:r>
              <a:rPr lang="en-US" smtClean="0"/>
              <a:t>x</a:t>
            </a:r>
          </a:p>
          <a:p>
            <a:r>
              <a:rPr lang="en-US" smtClean="0"/>
              <a:t>1.5 x 10-16 = x2</a:t>
            </a:r>
          </a:p>
          <a:p>
            <a:r>
              <a:rPr lang="en-US" smtClean="0"/>
              <a:t>x = solubility of AgI in mol/L = 1.2 x 10-8 M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Solving Solubility Problems</a:t>
            </a:r>
          </a:p>
          <a:p>
            <a:r>
              <a:rPr lang="en-US" smtClean="0"/>
              <a:t>For the salt AgI at 25C, Ksp = 1.5 x 10-16</a:t>
            </a:r>
          </a:p>
          <a:p>
            <a:r>
              <a:rPr lang="en-US" smtClean="0"/>
              <a:t>AgI(s)  Ag+(aq) + I-(aq)</a:t>
            </a:r>
          </a:p>
          <a:p>
            <a:r>
              <a:rPr lang="en-US" smtClean="0"/>
              <a:t>O</a:t>
            </a:r>
          </a:p>
          <a:p>
            <a:r>
              <a:rPr lang="en-US" smtClean="0"/>
              <a:t>O</a:t>
            </a:r>
          </a:p>
          <a:p>
            <a:r>
              <a:rPr lang="en-US" smtClean="0"/>
              <a:t>+x</a:t>
            </a:r>
          </a:p>
          <a:p>
            <a:r>
              <a:rPr lang="en-US" smtClean="0"/>
              <a:t>+x</a:t>
            </a:r>
          </a:p>
          <a:p>
            <a:r>
              <a:rPr lang="en-US" smtClean="0"/>
              <a:t>x</a:t>
            </a:r>
          </a:p>
          <a:p>
            <a:r>
              <a:rPr lang="en-US" smtClean="0"/>
              <a:t>x</a:t>
            </a:r>
          </a:p>
          <a:p>
            <a:r>
              <a:rPr lang="en-US" smtClean="0"/>
              <a:t>1.5 x 10-16 = x2</a:t>
            </a:r>
          </a:p>
          <a:p>
            <a:r>
              <a:rPr lang="en-US" smtClean="0"/>
              <a:t>x = solubility of AgI in mol/L = 1.2 x 10-8 M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59342405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Solving Solubility Problems</a:t>
            </a:r>
          </a:p>
          <a:p>
            <a:r>
              <a:rPr lang="en-US" smtClean="0"/>
              <a:t>For the salt PbCl2 at 25C, Ksp = 1.6 x 10-5</a:t>
            </a:r>
          </a:p>
          <a:p>
            <a:r>
              <a:rPr lang="en-US" smtClean="0"/>
              <a:t>PbCl2(s)  Pb2+(aq) + 2Cl-(aq)</a:t>
            </a:r>
          </a:p>
          <a:p>
            <a:r>
              <a:rPr lang="en-US" smtClean="0"/>
              <a:t>O</a:t>
            </a:r>
          </a:p>
          <a:p>
            <a:r>
              <a:rPr lang="en-US" smtClean="0"/>
              <a:t>O</a:t>
            </a:r>
          </a:p>
          <a:p>
            <a:r>
              <a:rPr lang="en-US" smtClean="0"/>
              <a:t>+x</a:t>
            </a:r>
          </a:p>
          <a:p>
            <a:r>
              <a:rPr lang="en-US" smtClean="0"/>
              <a:t>+2x</a:t>
            </a:r>
          </a:p>
          <a:p>
            <a:r>
              <a:rPr lang="en-US" smtClean="0"/>
              <a:t>x</a:t>
            </a:r>
          </a:p>
          <a:p>
            <a:r>
              <a:rPr lang="en-US" smtClean="0"/>
              <a:t>2x</a:t>
            </a:r>
          </a:p>
          <a:p>
            <a:r>
              <a:rPr lang="en-US" smtClean="0"/>
              <a:t>1.6 x 10-5 = (x)(2x)2 = 4x3</a:t>
            </a:r>
          </a:p>
          <a:p>
            <a:r>
              <a:rPr lang="en-US" smtClean="0"/>
              <a:t>x = solubility of PbCl2 in mol/L = 1.6 x 10-2 M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Solving Solubility Problems</a:t>
            </a:r>
          </a:p>
          <a:p>
            <a:r>
              <a:rPr lang="en-US" smtClean="0"/>
              <a:t>For the salt PbCl2 at 25C, Ksp = 1.6 x 10-5</a:t>
            </a:r>
          </a:p>
          <a:p>
            <a:r>
              <a:rPr lang="en-US" smtClean="0"/>
              <a:t>PbCl2(s)  Pb2+(aq) + 2Cl-(aq)</a:t>
            </a:r>
          </a:p>
          <a:p>
            <a:r>
              <a:rPr lang="en-US" smtClean="0"/>
              <a:t>O</a:t>
            </a:r>
          </a:p>
          <a:p>
            <a:r>
              <a:rPr lang="en-US" smtClean="0"/>
              <a:t>O</a:t>
            </a:r>
          </a:p>
          <a:p>
            <a:r>
              <a:rPr lang="en-US" smtClean="0"/>
              <a:t>+x</a:t>
            </a:r>
          </a:p>
          <a:p>
            <a:r>
              <a:rPr lang="en-US" smtClean="0"/>
              <a:t>+2x</a:t>
            </a:r>
          </a:p>
          <a:p>
            <a:r>
              <a:rPr lang="en-US" smtClean="0"/>
              <a:t>x</a:t>
            </a:r>
          </a:p>
          <a:p>
            <a:r>
              <a:rPr lang="en-US" smtClean="0"/>
              <a:t>2x</a:t>
            </a:r>
          </a:p>
          <a:p>
            <a:r>
              <a:rPr lang="en-US" smtClean="0"/>
              <a:t>1.6 x 10-5 = (x)(2x)2 = 4x3</a:t>
            </a:r>
          </a:p>
          <a:p>
            <a:r>
              <a:rPr lang="en-US" smtClean="0"/>
              <a:t>x = solubility of PbCl2 in mol/L = 1.6 x 10-2 M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75283440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Solving Solubility with a Common Ion</a:t>
            </a:r>
          </a:p>
          <a:p>
            <a:r>
              <a:rPr lang="en-US" smtClean="0"/>
              <a:t>For the salt AgI at 25C, Ksp = 1.5 x 10-16</a:t>
            </a:r>
          </a:p>
          <a:p>
            <a:r>
              <a:rPr lang="en-US" smtClean="0"/>
              <a:t>    What is its solubility in 0.05 M NaI?</a:t>
            </a:r>
          </a:p>
          <a:p>
            <a:r>
              <a:rPr lang="en-US" smtClean="0"/>
              <a:t>AgI(s)  Ag+(aq) + I-(aq)</a:t>
            </a:r>
          </a:p>
          <a:p>
            <a:r>
              <a:rPr lang="en-US" smtClean="0"/>
              <a:t>0.05</a:t>
            </a:r>
          </a:p>
          <a:p>
            <a:r>
              <a:rPr lang="en-US" smtClean="0"/>
              <a:t>O</a:t>
            </a:r>
          </a:p>
          <a:p>
            <a:r>
              <a:rPr lang="en-US" smtClean="0"/>
              <a:t>+x</a:t>
            </a:r>
          </a:p>
          <a:p>
            <a:r>
              <a:rPr lang="en-US" smtClean="0"/>
              <a:t>0.05+x</a:t>
            </a:r>
          </a:p>
          <a:p>
            <a:r>
              <a:rPr lang="en-US" smtClean="0"/>
              <a:t>x</a:t>
            </a:r>
          </a:p>
          <a:p>
            <a:r>
              <a:rPr lang="en-US" smtClean="0"/>
              <a:t>0.05+x</a:t>
            </a:r>
          </a:p>
          <a:p>
            <a:r>
              <a:rPr lang="en-US" smtClean="0"/>
              <a:t>1.5 x 10-16 = (x)(0.05+x)  (x)(0.05) </a:t>
            </a:r>
          </a:p>
          <a:p>
            <a:r>
              <a:rPr lang="en-US" smtClean="0"/>
              <a:t>x = solubility of AgI in mol/L = 3.0 x 10-15 M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Solving Solubility with a Common Ion</a:t>
            </a:r>
          </a:p>
          <a:p>
            <a:r>
              <a:rPr lang="en-US" smtClean="0"/>
              <a:t>For the salt AgI at 25C, Ksp = 1.5 x 10-16</a:t>
            </a:r>
          </a:p>
          <a:p>
            <a:r>
              <a:rPr lang="en-US" smtClean="0"/>
              <a:t>    What is its solubility in 0.05 M NaI?</a:t>
            </a:r>
          </a:p>
          <a:p>
            <a:r>
              <a:rPr lang="en-US" smtClean="0"/>
              <a:t>AgI(s)  Ag+(aq) + I-(aq)</a:t>
            </a:r>
          </a:p>
          <a:p>
            <a:r>
              <a:rPr lang="en-US" smtClean="0"/>
              <a:t>0.05</a:t>
            </a:r>
          </a:p>
          <a:p>
            <a:r>
              <a:rPr lang="en-US" smtClean="0"/>
              <a:t>O</a:t>
            </a:r>
          </a:p>
          <a:p>
            <a:r>
              <a:rPr lang="en-US" smtClean="0"/>
              <a:t>+x</a:t>
            </a:r>
          </a:p>
          <a:p>
            <a:r>
              <a:rPr lang="en-US" smtClean="0"/>
              <a:t>0.05+x</a:t>
            </a:r>
          </a:p>
          <a:p>
            <a:r>
              <a:rPr lang="en-US" smtClean="0"/>
              <a:t>x</a:t>
            </a:r>
          </a:p>
          <a:p>
            <a:r>
              <a:rPr lang="en-US" smtClean="0"/>
              <a:t>0.05+x</a:t>
            </a:r>
          </a:p>
          <a:p>
            <a:r>
              <a:rPr lang="en-US" smtClean="0"/>
              <a:t>1.5 x 10-16 = (x)(0.05+x)  (x)(0.05) </a:t>
            </a:r>
          </a:p>
          <a:p>
            <a:r>
              <a:rPr lang="en-US" smtClean="0"/>
              <a:t>x = solubility of AgI in mol/L = 3.0 x 10-15 M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74701617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Precipitation and Qualitative Analysis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Precipitation and Qualitative Analysis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28296225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Complex Ions</a:t>
            </a:r>
          </a:p>
          <a:p>
            <a:r>
              <a:rPr lang="en-US" smtClean="0"/>
              <a:t>A Complex ion is a charged species composed of:</a:t>
            </a:r>
          </a:p>
          <a:p>
            <a:r>
              <a:rPr lang="en-US" smtClean="0"/>
              <a:t>1. A metallic cation</a:t>
            </a:r>
          </a:p>
          <a:p>
            <a:r>
              <a:rPr lang="en-US" smtClean="0"/>
              <a:t>2. Ligands – Lewis bases that have a lone electron pair that can form a covalent bond with an empty orbital belonging to the metallic cation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Complex Ions</a:t>
            </a:r>
          </a:p>
          <a:p>
            <a:r>
              <a:rPr lang="en-US" smtClean="0"/>
              <a:t>A Complex ion is a charged species composed of:</a:t>
            </a:r>
          </a:p>
          <a:p>
            <a:r>
              <a:rPr lang="en-US" smtClean="0"/>
              <a:t>1. A metallic cation</a:t>
            </a:r>
          </a:p>
          <a:p>
            <a:r>
              <a:rPr lang="en-US" smtClean="0"/>
              <a:t>2. Ligands – Lewis bases that have a lone electron pair that can form a covalent bond with an empty orbital belonging to the metallic cation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22754115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NH3, CN-, and H2O </a:t>
            </a:r>
            <a:br>
              <a:rPr lang="en-US" smtClean="0"/>
            </a:br>
            <a:r>
              <a:rPr lang="en-US" smtClean="0"/>
              <a:t>are Common Ligands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NH3, CN-, and H2O </a:t>
            </a:r>
            <a:br>
              <a:rPr lang="en-US" smtClean="0"/>
            </a:br>
            <a:r>
              <a:rPr lang="en-US" smtClean="0"/>
              <a:t>are Common Ligands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10694802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Coordination Number</a:t>
            </a:r>
          </a:p>
          <a:p>
            <a:r>
              <a:rPr lang="en-US" smtClean="0"/>
              <a:t> Coordination number refers to the number of ligands attached to the cation</a:t>
            </a:r>
          </a:p>
          <a:p>
            <a:r>
              <a:rPr lang="en-US" smtClean="0"/>
              <a:t> 2, 4, and 6 are the most common coordination numbers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Coordination Number</a:t>
            </a:r>
          </a:p>
          <a:p>
            <a:r>
              <a:rPr lang="en-US" smtClean="0"/>
              <a:t> Coordination number refers to the number of ligands attached to the cation</a:t>
            </a:r>
          </a:p>
          <a:p>
            <a:r>
              <a:rPr lang="en-US" smtClean="0"/>
              <a:t> 2, 4, and 6 are the most common coordination numbers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2287073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88AE30-FB84-4E45-A19F-2196D53A9589}" type="slidenum">
              <a:rPr lang="en-US"/>
              <a:pPr>
                <a:defRPr/>
              </a:pPr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BFEA74-8F78-46F3-AFF8-84D7FBBECFAA}" type="slidenum">
              <a:rPr lang="en-US"/>
              <a:pPr>
                <a:defRPr/>
              </a:pPr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AA47FE-C27C-450E-B633-3D41112209F8}" type="slidenum">
              <a:rPr lang="en-US"/>
              <a:pPr>
                <a:defRPr/>
              </a:pPr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367AC5-FF5E-457E-84A8-C6E01625F269}" type="slidenum">
              <a:rPr lang="en-US"/>
              <a:pPr>
                <a:defRPr/>
              </a:pPr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94488" y="274638"/>
            <a:ext cx="2078037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84888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315325" cy="9429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endParaRPr lang="en-US" noProof="0" smtClean="0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315325" cy="9429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EC57F7-D42E-4F15-8B85-11E23B199133}" type="slidenum">
              <a:rPr lang="en-US"/>
              <a:pPr>
                <a:defRPr/>
              </a:pPr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F82A78-051B-40E5-B74F-E31C8BDB0EDD}" type="slidenum">
              <a:rPr lang="en-US"/>
              <a:pPr>
                <a:defRPr/>
              </a:pPr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E4834C-B483-40FB-B815-323D14357E3B}" type="slidenum">
              <a:rPr lang="en-US"/>
              <a:pPr>
                <a:defRPr/>
              </a:pPr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89E8CE-DD53-4B56-B1B2-7F38479C5A3F}" type="slidenum">
              <a:rPr lang="en-US"/>
              <a:pPr>
                <a:defRPr/>
              </a:pPr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85AA58-638F-474E-9EBF-DECE71DC73C0}" type="slidenum">
              <a:rPr lang="en-US"/>
              <a:pPr>
                <a:defRPr/>
              </a:pPr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A0BA75-FEC2-4451-8301-4EC44E5546C5}" type="slidenum">
              <a:rPr lang="en-US"/>
              <a:pPr>
                <a:defRPr/>
              </a:pPr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F5BDB5-561C-4390-803B-A8023FE47DC2}" type="slidenum">
              <a:rPr lang="en-US"/>
              <a:pPr>
                <a:defRPr/>
              </a:pPr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 smtClean="0">
                <a:effectLst/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 smtClean="0">
                <a:effectLst/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 smtClean="0">
                <a:effectLst/>
                <a:latin typeface="+mn-lt"/>
              </a:defRPr>
            </a:lvl1pPr>
          </a:lstStyle>
          <a:p>
            <a:pPr>
              <a:defRPr/>
            </a:pPr>
            <a:fld id="{69CA61CD-7366-4C9C-AED5-30F172F160B4}" type="slidenum">
              <a:rPr lang="en-US"/>
              <a:pPr>
                <a:defRPr/>
              </a:pPr>
              <a:t>‹№›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315325" cy="94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Comic Sans MS" pitchFamily="66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Comic Sans MS" pitchFamily="66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Comic Sans MS" pitchFamily="66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Comic Sans MS" pitchFamily="66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Comic Sans MS" pitchFamily="66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Comic Sans MS" pitchFamily="66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Comic Sans MS" pitchFamily="66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Comic Sans MS" pitchFamily="6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6.emf"/><Relationship Id="rId4" Type="http://schemas.openxmlformats.org/officeDocument/2006/relationships/oleObject" Target="../embeddings/oleObject4.bin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.bin"/><Relationship Id="rId3" Type="http://schemas.openxmlformats.org/officeDocument/2006/relationships/notesSlide" Target="../notesSlides/notesSlide8.xml"/><Relationship Id="rId7" Type="http://schemas.openxmlformats.org/officeDocument/2006/relationships/image" Target="../media/image4.emf"/><Relationship Id="rId2" Type="http://schemas.openxmlformats.org/officeDocument/2006/relationships/slideLayout" Target="../slideLayouts/slideLayout24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3.emf"/><Relationship Id="rId4" Type="http://schemas.openxmlformats.org/officeDocument/2006/relationships/oleObject" Target="../embeddings/oleObject1.bin"/><Relationship Id="rId9" Type="http://schemas.openxmlformats.org/officeDocument/2006/relationships/image" Target="../media/image5.emf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shade val="30000"/>
                <a:satMod val="115000"/>
              </a:schemeClr>
            </a:gs>
            <a:gs pos="50000">
              <a:schemeClr val="accent1">
                <a:shade val="67500"/>
                <a:satMod val="115000"/>
              </a:schemeClr>
            </a:gs>
            <a:gs pos="100000">
              <a:schemeClr val="accent1">
                <a:shade val="100000"/>
                <a:satMod val="115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2" name="Picture 4" descr="File:Lead (II) iodide precipitating out of solutio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" y="0"/>
            <a:ext cx="9149719" cy="6858000"/>
          </a:xfrm>
          <a:prstGeom prst="rect">
            <a:avLst/>
          </a:prstGeom>
          <a:noFill/>
        </p:spPr>
      </p:pic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1447800"/>
            <a:ext cx="3505200" cy="2514600"/>
          </a:xfrm>
        </p:spPr>
        <p:txBody>
          <a:bodyPr/>
          <a:lstStyle/>
          <a:p>
            <a:pPr eaLnBrk="1" hangingPunct="1">
              <a:defRPr/>
            </a:pPr>
            <a:r>
              <a:rPr lang="en-US" sz="5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Solubility</a:t>
            </a:r>
            <a:br>
              <a:rPr lang="en-US" sz="5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</a:br>
            <a:r>
              <a:rPr lang="en-US" sz="5400" b="1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Equilibria</a:t>
            </a:r>
            <a:endParaRPr lang="en-US" sz="5400" b="1" dirty="0" smtClean="0">
              <a:solidFill>
                <a:srgbClr val="FFFF00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Comic Sans MS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981200" y="5638800"/>
            <a:ext cx="533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/>
              <a:t>Lead (II) iodide precipitates when potassium iodide is mixed with lead (II) nitrate.</a:t>
            </a:r>
            <a:endParaRPr lang="en-US" sz="1800" dirty="0">
              <a:solidFill>
                <a:srgbClr val="00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165026" y="6550223"/>
            <a:ext cx="397897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Graphic: Wikimedia Commons user </a:t>
            </a:r>
            <a:r>
              <a:rPr lang="en-US" sz="1400" dirty="0" err="1" smtClean="0"/>
              <a:t>PRHaney</a:t>
            </a:r>
            <a:endParaRPr lang="en-US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FF99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Complex Ions and Solubility</a:t>
            </a:r>
          </a:p>
        </p:txBody>
      </p:sp>
      <p:sp>
        <p:nvSpPr>
          <p:cNvPr id="36867" name="Text Box 3"/>
          <p:cNvSpPr txBox="1">
            <a:spLocks noChangeArrowheads="1"/>
          </p:cNvSpPr>
          <p:nvPr/>
        </p:nvSpPr>
        <p:spPr bwMode="auto">
          <a:xfrm>
            <a:off x="1055688" y="1520825"/>
            <a:ext cx="8872537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/>
              <a:t> AgCl(s) </a:t>
            </a:r>
            <a:r>
              <a:rPr lang="en-US" sz="2800">
                <a:sym typeface="Wingdings 3" pitchFamily="18" charset="2"/>
              </a:rPr>
              <a:t> Ag</a:t>
            </a:r>
            <a:r>
              <a:rPr lang="en-US" sz="2800" baseline="30000">
                <a:sym typeface="Wingdings 3" pitchFamily="18" charset="2"/>
              </a:rPr>
              <a:t>+</a:t>
            </a:r>
            <a:r>
              <a:rPr lang="en-US" sz="2800">
                <a:sym typeface="Wingdings 3" pitchFamily="18" charset="2"/>
              </a:rPr>
              <a:t> + Cl</a:t>
            </a:r>
            <a:r>
              <a:rPr lang="en-US" sz="2800" baseline="30000">
                <a:sym typeface="Wingdings 3" pitchFamily="18" charset="2"/>
              </a:rPr>
              <a:t>-</a:t>
            </a:r>
            <a:r>
              <a:rPr lang="en-US" sz="2800">
                <a:sym typeface="Wingdings 3" pitchFamily="18" charset="2"/>
              </a:rPr>
              <a:t>		 K</a:t>
            </a:r>
            <a:r>
              <a:rPr lang="en-US" sz="2800" baseline="-25000">
                <a:sym typeface="Wingdings 3" pitchFamily="18" charset="2"/>
              </a:rPr>
              <a:t>sp</a:t>
            </a:r>
            <a:r>
              <a:rPr lang="en-US" sz="2800">
                <a:sym typeface="Wingdings 3" pitchFamily="18" charset="2"/>
              </a:rPr>
              <a:t> = 1.6 x 10</a:t>
            </a:r>
            <a:r>
              <a:rPr lang="en-US" sz="2800" baseline="30000">
                <a:sym typeface="Wingdings 3" pitchFamily="18" charset="2"/>
              </a:rPr>
              <a:t>-10</a:t>
            </a:r>
          </a:p>
        </p:txBody>
      </p:sp>
      <p:sp>
        <p:nvSpPr>
          <p:cNvPr id="36868" name="Text Box 4"/>
          <p:cNvSpPr txBox="1">
            <a:spLocks noChangeArrowheads="1"/>
          </p:cNvSpPr>
          <p:nvPr/>
        </p:nvSpPr>
        <p:spPr bwMode="auto">
          <a:xfrm>
            <a:off x="557213" y="2151063"/>
            <a:ext cx="8412162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/>
              <a:t>Ag</a:t>
            </a:r>
            <a:r>
              <a:rPr lang="en-US" sz="2800" baseline="30000"/>
              <a:t>+</a:t>
            </a:r>
            <a:r>
              <a:rPr lang="en-US" sz="2800"/>
              <a:t> + NH</a:t>
            </a:r>
            <a:r>
              <a:rPr lang="en-US" sz="2800" baseline="-25000"/>
              <a:t>3</a:t>
            </a:r>
            <a:r>
              <a:rPr lang="en-US" sz="2800"/>
              <a:t> </a:t>
            </a:r>
            <a:r>
              <a:rPr lang="en-US" sz="2800">
                <a:sym typeface="Wingdings 3" pitchFamily="18" charset="2"/>
              </a:rPr>
              <a:t> Ag(NH</a:t>
            </a:r>
            <a:r>
              <a:rPr lang="en-US" sz="2800" baseline="-25000">
                <a:sym typeface="Wingdings 3" pitchFamily="18" charset="2"/>
              </a:rPr>
              <a:t>3</a:t>
            </a:r>
            <a:r>
              <a:rPr lang="en-US" sz="2800">
                <a:sym typeface="Wingdings 3" pitchFamily="18" charset="2"/>
              </a:rPr>
              <a:t>)</a:t>
            </a:r>
            <a:r>
              <a:rPr lang="en-US" sz="2800" baseline="30000">
                <a:sym typeface="Wingdings 3" pitchFamily="18" charset="2"/>
              </a:rPr>
              <a:t>+</a:t>
            </a:r>
            <a:r>
              <a:rPr lang="en-US" sz="2800">
                <a:sym typeface="Wingdings 3" pitchFamily="18" charset="2"/>
              </a:rPr>
              <a:t> 	     K</a:t>
            </a:r>
            <a:r>
              <a:rPr lang="en-US" sz="2800" baseline="-25000">
                <a:sym typeface="Wingdings 3" pitchFamily="18" charset="2"/>
              </a:rPr>
              <a:t>1</a:t>
            </a:r>
            <a:r>
              <a:rPr lang="en-US" sz="2800">
                <a:sym typeface="Wingdings 3" pitchFamily="18" charset="2"/>
              </a:rPr>
              <a:t> = 2.1 x 10</a:t>
            </a:r>
            <a:r>
              <a:rPr lang="en-US" sz="2800" baseline="30000">
                <a:sym typeface="Wingdings 3" pitchFamily="18" charset="2"/>
              </a:rPr>
              <a:t>3</a:t>
            </a:r>
          </a:p>
        </p:txBody>
      </p:sp>
      <p:sp>
        <p:nvSpPr>
          <p:cNvPr id="36869" name="Text Box 5"/>
          <p:cNvSpPr txBox="1">
            <a:spLocks noChangeArrowheads="1"/>
          </p:cNvSpPr>
          <p:nvPr/>
        </p:nvSpPr>
        <p:spPr bwMode="auto">
          <a:xfrm>
            <a:off x="0" y="2840038"/>
            <a:ext cx="91440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/>
              <a:t>Ag(NH</a:t>
            </a:r>
            <a:r>
              <a:rPr lang="en-US" sz="2800" baseline="-25000"/>
              <a:t>3</a:t>
            </a:r>
            <a:r>
              <a:rPr lang="en-US" sz="2800"/>
              <a:t>)</a:t>
            </a:r>
            <a:r>
              <a:rPr lang="en-US" sz="2800" baseline="30000"/>
              <a:t>+</a:t>
            </a:r>
            <a:r>
              <a:rPr lang="en-US" sz="2800"/>
              <a:t> NH</a:t>
            </a:r>
            <a:r>
              <a:rPr lang="en-US" sz="2800" baseline="-25000"/>
              <a:t>3</a:t>
            </a:r>
            <a:r>
              <a:rPr lang="en-US" sz="2800"/>
              <a:t> </a:t>
            </a:r>
            <a:r>
              <a:rPr lang="en-US" sz="2800">
                <a:sym typeface="Wingdings 3" pitchFamily="18" charset="2"/>
              </a:rPr>
              <a:t> Ag(NH</a:t>
            </a:r>
            <a:r>
              <a:rPr lang="en-US" sz="2800" baseline="-25000">
                <a:sym typeface="Wingdings 3" pitchFamily="18" charset="2"/>
              </a:rPr>
              <a:t>3</a:t>
            </a:r>
            <a:r>
              <a:rPr lang="en-US" sz="2800">
                <a:sym typeface="Wingdings 3" pitchFamily="18" charset="2"/>
              </a:rPr>
              <a:t>)</a:t>
            </a:r>
            <a:r>
              <a:rPr lang="en-US" sz="2800" baseline="-25000">
                <a:sym typeface="Wingdings 3" pitchFamily="18" charset="2"/>
              </a:rPr>
              <a:t>2</a:t>
            </a:r>
            <a:r>
              <a:rPr lang="en-US" sz="2800" baseline="30000">
                <a:sym typeface="Wingdings 3" pitchFamily="18" charset="2"/>
              </a:rPr>
              <a:t>+</a:t>
            </a:r>
            <a:r>
              <a:rPr lang="en-US" sz="2800">
                <a:sym typeface="Wingdings 3" pitchFamily="18" charset="2"/>
              </a:rPr>
              <a:t> 	   K</a:t>
            </a:r>
            <a:r>
              <a:rPr lang="en-US" sz="2800" baseline="-25000">
                <a:sym typeface="Wingdings 3" pitchFamily="18" charset="2"/>
              </a:rPr>
              <a:t>2</a:t>
            </a:r>
            <a:r>
              <a:rPr lang="en-US" sz="2800">
                <a:sym typeface="Wingdings 3" pitchFamily="18" charset="2"/>
              </a:rPr>
              <a:t> = 8.2 x 10</a:t>
            </a:r>
            <a:r>
              <a:rPr lang="en-US" sz="2800" baseline="30000">
                <a:sym typeface="Wingdings 3" pitchFamily="18" charset="2"/>
              </a:rPr>
              <a:t>3</a:t>
            </a:r>
          </a:p>
        </p:txBody>
      </p:sp>
      <p:sp>
        <p:nvSpPr>
          <p:cNvPr id="36870" name="Line 6"/>
          <p:cNvSpPr>
            <a:spLocks noChangeShapeType="1"/>
          </p:cNvSpPr>
          <p:nvPr/>
        </p:nvSpPr>
        <p:spPr bwMode="auto">
          <a:xfrm>
            <a:off x="276225" y="3556000"/>
            <a:ext cx="838835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6871" name="Line 7"/>
          <p:cNvSpPr>
            <a:spLocks noChangeShapeType="1"/>
          </p:cNvSpPr>
          <p:nvPr/>
        </p:nvSpPr>
        <p:spPr bwMode="auto">
          <a:xfrm flipV="1">
            <a:off x="654050" y="2265363"/>
            <a:ext cx="696913" cy="347662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6872" name="Line 8"/>
          <p:cNvSpPr>
            <a:spLocks noChangeShapeType="1"/>
          </p:cNvSpPr>
          <p:nvPr/>
        </p:nvSpPr>
        <p:spPr bwMode="auto">
          <a:xfrm flipV="1">
            <a:off x="3113088" y="1574800"/>
            <a:ext cx="696912" cy="347663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6873" name="Line 9"/>
          <p:cNvSpPr>
            <a:spLocks noChangeShapeType="1"/>
          </p:cNvSpPr>
          <p:nvPr/>
        </p:nvSpPr>
        <p:spPr bwMode="auto">
          <a:xfrm flipV="1">
            <a:off x="493713" y="2932113"/>
            <a:ext cx="696912" cy="347662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6874" name="Line 10"/>
          <p:cNvSpPr>
            <a:spLocks noChangeShapeType="1"/>
          </p:cNvSpPr>
          <p:nvPr/>
        </p:nvSpPr>
        <p:spPr bwMode="auto">
          <a:xfrm flipV="1">
            <a:off x="3563938" y="2257425"/>
            <a:ext cx="696912" cy="347663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6875" name="Text Box 11"/>
          <p:cNvSpPr txBox="1">
            <a:spLocks noChangeArrowheads="1"/>
          </p:cNvSpPr>
          <p:nvPr/>
        </p:nvSpPr>
        <p:spPr bwMode="auto">
          <a:xfrm>
            <a:off x="169863" y="3679825"/>
            <a:ext cx="5916612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/>
              <a:t>AgCl + 2NH</a:t>
            </a:r>
            <a:r>
              <a:rPr lang="en-US" sz="2800" baseline="-25000"/>
              <a:t>3</a:t>
            </a:r>
            <a:r>
              <a:rPr lang="en-US" sz="2800"/>
              <a:t> </a:t>
            </a:r>
            <a:r>
              <a:rPr lang="en-US" sz="2800">
                <a:sym typeface="Wingdings 3" pitchFamily="18" charset="2"/>
              </a:rPr>
              <a:t> Ag(NH</a:t>
            </a:r>
            <a:r>
              <a:rPr lang="en-US" sz="2800" baseline="-25000">
                <a:sym typeface="Wingdings 3" pitchFamily="18" charset="2"/>
              </a:rPr>
              <a:t>3</a:t>
            </a:r>
            <a:r>
              <a:rPr lang="en-US" sz="2800">
                <a:sym typeface="Wingdings 3" pitchFamily="18" charset="2"/>
              </a:rPr>
              <a:t>)</a:t>
            </a:r>
            <a:r>
              <a:rPr lang="en-US" sz="2800" baseline="-25000">
                <a:sym typeface="Wingdings 3" pitchFamily="18" charset="2"/>
              </a:rPr>
              <a:t>2</a:t>
            </a:r>
            <a:r>
              <a:rPr lang="en-US" sz="2800" baseline="30000">
                <a:sym typeface="Wingdings 3" pitchFamily="18" charset="2"/>
              </a:rPr>
              <a:t>+</a:t>
            </a:r>
            <a:r>
              <a:rPr lang="en-US" sz="2800">
                <a:sym typeface="Wingdings 3" pitchFamily="18" charset="2"/>
              </a:rPr>
              <a:t> + Cl</a:t>
            </a:r>
            <a:r>
              <a:rPr lang="en-US" sz="2800" baseline="30000">
                <a:sym typeface="Wingdings 3" pitchFamily="18" charset="2"/>
              </a:rPr>
              <a:t>-</a:t>
            </a:r>
          </a:p>
        </p:txBody>
      </p:sp>
      <p:sp>
        <p:nvSpPr>
          <p:cNvPr id="36876" name="Text Box 12"/>
          <p:cNvSpPr txBox="1">
            <a:spLocks noChangeArrowheads="1"/>
          </p:cNvSpPr>
          <p:nvPr/>
        </p:nvSpPr>
        <p:spPr bwMode="auto">
          <a:xfrm>
            <a:off x="6092825" y="3678238"/>
            <a:ext cx="252095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/>
              <a:t>K = K</a:t>
            </a:r>
            <a:r>
              <a:rPr lang="en-US" sz="2800" baseline="-25000"/>
              <a:t>sp</a:t>
            </a:r>
            <a:r>
              <a:rPr lang="en-US" sz="2800">
                <a:sym typeface="Symbol" pitchFamily="18" charset="2"/>
              </a:rPr>
              <a:t></a:t>
            </a:r>
            <a:r>
              <a:rPr lang="en-US" sz="2800"/>
              <a:t>K</a:t>
            </a:r>
            <a:r>
              <a:rPr lang="en-US" sz="2800" baseline="-25000"/>
              <a:t>1</a:t>
            </a:r>
            <a:r>
              <a:rPr lang="en-US" sz="2800">
                <a:sym typeface="Symbol" pitchFamily="18" charset="2"/>
              </a:rPr>
              <a:t></a:t>
            </a:r>
            <a:r>
              <a:rPr lang="en-US" sz="2800"/>
              <a:t>K</a:t>
            </a:r>
            <a:r>
              <a:rPr lang="en-US" sz="2800" baseline="-25000"/>
              <a:t>2</a:t>
            </a:r>
          </a:p>
        </p:txBody>
      </p:sp>
      <p:graphicFrame>
        <p:nvGraphicFramePr>
          <p:cNvPr id="36877" name="Object 13"/>
          <p:cNvGraphicFramePr>
            <a:graphicFrameLocks noGrp="1" noChangeAspect="1"/>
          </p:cNvGraphicFramePr>
          <p:nvPr>
            <p:ph idx="1"/>
          </p:nvPr>
        </p:nvGraphicFramePr>
        <p:xfrm>
          <a:off x="884238" y="4497388"/>
          <a:ext cx="7151687" cy="15700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16" name="Equation" r:id="rId4" imgW="2082600" imgH="457200" progId="Equation.3">
                  <p:embed/>
                </p:oleObj>
              </mc:Choice>
              <mc:Fallback>
                <p:oleObj name="Equation" r:id="rId4" imgW="2082600" imgH="457200" progId="Equation.3">
                  <p:embed/>
                  <p:pic>
                    <p:nvPicPr>
                      <p:cNvPr id="0" name="Object 13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84238" y="4497388"/>
                        <a:ext cx="7151687" cy="15700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68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68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68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68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68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68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12" presetClass="entr" presetSubtype="1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4" dur="1000"/>
                                        <p:tgtEl>
                                          <p:spTgt spid="368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41" dur="500"/>
                                        <p:tgtEl>
                                          <p:spTgt spid="368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46" dur="500"/>
                                        <p:tgtEl>
                                          <p:spTgt spid="368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1" dur="500"/>
                                        <p:tgtEl>
                                          <p:spTgt spid="368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7" grpId="0"/>
      <p:bldP spid="36868" grpId="0"/>
      <p:bldP spid="36869" grpId="0"/>
      <p:bldP spid="36875" grpId="0"/>
      <p:bldP spid="3687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FF99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8229600" cy="990600"/>
          </a:xfrm>
        </p:spPr>
        <p:txBody>
          <a:bodyPr/>
          <a:lstStyle/>
          <a:p>
            <a:pPr eaLnBrk="1" hangingPunct="1">
              <a:defRPr/>
            </a:pPr>
            <a:r>
              <a:rPr lang="en-US" sz="3600" b="1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K</a:t>
            </a:r>
            <a:r>
              <a:rPr lang="en-US" sz="3600" b="1" baseline="-25000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sp</a:t>
            </a:r>
            <a:r>
              <a:rPr lang="en-US" sz="3600" b="1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 Values for Some Salts at</a:t>
            </a:r>
            <a:r>
              <a:rPr lang="en-US" b="1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 </a:t>
            </a:r>
            <a:r>
              <a:rPr lang="en-US" sz="3600" b="1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25</a:t>
            </a:r>
            <a:r>
              <a:rPr lang="en-US" sz="3600" b="1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  <a:sym typeface="Symbol" pitchFamily="18" charset="2"/>
              </a:rPr>
              <a:t>C</a:t>
            </a:r>
          </a:p>
        </p:txBody>
      </p:sp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0" y="1228725"/>
            <a:ext cx="9144000" cy="0"/>
          </a:xfrm>
          <a:prstGeom prst="rect">
            <a:avLst/>
          </a:prstGeom>
          <a:solidFill>
            <a:srgbClr val="C9F3F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3749" name="Group 677"/>
          <p:cNvGraphicFramePr>
            <a:graphicFrameLocks noGrp="1"/>
          </p:cNvGraphicFramePr>
          <p:nvPr/>
        </p:nvGraphicFramePr>
        <p:xfrm>
          <a:off x="76200" y="1219200"/>
          <a:ext cx="4343400" cy="4998720"/>
        </p:xfrm>
        <a:graphic>
          <a:graphicData uri="http://schemas.openxmlformats.org/drawingml/2006/table">
            <a:tbl>
              <a:tblPr>
                <a:effectLst>
                  <a:outerShdw blurRad="50800" dist="76200" dir="2700000" algn="tl" rotWithShape="0">
                    <a:prstClr val="black">
                      <a:alpha val="40000"/>
                    </a:prstClr>
                  </a:outerShdw>
                </a:effectLst>
              </a:tblPr>
              <a:tblGrid>
                <a:gridCol w="1676400"/>
                <a:gridCol w="990600"/>
                <a:gridCol w="1676400"/>
              </a:tblGrid>
              <a:tr h="2444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Name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omic Sans MS" pitchFamily="66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9F3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Formula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omic Sans MS" pitchFamily="66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9F3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K</a:t>
                      </a:r>
                      <a:r>
                        <a:rPr kumimoji="0" lang="en-US" sz="1600" b="1" i="0" u="none" strike="noStrike" cap="none" normalizeH="0" baseline="-30000" dirty="0" err="1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sp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omic Sans MS" pitchFamily="66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9F3F0"/>
                    </a:solidFill>
                  </a:tcPr>
                </a:tc>
              </a:tr>
              <a:tr h="244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 Barium carbonate </a:t>
                      </a: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9F3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 BaCO</a:t>
                      </a:r>
                      <a:r>
                        <a:rPr kumimoji="0" lang="en-US" sz="1200" b="1" i="0" u="none" strike="noStrike" cap="none" normalizeH="0" baseline="-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3</a:t>
                      </a: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9F3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 2.6 x 10</a:t>
                      </a:r>
                      <a:r>
                        <a:rPr kumimoji="0" lang="en-US" sz="1200" b="1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-9 </a:t>
                      </a: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9F3F0"/>
                    </a:solidFill>
                  </a:tcPr>
                </a:tc>
              </a:tr>
              <a:tr h="244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 Barium chromate </a:t>
                      </a: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9F3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 BaCrO</a:t>
                      </a:r>
                      <a:r>
                        <a:rPr kumimoji="0" lang="en-US" sz="1200" b="1" i="0" u="none" strike="noStrike" cap="none" normalizeH="0" baseline="-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4</a:t>
                      </a: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9F3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 1.2 x 10</a:t>
                      </a:r>
                      <a:r>
                        <a:rPr kumimoji="0" lang="en-US" sz="1200" b="1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-10 </a:t>
                      </a: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9F3F0"/>
                    </a:solidFill>
                  </a:tcPr>
                </a:tc>
              </a:tr>
              <a:tr h="244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 Barium sulfate </a:t>
                      </a: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9F3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 BaSO</a:t>
                      </a:r>
                      <a:r>
                        <a:rPr kumimoji="0" lang="en-US" sz="1200" b="1" i="0" u="none" strike="noStrike" cap="none" normalizeH="0" baseline="-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4</a:t>
                      </a: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9F3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 1.1 x 10</a:t>
                      </a:r>
                      <a:r>
                        <a:rPr kumimoji="0" lang="en-US" sz="1200" b="1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-10 </a:t>
                      </a: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9F3F0"/>
                    </a:solidFill>
                  </a:tcPr>
                </a:tc>
              </a:tr>
              <a:tr h="244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 Calcium carbonate </a:t>
                      </a: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9F3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 CaCO</a:t>
                      </a:r>
                      <a:r>
                        <a:rPr kumimoji="0" lang="en-US" sz="1200" b="1" i="0" u="none" strike="noStrike" cap="none" normalizeH="0" baseline="-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3</a:t>
                      </a: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9F3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 5.0 x 10</a:t>
                      </a:r>
                      <a:r>
                        <a:rPr kumimoji="0" lang="en-US" sz="1200" b="1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-9 </a:t>
                      </a: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9F3F0"/>
                    </a:solidFill>
                  </a:tcPr>
                </a:tc>
              </a:tr>
              <a:tr h="244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 Calcium oxalate </a:t>
                      </a: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9F3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 CaC</a:t>
                      </a:r>
                      <a:r>
                        <a:rPr kumimoji="0" lang="en-US" sz="1200" b="1" i="0" u="none" strike="noStrike" cap="none" normalizeH="0" baseline="-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</a:t>
                      </a: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O</a:t>
                      </a:r>
                      <a:r>
                        <a:rPr kumimoji="0" lang="en-US" sz="1200" b="1" i="0" u="none" strike="noStrike" cap="none" normalizeH="0" baseline="-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4</a:t>
                      </a: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9F3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 2.3 x 10</a:t>
                      </a:r>
                      <a:r>
                        <a:rPr kumimoji="0" lang="en-US" sz="1200" b="1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-9 </a:t>
                      </a: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9F3F0"/>
                    </a:solidFill>
                  </a:tcPr>
                </a:tc>
              </a:tr>
              <a:tr h="244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 Calcium sulfate </a:t>
                      </a: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9F3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 CaSO</a:t>
                      </a:r>
                      <a:r>
                        <a:rPr kumimoji="0" lang="en-US" sz="1200" b="1" i="0" u="none" strike="noStrike" cap="none" normalizeH="0" baseline="-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4</a:t>
                      </a: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9F3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 7.1 x 10</a:t>
                      </a:r>
                      <a:r>
                        <a:rPr kumimoji="0" lang="en-US" sz="1200" b="1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-5 </a:t>
                      </a: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9F3F0"/>
                    </a:solidFill>
                  </a:tcPr>
                </a:tc>
              </a:tr>
              <a:tr h="244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 Copper(I) iodide </a:t>
                      </a: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9F3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 Cu</a:t>
                      </a: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I</a:t>
                      </a: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9F3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 1.3 x 10</a:t>
                      </a:r>
                      <a:r>
                        <a:rPr kumimoji="0" lang="en-US" sz="1200" b="1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-12 </a:t>
                      </a: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9F3F0"/>
                    </a:solidFill>
                  </a:tcPr>
                </a:tc>
              </a:tr>
              <a:tr h="244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 Copper(II) iodate </a:t>
                      </a: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9F3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 Cu(</a:t>
                      </a: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I</a:t>
                      </a: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O</a:t>
                      </a:r>
                      <a:r>
                        <a:rPr kumimoji="0" lang="en-US" sz="1200" b="1" i="0" u="none" strike="noStrike" cap="none" normalizeH="0" baseline="-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3</a:t>
                      </a: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)</a:t>
                      </a:r>
                      <a:r>
                        <a:rPr kumimoji="0" lang="en-US" sz="1200" b="1" i="0" u="none" strike="noStrike" cap="none" normalizeH="0" baseline="-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</a:t>
                      </a: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9F3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 6.9 x 10</a:t>
                      </a:r>
                      <a:r>
                        <a:rPr kumimoji="0" lang="en-US" sz="1200" b="1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-8 </a:t>
                      </a: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9F3F0"/>
                    </a:solidFill>
                  </a:tcPr>
                </a:tc>
              </a:tr>
              <a:tr h="244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 Copper(II) sulfide </a:t>
                      </a: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9F3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 CuS </a:t>
                      </a: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9F3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 6.0 x 10</a:t>
                      </a:r>
                      <a:r>
                        <a:rPr kumimoji="0" lang="en-US" sz="1200" b="1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-37 </a:t>
                      </a: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9F3F0"/>
                    </a:solidFill>
                  </a:tcPr>
                </a:tc>
              </a:tr>
              <a:tr h="244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 Iron(II) hydroxide </a:t>
                      </a: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9F3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 Fe(OH)</a:t>
                      </a:r>
                      <a:r>
                        <a:rPr kumimoji="0" lang="en-US" sz="1200" b="1" i="0" u="none" strike="noStrike" cap="none" normalizeH="0" baseline="-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</a:t>
                      </a: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9F3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 4.9 x 10</a:t>
                      </a:r>
                      <a:r>
                        <a:rPr kumimoji="0" lang="en-US" sz="1200" b="1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-17 </a:t>
                      </a: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9F3F0"/>
                    </a:solidFill>
                  </a:tcPr>
                </a:tc>
              </a:tr>
              <a:tr h="244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 Iron(II) sulfide </a:t>
                      </a: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9F3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 FeS </a:t>
                      </a: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9F3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 6.0 x 10</a:t>
                      </a:r>
                      <a:r>
                        <a:rPr kumimoji="0" lang="en-US" sz="1200" b="1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-19 </a:t>
                      </a: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9F3F0"/>
                    </a:solidFill>
                  </a:tcPr>
                </a:tc>
              </a:tr>
              <a:tr h="244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 Iron(III) hydroxide </a:t>
                      </a: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9F3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 Fe(OH)</a:t>
                      </a:r>
                      <a:r>
                        <a:rPr kumimoji="0" lang="en-US" sz="1200" b="1" i="0" u="none" strike="noStrike" cap="none" normalizeH="0" baseline="-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3</a:t>
                      </a: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9F3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 2.6 x 10</a:t>
                      </a:r>
                      <a:r>
                        <a:rPr kumimoji="0" lang="en-US" sz="1200" b="1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-39 </a:t>
                      </a: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9F3F0"/>
                    </a:solidFill>
                  </a:tcPr>
                </a:tc>
              </a:tr>
              <a:tr h="244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 Lead(II) bromide </a:t>
                      </a: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9F3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 PbBr</a:t>
                      </a:r>
                      <a:r>
                        <a:rPr kumimoji="0" lang="en-US" sz="1200" b="1" i="0" u="none" strike="noStrike" cap="none" normalizeH="0" baseline="-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</a:t>
                      </a: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9F3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 6.6 x 10</a:t>
                      </a:r>
                      <a:r>
                        <a:rPr kumimoji="0" lang="en-US" sz="1200" b="1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-6 </a:t>
                      </a: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9F3F0"/>
                    </a:solidFill>
                  </a:tcPr>
                </a:tc>
              </a:tr>
              <a:tr h="244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 Lead(II) chloride </a:t>
                      </a: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9F3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 PbCl</a:t>
                      </a:r>
                      <a:r>
                        <a:rPr kumimoji="0" lang="en-US" sz="1200" b="1" i="0" u="none" strike="noStrike" cap="none" normalizeH="0" baseline="-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</a:t>
                      </a: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9F3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 1.2 x 10</a:t>
                      </a:r>
                      <a:r>
                        <a:rPr kumimoji="0" lang="en-US" sz="1200" b="1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-5 </a:t>
                      </a: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9F3F0"/>
                    </a:solidFill>
                  </a:tcPr>
                </a:tc>
              </a:tr>
              <a:tr h="244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 Lead(II) iodate </a:t>
                      </a: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9F3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 Pb(</a:t>
                      </a: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I</a:t>
                      </a: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O</a:t>
                      </a:r>
                      <a:r>
                        <a:rPr kumimoji="0" lang="en-US" sz="1200" b="1" i="0" u="none" strike="noStrike" cap="none" normalizeH="0" baseline="-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3</a:t>
                      </a: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)</a:t>
                      </a:r>
                      <a:r>
                        <a:rPr kumimoji="0" lang="en-US" sz="1200" b="1" i="0" u="none" strike="noStrike" cap="none" normalizeH="0" baseline="-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</a:t>
                      </a: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9F3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 3.7 x 10</a:t>
                      </a:r>
                      <a:r>
                        <a:rPr kumimoji="0" lang="en-US" sz="1200" b="1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-13 </a:t>
                      </a: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9F3F0"/>
                    </a:solidFill>
                  </a:tcPr>
                </a:tc>
              </a:tr>
              <a:tr h="244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 Lead(II) iodide </a:t>
                      </a: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9F3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 Pb</a:t>
                      </a: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I</a:t>
                      </a:r>
                      <a:r>
                        <a:rPr kumimoji="0" lang="en-US" sz="1200" b="1" i="0" u="none" strike="noStrike" cap="none" normalizeH="0" baseline="-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</a:t>
                      </a: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9F3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 8.5 x 10</a:t>
                      </a:r>
                      <a:r>
                        <a:rPr kumimoji="0" lang="en-US" sz="1200" b="1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-9 </a:t>
                      </a: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9F3F0"/>
                    </a:solidFill>
                  </a:tcPr>
                </a:tc>
              </a:tr>
              <a:tr h="244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 Lead(II) sulfate </a:t>
                      </a: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9F3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 PbSO</a:t>
                      </a:r>
                      <a:r>
                        <a:rPr kumimoji="0" lang="en-US" sz="1200" b="1" i="0" u="none" strike="noStrike" cap="none" normalizeH="0" baseline="-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4</a:t>
                      </a: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9F3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 1.8 x 10</a:t>
                      </a:r>
                      <a:r>
                        <a:rPr kumimoji="0" lang="en-US" sz="1200" b="1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-8 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9F3F0"/>
                    </a:solidFill>
                  </a:tcPr>
                </a:tc>
              </a:tr>
            </a:tbl>
          </a:graphicData>
        </a:graphic>
      </p:graphicFrame>
      <p:sp>
        <p:nvSpPr>
          <p:cNvPr id="3427" name="Rectangle 355"/>
          <p:cNvSpPr>
            <a:spLocks noChangeArrowheads="1"/>
          </p:cNvSpPr>
          <p:nvPr/>
        </p:nvSpPr>
        <p:spPr bwMode="auto">
          <a:xfrm>
            <a:off x="0" y="1839913"/>
            <a:ext cx="9144000" cy="0"/>
          </a:xfrm>
          <a:prstGeom prst="rect">
            <a:avLst/>
          </a:prstGeom>
          <a:solidFill>
            <a:srgbClr val="C9F3F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3756" name="Group 684"/>
          <p:cNvGraphicFramePr>
            <a:graphicFrameLocks noGrp="1"/>
          </p:cNvGraphicFramePr>
          <p:nvPr/>
        </p:nvGraphicFramePr>
        <p:xfrm>
          <a:off x="4648200" y="1219200"/>
          <a:ext cx="4267200" cy="5273040"/>
        </p:xfrm>
        <a:graphic>
          <a:graphicData uri="http://schemas.openxmlformats.org/drawingml/2006/table">
            <a:tbl>
              <a:tblPr>
                <a:effectLst>
                  <a:outerShdw blurRad="50800" dist="76200" dir="2700000" algn="tl" rotWithShape="0">
                    <a:prstClr val="black">
                      <a:alpha val="40000"/>
                    </a:prstClr>
                  </a:outerShdw>
                </a:effectLst>
              </a:tblPr>
              <a:tblGrid>
                <a:gridCol w="1905000"/>
                <a:gridCol w="990600"/>
                <a:gridCol w="1371600"/>
              </a:tblGrid>
              <a:tr h="2555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Name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omic Sans MS" pitchFamily="66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9F3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Formula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omic Sans MS" pitchFamily="66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9F3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K</a:t>
                      </a:r>
                      <a:r>
                        <a:rPr kumimoji="0" lang="en-US" sz="1600" b="1" i="0" u="none" strike="noStrike" cap="none" normalizeH="0" baseline="-30000" dirty="0" err="1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sp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omic Sans MS" pitchFamily="66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9F3F0"/>
                    </a:solidFill>
                  </a:tcPr>
                </a:tc>
              </a:tr>
              <a:tr h="2555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 Lead(II) bromide </a:t>
                      </a: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9F3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 PbBr</a:t>
                      </a:r>
                      <a:r>
                        <a:rPr kumimoji="0" lang="en-US" sz="1200" b="1" i="0" u="none" strike="noStrike" cap="none" normalizeH="0" baseline="-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</a:t>
                      </a: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9F3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 6.6 x 10</a:t>
                      </a:r>
                      <a:r>
                        <a:rPr kumimoji="0" lang="en-US" sz="1200" b="1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-6 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9F3F0"/>
                    </a:solidFill>
                  </a:tcPr>
                </a:tc>
              </a:tr>
              <a:tr h="2555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 Lead(II) chloride </a:t>
                      </a: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9F3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 PbCl</a:t>
                      </a:r>
                      <a:r>
                        <a:rPr kumimoji="0" lang="en-US" sz="1200" b="1" i="0" u="none" strike="noStrike" cap="none" normalizeH="0" baseline="-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</a:t>
                      </a: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9F3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 1.2 x 10</a:t>
                      </a:r>
                      <a:r>
                        <a:rPr kumimoji="0" lang="en-US" sz="1200" b="1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-5 </a:t>
                      </a: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9F3F0"/>
                    </a:solidFill>
                  </a:tcPr>
                </a:tc>
              </a:tr>
              <a:tr h="2555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 Lead(II) iodate </a:t>
                      </a: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9F3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 Pb(</a:t>
                      </a: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I</a:t>
                      </a: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O</a:t>
                      </a:r>
                      <a:r>
                        <a:rPr kumimoji="0" lang="en-US" sz="1200" b="1" i="0" u="none" strike="noStrike" cap="none" normalizeH="0" baseline="-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3</a:t>
                      </a: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)</a:t>
                      </a:r>
                      <a:r>
                        <a:rPr kumimoji="0" lang="en-US" sz="1200" b="1" i="0" u="none" strike="noStrike" cap="none" normalizeH="0" baseline="-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</a:t>
                      </a: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9F3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 3.7 x 10</a:t>
                      </a:r>
                      <a:r>
                        <a:rPr kumimoji="0" lang="en-US" sz="1200" b="1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-13 </a:t>
                      </a: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9F3F0"/>
                    </a:solidFill>
                  </a:tcPr>
                </a:tc>
              </a:tr>
              <a:tr h="2555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 Lead(II) iodide </a:t>
                      </a: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9F3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 Pb</a:t>
                      </a: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I</a:t>
                      </a:r>
                      <a:r>
                        <a:rPr kumimoji="0" lang="en-US" sz="1200" b="1" i="0" u="none" strike="noStrike" cap="none" normalizeH="0" baseline="-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</a:t>
                      </a: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9F3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 8.5 x 10</a:t>
                      </a:r>
                      <a:r>
                        <a:rPr kumimoji="0" lang="en-US" sz="1200" b="1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-9 </a:t>
                      </a: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9F3F0"/>
                    </a:solidFill>
                  </a:tcPr>
                </a:tc>
              </a:tr>
              <a:tr h="2555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 Lead(II) sulfate </a:t>
                      </a: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9F3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 PbSO</a:t>
                      </a:r>
                      <a:r>
                        <a:rPr kumimoji="0" lang="en-US" sz="1200" b="1" i="0" u="none" strike="noStrike" cap="none" normalizeH="0" baseline="-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4</a:t>
                      </a: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9F3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 1.8 x 10</a:t>
                      </a:r>
                      <a:r>
                        <a:rPr kumimoji="0" lang="en-US" sz="1200" b="1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-8 </a:t>
                      </a: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9F3F0"/>
                    </a:solidFill>
                  </a:tcPr>
                </a:tc>
              </a:tr>
              <a:tr h="2555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 Magnesium carbonate </a:t>
                      </a: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9F3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 MgCO</a:t>
                      </a:r>
                      <a:r>
                        <a:rPr kumimoji="0" lang="en-US" sz="1200" b="1" i="0" u="none" strike="noStrike" cap="none" normalizeH="0" baseline="-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3</a:t>
                      </a: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9F3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 6.8 x 10</a:t>
                      </a:r>
                      <a:r>
                        <a:rPr kumimoji="0" lang="en-US" sz="1200" b="1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-6 </a:t>
                      </a: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9F3F0"/>
                    </a:solidFill>
                  </a:tcPr>
                </a:tc>
              </a:tr>
              <a:tr h="244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 Magnesium hydroxide </a:t>
                      </a: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9F3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 Mg(OH)</a:t>
                      </a:r>
                      <a:r>
                        <a:rPr kumimoji="0" lang="en-US" sz="1200" b="1" i="0" u="none" strike="noStrike" cap="none" normalizeH="0" baseline="-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</a:t>
                      </a: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9F3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 5.6 x 10</a:t>
                      </a:r>
                      <a:r>
                        <a:rPr kumimoji="0" lang="en-US" sz="1200" b="1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-12 </a:t>
                      </a: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9F3F0"/>
                    </a:solidFill>
                  </a:tcPr>
                </a:tc>
              </a:tr>
              <a:tr h="244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 Silver bromate </a:t>
                      </a: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9F3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 AgBrO</a:t>
                      </a:r>
                      <a:r>
                        <a:rPr kumimoji="0" lang="en-US" sz="1200" b="1" i="0" u="none" strike="noStrike" cap="none" normalizeH="0" baseline="-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3</a:t>
                      </a: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9F3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 5.3 x 10</a:t>
                      </a:r>
                      <a:r>
                        <a:rPr kumimoji="0" lang="en-US" sz="1200" b="1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-5 </a:t>
                      </a: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9F3F0"/>
                    </a:solidFill>
                  </a:tcPr>
                </a:tc>
              </a:tr>
              <a:tr h="244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 Silver bromide </a:t>
                      </a: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9F3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 AgBr </a:t>
                      </a: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9F3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 5.4 x 10</a:t>
                      </a:r>
                      <a:r>
                        <a:rPr kumimoji="0" lang="en-US" sz="1200" b="1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-13 </a:t>
                      </a: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9F3F0"/>
                    </a:solidFill>
                  </a:tcPr>
                </a:tc>
              </a:tr>
              <a:tr h="244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 Silver carbonate </a:t>
                      </a: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9F3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 Ag</a:t>
                      </a:r>
                      <a:r>
                        <a:rPr kumimoji="0" lang="en-US" sz="1200" b="1" i="0" u="none" strike="noStrike" cap="none" normalizeH="0" baseline="-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</a:t>
                      </a: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CO</a:t>
                      </a:r>
                      <a:r>
                        <a:rPr kumimoji="0" lang="en-US" sz="1200" b="1" i="0" u="none" strike="noStrike" cap="none" normalizeH="0" baseline="-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3</a:t>
                      </a: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9F3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 8.5 x 10</a:t>
                      </a:r>
                      <a:r>
                        <a:rPr kumimoji="0" lang="en-US" sz="1200" b="1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-12 </a:t>
                      </a: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9F3F0"/>
                    </a:solidFill>
                  </a:tcPr>
                </a:tc>
              </a:tr>
              <a:tr h="244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 Silver chloride </a:t>
                      </a: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9F3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 AgCl </a:t>
                      </a: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9F3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 1.8 x 10</a:t>
                      </a:r>
                      <a:r>
                        <a:rPr kumimoji="0" lang="en-US" sz="1200" b="1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-10 </a:t>
                      </a: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9F3F0"/>
                    </a:solidFill>
                  </a:tcPr>
                </a:tc>
              </a:tr>
              <a:tr h="244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 Silver chromate </a:t>
                      </a: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9F3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 Ag</a:t>
                      </a:r>
                      <a:r>
                        <a:rPr kumimoji="0" lang="en-US" sz="1200" b="1" i="0" u="none" strike="noStrike" cap="none" normalizeH="0" baseline="-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</a:t>
                      </a: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CrO</a:t>
                      </a:r>
                      <a:r>
                        <a:rPr kumimoji="0" lang="en-US" sz="1200" b="1" i="0" u="none" strike="noStrike" cap="none" normalizeH="0" baseline="-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4</a:t>
                      </a: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9F3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 1.1 x 10</a:t>
                      </a:r>
                      <a:r>
                        <a:rPr kumimoji="0" lang="en-US" sz="1200" b="1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-12 </a:t>
                      </a: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9F3F0"/>
                    </a:solidFill>
                  </a:tcPr>
                </a:tc>
              </a:tr>
              <a:tr h="244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 Silver iodate </a:t>
                      </a: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9F3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 Ag</a:t>
                      </a: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I</a:t>
                      </a: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O</a:t>
                      </a:r>
                      <a:r>
                        <a:rPr kumimoji="0" lang="en-US" sz="1200" b="1" i="0" u="none" strike="noStrike" cap="none" normalizeH="0" baseline="-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3</a:t>
                      </a: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9F3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 3.2 x 10</a:t>
                      </a:r>
                      <a:r>
                        <a:rPr kumimoji="0" lang="en-US" sz="1200" b="1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-8 </a:t>
                      </a: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9F3F0"/>
                    </a:solidFill>
                  </a:tcPr>
                </a:tc>
              </a:tr>
              <a:tr h="244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 Silver iodide </a:t>
                      </a: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9F3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 Ag</a:t>
                      </a: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I</a:t>
                      </a: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9F3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 8.5 x 10</a:t>
                      </a:r>
                      <a:r>
                        <a:rPr kumimoji="0" lang="en-US" sz="1200" b="1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-17 </a:t>
                      </a: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9F3F0"/>
                    </a:solidFill>
                  </a:tcPr>
                </a:tc>
              </a:tr>
              <a:tr h="244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 Strontium carbonate </a:t>
                      </a: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9F3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 SrCO</a:t>
                      </a:r>
                      <a:r>
                        <a:rPr kumimoji="0" lang="en-US" sz="1200" b="1" i="0" u="none" strike="noStrike" cap="none" normalizeH="0" baseline="-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3</a:t>
                      </a: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9F3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 5.6 x 10</a:t>
                      </a:r>
                      <a:r>
                        <a:rPr kumimoji="0" lang="en-US" sz="1200" b="1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-10 </a:t>
                      </a: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9F3F0"/>
                    </a:solidFill>
                  </a:tcPr>
                </a:tc>
              </a:tr>
              <a:tr h="244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 Strontium fluoride </a:t>
                      </a: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9F3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 SrF</a:t>
                      </a:r>
                      <a:r>
                        <a:rPr kumimoji="0" lang="en-US" sz="1200" b="1" i="0" u="none" strike="noStrike" cap="none" normalizeH="0" baseline="-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</a:t>
                      </a: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9F3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 4.3 x 10</a:t>
                      </a:r>
                      <a:r>
                        <a:rPr kumimoji="0" lang="en-US" sz="1200" b="1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-9 </a:t>
                      </a: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9F3F0"/>
                    </a:solidFill>
                  </a:tcPr>
                </a:tc>
              </a:tr>
              <a:tr h="244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 Strontium sulfate </a:t>
                      </a: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9F3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 SrSO</a:t>
                      </a:r>
                      <a:r>
                        <a:rPr kumimoji="0" lang="en-US" sz="1200" b="1" i="0" u="none" strike="noStrike" cap="none" normalizeH="0" baseline="-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4</a:t>
                      </a: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9F3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 3.4 x 10</a:t>
                      </a:r>
                      <a:r>
                        <a:rPr kumimoji="0" lang="en-US" sz="1200" b="1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-7 </a:t>
                      </a: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9F3F0"/>
                    </a:solidFill>
                  </a:tcPr>
                </a:tc>
              </a:tr>
              <a:tr h="244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 Zinc sulfide </a:t>
                      </a: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9F3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 ZnS </a:t>
                      </a: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9F3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 2.0 x 10</a:t>
                      </a:r>
                      <a:r>
                        <a:rPr kumimoji="0" lang="en-US" sz="1200" b="1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-25 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9F3F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FF99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Solving Solubility Problems</a:t>
            </a:r>
          </a:p>
        </p:txBody>
      </p:sp>
      <p:sp>
        <p:nvSpPr>
          <p:cNvPr id="26627" name="Text Box 3"/>
          <p:cNvSpPr txBox="1">
            <a:spLocks noChangeArrowheads="1"/>
          </p:cNvSpPr>
          <p:nvPr/>
        </p:nvSpPr>
        <p:spPr bwMode="auto">
          <a:xfrm>
            <a:off x="563563" y="1300163"/>
            <a:ext cx="8240712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/>
              <a:t>For the salt AgI at 25</a:t>
            </a:r>
            <a:r>
              <a:rPr lang="en-US" sz="2800">
                <a:sym typeface="Symbol" pitchFamily="18" charset="2"/>
              </a:rPr>
              <a:t>C</a:t>
            </a:r>
            <a:r>
              <a:rPr lang="en-US" sz="2800"/>
              <a:t>, K</a:t>
            </a:r>
            <a:r>
              <a:rPr lang="en-US" sz="2800" baseline="-25000"/>
              <a:t>sp</a:t>
            </a:r>
            <a:r>
              <a:rPr lang="en-US" sz="2800"/>
              <a:t> = 1.5 x 10</a:t>
            </a:r>
            <a:r>
              <a:rPr lang="en-US" sz="2800" baseline="30000"/>
              <a:t>-16</a:t>
            </a:r>
            <a:endParaRPr lang="en-US" sz="2800"/>
          </a:p>
        </p:txBody>
      </p:sp>
      <p:sp>
        <p:nvSpPr>
          <p:cNvPr id="26628" name="Text Box 4"/>
          <p:cNvSpPr txBox="1">
            <a:spLocks noChangeArrowheads="1"/>
          </p:cNvSpPr>
          <p:nvPr/>
        </p:nvSpPr>
        <p:spPr bwMode="auto">
          <a:xfrm>
            <a:off x="2128838" y="1936750"/>
            <a:ext cx="466407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/>
              <a:t>AgI(s) </a:t>
            </a:r>
            <a:r>
              <a:rPr lang="en-US" sz="2800">
                <a:sym typeface="Wingdings" pitchFamily="2" charset="2"/>
              </a:rPr>
              <a:t> Ag</a:t>
            </a:r>
            <a:r>
              <a:rPr lang="en-US" sz="2800" baseline="30000">
                <a:sym typeface="Wingdings" pitchFamily="2" charset="2"/>
              </a:rPr>
              <a:t>+</a:t>
            </a:r>
            <a:r>
              <a:rPr lang="en-US" sz="2800">
                <a:sym typeface="Wingdings" pitchFamily="2" charset="2"/>
              </a:rPr>
              <a:t>(aq) + I</a:t>
            </a:r>
            <a:r>
              <a:rPr lang="en-US" sz="2800" baseline="30000">
                <a:sym typeface="Wingdings" pitchFamily="2" charset="2"/>
              </a:rPr>
              <a:t>-</a:t>
            </a:r>
            <a:r>
              <a:rPr lang="en-US" sz="2800">
                <a:sym typeface="Wingdings" pitchFamily="2" charset="2"/>
              </a:rPr>
              <a:t>(aq)</a:t>
            </a:r>
            <a:endParaRPr lang="en-US" sz="2800"/>
          </a:p>
        </p:txBody>
      </p:sp>
      <p:graphicFrame>
        <p:nvGraphicFramePr>
          <p:cNvPr id="30725" name="Group 5"/>
          <p:cNvGraphicFramePr>
            <a:graphicFrameLocks noGrp="1"/>
          </p:cNvGraphicFramePr>
          <p:nvPr>
            <p:ph idx="1"/>
          </p:nvPr>
        </p:nvGraphicFramePr>
        <p:xfrm>
          <a:off x="1973263" y="2554288"/>
          <a:ext cx="4873625" cy="1741488"/>
        </p:xfrm>
        <a:graphic>
          <a:graphicData uri="http://schemas.openxmlformats.org/drawingml/2006/table">
            <a:tbl>
              <a:tblPr/>
              <a:tblGrid>
                <a:gridCol w="1828800"/>
                <a:gridCol w="1466850"/>
                <a:gridCol w="1577975"/>
              </a:tblGrid>
              <a:tr h="5683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I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080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C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651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0743" name="Text Box 23"/>
          <p:cNvSpPr txBox="1">
            <a:spLocks noChangeArrowheads="1"/>
          </p:cNvSpPr>
          <p:nvPr/>
        </p:nvSpPr>
        <p:spPr bwMode="auto">
          <a:xfrm>
            <a:off x="5873750" y="2562225"/>
            <a:ext cx="468313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>
                <a:solidFill>
                  <a:srgbClr val="FF3300"/>
                </a:solidFill>
              </a:rPr>
              <a:t>O</a:t>
            </a:r>
          </a:p>
        </p:txBody>
      </p:sp>
      <p:sp>
        <p:nvSpPr>
          <p:cNvPr id="30744" name="Text Box 24"/>
          <p:cNvSpPr txBox="1">
            <a:spLocks noChangeArrowheads="1"/>
          </p:cNvSpPr>
          <p:nvPr/>
        </p:nvSpPr>
        <p:spPr bwMode="auto">
          <a:xfrm>
            <a:off x="4225925" y="2584450"/>
            <a:ext cx="468313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>
                <a:solidFill>
                  <a:srgbClr val="FF3300"/>
                </a:solidFill>
              </a:rPr>
              <a:t>O</a:t>
            </a:r>
          </a:p>
        </p:txBody>
      </p:sp>
      <p:sp>
        <p:nvSpPr>
          <p:cNvPr id="30745" name="Text Box 25"/>
          <p:cNvSpPr txBox="1">
            <a:spLocks noChangeArrowheads="1"/>
          </p:cNvSpPr>
          <p:nvPr/>
        </p:nvSpPr>
        <p:spPr bwMode="auto">
          <a:xfrm>
            <a:off x="4160838" y="3157538"/>
            <a:ext cx="611187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>
                <a:solidFill>
                  <a:srgbClr val="FF3300"/>
                </a:solidFill>
              </a:rPr>
              <a:t>+x</a:t>
            </a:r>
          </a:p>
        </p:txBody>
      </p:sp>
      <p:sp>
        <p:nvSpPr>
          <p:cNvPr id="30746" name="Text Box 26"/>
          <p:cNvSpPr txBox="1">
            <a:spLocks noChangeArrowheads="1"/>
          </p:cNvSpPr>
          <p:nvPr/>
        </p:nvSpPr>
        <p:spPr bwMode="auto">
          <a:xfrm>
            <a:off x="5764213" y="3151188"/>
            <a:ext cx="611187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>
                <a:solidFill>
                  <a:srgbClr val="FF3300"/>
                </a:solidFill>
              </a:rPr>
              <a:t>+x</a:t>
            </a:r>
          </a:p>
        </p:txBody>
      </p:sp>
      <p:sp>
        <p:nvSpPr>
          <p:cNvPr id="30747" name="Text Box 27"/>
          <p:cNvSpPr txBox="1">
            <a:spLocks noChangeArrowheads="1"/>
          </p:cNvSpPr>
          <p:nvPr/>
        </p:nvSpPr>
        <p:spPr bwMode="auto">
          <a:xfrm>
            <a:off x="4333875" y="3751263"/>
            <a:ext cx="3937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>
                <a:solidFill>
                  <a:srgbClr val="FF3300"/>
                </a:solidFill>
              </a:rPr>
              <a:t>x</a:t>
            </a:r>
          </a:p>
        </p:txBody>
      </p:sp>
      <p:sp>
        <p:nvSpPr>
          <p:cNvPr id="30748" name="Text Box 28"/>
          <p:cNvSpPr txBox="1">
            <a:spLocks noChangeArrowheads="1"/>
          </p:cNvSpPr>
          <p:nvPr/>
        </p:nvSpPr>
        <p:spPr bwMode="auto">
          <a:xfrm>
            <a:off x="5951538" y="3716338"/>
            <a:ext cx="3937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>
                <a:solidFill>
                  <a:srgbClr val="FF3300"/>
                </a:solidFill>
              </a:rPr>
              <a:t>x</a:t>
            </a:r>
          </a:p>
        </p:txBody>
      </p:sp>
      <p:sp>
        <p:nvSpPr>
          <p:cNvPr id="30749" name="Text Box 29"/>
          <p:cNvSpPr txBox="1">
            <a:spLocks noChangeArrowheads="1"/>
          </p:cNvSpPr>
          <p:nvPr/>
        </p:nvSpPr>
        <p:spPr bwMode="auto">
          <a:xfrm>
            <a:off x="3086100" y="4752975"/>
            <a:ext cx="32893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/>
              <a:t>1.5 x 10</a:t>
            </a:r>
            <a:r>
              <a:rPr lang="en-US" sz="2800" baseline="30000"/>
              <a:t>-16</a:t>
            </a:r>
            <a:r>
              <a:rPr lang="en-US" sz="2800"/>
              <a:t> = </a:t>
            </a:r>
            <a:r>
              <a:rPr lang="en-US" sz="2800">
                <a:solidFill>
                  <a:srgbClr val="FF3300"/>
                </a:solidFill>
              </a:rPr>
              <a:t>x</a:t>
            </a:r>
            <a:r>
              <a:rPr lang="en-US" sz="2800" baseline="30000"/>
              <a:t>2</a:t>
            </a:r>
          </a:p>
        </p:txBody>
      </p:sp>
      <p:sp>
        <p:nvSpPr>
          <p:cNvPr id="30750" name="Text Box 30"/>
          <p:cNvSpPr txBox="1">
            <a:spLocks noChangeArrowheads="1"/>
          </p:cNvSpPr>
          <p:nvPr/>
        </p:nvSpPr>
        <p:spPr bwMode="auto">
          <a:xfrm>
            <a:off x="474663" y="5421313"/>
            <a:ext cx="8066087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>
                <a:solidFill>
                  <a:srgbClr val="FF3300"/>
                </a:solidFill>
              </a:rPr>
              <a:t>x</a:t>
            </a:r>
            <a:r>
              <a:rPr lang="en-US" sz="2800"/>
              <a:t> = solubility of AgI in mol/L = 1.2 x 10</a:t>
            </a:r>
            <a:r>
              <a:rPr lang="en-US" sz="2800" baseline="30000"/>
              <a:t>-8 </a:t>
            </a:r>
            <a:r>
              <a:rPr lang="en-US" sz="2800"/>
              <a:t>M</a:t>
            </a:r>
            <a:endParaRPr lang="en-US" sz="2800" baseline="300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07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07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307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307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307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307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307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307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1" dur="500"/>
                                        <p:tgtEl>
                                          <p:spTgt spid="307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3" grpId="0"/>
      <p:bldP spid="30744" grpId="0"/>
      <p:bldP spid="30745" grpId="0"/>
      <p:bldP spid="30746" grpId="0"/>
      <p:bldP spid="30747" grpId="0"/>
      <p:bldP spid="30748" grpId="0"/>
      <p:bldP spid="30749" grpId="0"/>
      <p:bldP spid="3075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FF99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Solving Solubility Problems</a:t>
            </a:r>
          </a:p>
        </p:txBody>
      </p:sp>
      <p:sp>
        <p:nvSpPr>
          <p:cNvPr id="27651" name="Text Box 3"/>
          <p:cNvSpPr txBox="1">
            <a:spLocks noChangeArrowheads="1"/>
          </p:cNvSpPr>
          <p:nvPr/>
        </p:nvSpPr>
        <p:spPr bwMode="auto">
          <a:xfrm>
            <a:off x="563563" y="1300163"/>
            <a:ext cx="8240712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/>
              <a:t>For the salt PbCl</a:t>
            </a:r>
            <a:r>
              <a:rPr lang="en-US" sz="2800" baseline="-25000"/>
              <a:t>2</a:t>
            </a:r>
            <a:r>
              <a:rPr lang="en-US" sz="2800"/>
              <a:t> at 25</a:t>
            </a:r>
            <a:r>
              <a:rPr lang="en-US" sz="2800">
                <a:sym typeface="Symbol" pitchFamily="18" charset="2"/>
              </a:rPr>
              <a:t>C</a:t>
            </a:r>
            <a:r>
              <a:rPr lang="en-US" sz="2800"/>
              <a:t>, K</a:t>
            </a:r>
            <a:r>
              <a:rPr lang="en-US" sz="2800" baseline="-25000"/>
              <a:t>sp</a:t>
            </a:r>
            <a:r>
              <a:rPr lang="en-US" sz="2800"/>
              <a:t> = 1.6 x 10</a:t>
            </a:r>
            <a:r>
              <a:rPr lang="en-US" sz="2800" baseline="30000"/>
              <a:t>-5</a:t>
            </a:r>
            <a:endParaRPr lang="en-US" sz="2800"/>
          </a:p>
        </p:txBody>
      </p:sp>
      <p:sp>
        <p:nvSpPr>
          <p:cNvPr id="27652" name="Text Box 4"/>
          <p:cNvSpPr txBox="1">
            <a:spLocks noChangeArrowheads="1"/>
          </p:cNvSpPr>
          <p:nvPr/>
        </p:nvSpPr>
        <p:spPr bwMode="auto">
          <a:xfrm>
            <a:off x="1784350" y="1922463"/>
            <a:ext cx="5326063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/>
              <a:t>PbCl</a:t>
            </a:r>
            <a:r>
              <a:rPr lang="en-US" sz="2800" baseline="-25000"/>
              <a:t>2</a:t>
            </a:r>
            <a:r>
              <a:rPr lang="en-US" sz="2800"/>
              <a:t>(s) </a:t>
            </a:r>
            <a:r>
              <a:rPr lang="en-US" sz="2800">
                <a:sym typeface="Wingdings" pitchFamily="2" charset="2"/>
              </a:rPr>
              <a:t> Pb</a:t>
            </a:r>
            <a:r>
              <a:rPr lang="en-US" sz="2800" baseline="30000">
                <a:sym typeface="Wingdings" pitchFamily="2" charset="2"/>
              </a:rPr>
              <a:t>2+</a:t>
            </a:r>
            <a:r>
              <a:rPr lang="en-US" sz="2800">
                <a:sym typeface="Wingdings" pitchFamily="2" charset="2"/>
              </a:rPr>
              <a:t>(aq) + 2Cl</a:t>
            </a:r>
            <a:r>
              <a:rPr lang="en-US" sz="2800" baseline="30000">
                <a:sym typeface="Wingdings" pitchFamily="2" charset="2"/>
              </a:rPr>
              <a:t>-</a:t>
            </a:r>
            <a:r>
              <a:rPr lang="en-US" sz="2800">
                <a:sym typeface="Wingdings" pitchFamily="2" charset="2"/>
              </a:rPr>
              <a:t>(aq)</a:t>
            </a:r>
            <a:endParaRPr lang="en-US" sz="2800"/>
          </a:p>
        </p:txBody>
      </p:sp>
      <p:graphicFrame>
        <p:nvGraphicFramePr>
          <p:cNvPr id="31749" name="Group 5"/>
          <p:cNvGraphicFramePr>
            <a:graphicFrameLocks noGrp="1"/>
          </p:cNvGraphicFramePr>
          <p:nvPr>
            <p:ph idx="1"/>
          </p:nvPr>
        </p:nvGraphicFramePr>
        <p:xfrm>
          <a:off x="1973263" y="2554288"/>
          <a:ext cx="4873625" cy="1741488"/>
        </p:xfrm>
        <a:graphic>
          <a:graphicData uri="http://schemas.openxmlformats.org/drawingml/2006/table">
            <a:tbl>
              <a:tblPr/>
              <a:tblGrid>
                <a:gridCol w="1828800"/>
                <a:gridCol w="1466850"/>
                <a:gridCol w="1577975"/>
              </a:tblGrid>
              <a:tr h="5683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I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080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C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651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1767" name="Text Box 23"/>
          <p:cNvSpPr txBox="1">
            <a:spLocks noChangeArrowheads="1"/>
          </p:cNvSpPr>
          <p:nvPr/>
        </p:nvSpPr>
        <p:spPr bwMode="auto">
          <a:xfrm>
            <a:off x="5873750" y="2562225"/>
            <a:ext cx="468313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>
                <a:solidFill>
                  <a:srgbClr val="FF3300"/>
                </a:solidFill>
              </a:rPr>
              <a:t>O</a:t>
            </a:r>
          </a:p>
        </p:txBody>
      </p:sp>
      <p:sp>
        <p:nvSpPr>
          <p:cNvPr id="31768" name="Text Box 24"/>
          <p:cNvSpPr txBox="1">
            <a:spLocks noChangeArrowheads="1"/>
          </p:cNvSpPr>
          <p:nvPr/>
        </p:nvSpPr>
        <p:spPr bwMode="auto">
          <a:xfrm>
            <a:off x="4225925" y="2584450"/>
            <a:ext cx="468313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>
                <a:solidFill>
                  <a:srgbClr val="FF3300"/>
                </a:solidFill>
              </a:rPr>
              <a:t>O</a:t>
            </a:r>
          </a:p>
        </p:txBody>
      </p:sp>
      <p:sp>
        <p:nvSpPr>
          <p:cNvPr id="31769" name="Text Box 25"/>
          <p:cNvSpPr txBox="1">
            <a:spLocks noChangeArrowheads="1"/>
          </p:cNvSpPr>
          <p:nvPr/>
        </p:nvSpPr>
        <p:spPr bwMode="auto">
          <a:xfrm>
            <a:off x="4160838" y="3157538"/>
            <a:ext cx="611187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>
                <a:solidFill>
                  <a:srgbClr val="FF3300"/>
                </a:solidFill>
              </a:rPr>
              <a:t>+x</a:t>
            </a:r>
          </a:p>
        </p:txBody>
      </p:sp>
      <p:sp>
        <p:nvSpPr>
          <p:cNvPr id="31770" name="Text Box 26"/>
          <p:cNvSpPr txBox="1">
            <a:spLocks noChangeArrowheads="1"/>
          </p:cNvSpPr>
          <p:nvPr/>
        </p:nvSpPr>
        <p:spPr bwMode="auto">
          <a:xfrm>
            <a:off x="5764213" y="3151188"/>
            <a:ext cx="82867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>
                <a:solidFill>
                  <a:srgbClr val="FF3300"/>
                </a:solidFill>
              </a:rPr>
              <a:t>+2x</a:t>
            </a:r>
          </a:p>
        </p:txBody>
      </p:sp>
      <p:sp>
        <p:nvSpPr>
          <p:cNvPr id="31771" name="Text Box 27"/>
          <p:cNvSpPr txBox="1">
            <a:spLocks noChangeArrowheads="1"/>
          </p:cNvSpPr>
          <p:nvPr/>
        </p:nvSpPr>
        <p:spPr bwMode="auto">
          <a:xfrm>
            <a:off x="4333875" y="3751263"/>
            <a:ext cx="3937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>
                <a:solidFill>
                  <a:srgbClr val="FF3300"/>
                </a:solidFill>
              </a:rPr>
              <a:t>x</a:t>
            </a:r>
          </a:p>
        </p:txBody>
      </p:sp>
      <p:sp>
        <p:nvSpPr>
          <p:cNvPr id="31772" name="Text Box 28"/>
          <p:cNvSpPr txBox="1">
            <a:spLocks noChangeArrowheads="1"/>
          </p:cNvSpPr>
          <p:nvPr/>
        </p:nvSpPr>
        <p:spPr bwMode="auto">
          <a:xfrm>
            <a:off x="5951538" y="3716338"/>
            <a:ext cx="611187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>
                <a:solidFill>
                  <a:srgbClr val="FF3300"/>
                </a:solidFill>
              </a:rPr>
              <a:t>2x</a:t>
            </a:r>
          </a:p>
        </p:txBody>
      </p:sp>
      <p:sp>
        <p:nvSpPr>
          <p:cNvPr id="31773" name="Text Box 29"/>
          <p:cNvSpPr txBox="1">
            <a:spLocks noChangeArrowheads="1"/>
          </p:cNvSpPr>
          <p:nvPr/>
        </p:nvSpPr>
        <p:spPr bwMode="auto">
          <a:xfrm>
            <a:off x="1765300" y="4752975"/>
            <a:ext cx="53213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/>
              <a:t>1.6 x 10</a:t>
            </a:r>
            <a:r>
              <a:rPr lang="en-US" sz="2800" baseline="30000"/>
              <a:t>-5</a:t>
            </a:r>
            <a:r>
              <a:rPr lang="en-US" sz="2800"/>
              <a:t> = (</a:t>
            </a:r>
            <a:r>
              <a:rPr lang="en-US" sz="2800">
                <a:solidFill>
                  <a:srgbClr val="FF3300"/>
                </a:solidFill>
              </a:rPr>
              <a:t>x</a:t>
            </a:r>
            <a:r>
              <a:rPr lang="en-US" sz="2800"/>
              <a:t>)(</a:t>
            </a:r>
            <a:r>
              <a:rPr lang="en-US" sz="2800">
                <a:solidFill>
                  <a:srgbClr val="FF3300"/>
                </a:solidFill>
              </a:rPr>
              <a:t>2x</a:t>
            </a:r>
            <a:r>
              <a:rPr lang="en-US" sz="2800"/>
              <a:t>)</a:t>
            </a:r>
            <a:r>
              <a:rPr lang="en-US" sz="2800" baseline="30000"/>
              <a:t>2</a:t>
            </a:r>
            <a:r>
              <a:rPr lang="en-US" sz="2800"/>
              <a:t> = 4</a:t>
            </a:r>
            <a:r>
              <a:rPr lang="en-US" sz="2800">
                <a:solidFill>
                  <a:srgbClr val="FF3300"/>
                </a:solidFill>
              </a:rPr>
              <a:t>x</a:t>
            </a:r>
            <a:r>
              <a:rPr lang="en-US" sz="2800" baseline="30000"/>
              <a:t>3</a:t>
            </a:r>
          </a:p>
        </p:txBody>
      </p:sp>
      <p:sp>
        <p:nvSpPr>
          <p:cNvPr id="31774" name="Text Box 30"/>
          <p:cNvSpPr txBox="1">
            <a:spLocks noChangeArrowheads="1"/>
          </p:cNvSpPr>
          <p:nvPr/>
        </p:nvSpPr>
        <p:spPr bwMode="auto">
          <a:xfrm>
            <a:off x="474663" y="5421313"/>
            <a:ext cx="8288337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>
                <a:solidFill>
                  <a:srgbClr val="FF3300"/>
                </a:solidFill>
              </a:rPr>
              <a:t>x</a:t>
            </a:r>
            <a:r>
              <a:rPr lang="en-US" sz="2800"/>
              <a:t> = solubility of PbCl</a:t>
            </a:r>
            <a:r>
              <a:rPr lang="en-US" sz="2800" baseline="-25000"/>
              <a:t>2</a:t>
            </a:r>
            <a:r>
              <a:rPr lang="en-US" sz="2800"/>
              <a:t> in mol/L = 1.6 x 10</a:t>
            </a:r>
            <a:r>
              <a:rPr lang="en-US" sz="2800" baseline="30000"/>
              <a:t>-2 </a:t>
            </a:r>
            <a:r>
              <a:rPr lang="en-US" sz="2800"/>
              <a:t>M</a:t>
            </a:r>
            <a:endParaRPr lang="en-US" sz="2800" baseline="300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17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17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317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317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317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317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317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317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1" dur="500"/>
                                        <p:tgtEl>
                                          <p:spTgt spid="317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67" grpId="0"/>
      <p:bldP spid="31768" grpId="0"/>
      <p:bldP spid="31769" grpId="0"/>
      <p:bldP spid="31770" grpId="0"/>
      <p:bldP spid="31771" grpId="0"/>
      <p:bldP spid="31772" grpId="0"/>
      <p:bldP spid="31773" grpId="0"/>
      <p:bldP spid="3177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FF99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>
          <a:xfrm>
            <a:off x="239713" y="0"/>
            <a:ext cx="8904287" cy="942975"/>
          </a:xfrm>
        </p:spPr>
        <p:txBody>
          <a:bodyPr/>
          <a:lstStyle/>
          <a:p>
            <a:pPr eaLnBrk="1" hangingPunct="1">
              <a:defRPr/>
            </a:pPr>
            <a:r>
              <a:rPr lang="en-US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Solving Solubility with a Common Ion</a:t>
            </a:r>
          </a:p>
        </p:txBody>
      </p:sp>
      <p:sp>
        <p:nvSpPr>
          <p:cNvPr id="28675" name="Text Box 3"/>
          <p:cNvSpPr txBox="1">
            <a:spLocks noChangeArrowheads="1"/>
          </p:cNvSpPr>
          <p:nvPr/>
        </p:nvSpPr>
        <p:spPr bwMode="auto">
          <a:xfrm>
            <a:off x="563563" y="822325"/>
            <a:ext cx="8240712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/>
              <a:t>For the salt AgI at 25</a:t>
            </a:r>
            <a:r>
              <a:rPr lang="en-US" sz="2800">
                <a:sym typeface="Symbol" pitchFamily="18" charset="2"/>
              </a:rPr>
              <a:t>C</a:t>
            </a:r>
            <a:r>
              <a:rPr lang="en-US" sz="2800"/>
              <a:t>, K</a:t>
            </a:r>
            <a:r>
              <a:rPr lang="en-US" sz="2800" baseline="-25000"/>
              <a:t>sp</a:t>
            </a:r>
            <a:r>
              <a:rPr lang="en-US" sz="2800"/>
              <a:t> = 1.5 x 10</a:t>
            </a:r>
            <a:r>
              <a:rPr lang="en-US" sz="2800" baseline="30000"/>
              <a:t>-16</a:t>
            </a:r>
          </a:p>
          <a:p>
            <a:r>
              <a:rPr lang="en-US" sz="2800"/>
              <a:t>    What is its solubility in 0.05 M NaI?</a:t>
            </a:r>
          </a:p>
        </p:txBody>
      </p:sp>
      <p:sp>
        <p:nvSpPr>
          <p:cNvPr id="28676" name="Text Box 4"/>
          <p:cNvSpPr txBox="1">
            <a:spLocks noChangeArrowheads="1"/>
          </p:cNvSpPr>
          <p:nvPr/>
        </p:nvSpPr>
        <p:spPr bwMode="auto">
          <a:xfrm>
            <a:off x="2128838" y="1936750"/>
            <a:ext cx="466407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/>
              <a:t>AgI(s) </a:t>
            </a:r>
            <a:r>
              <a:rPr lang="en-US" sz="2800">
                <a:sym typeface="Wingdings" pitchFamily="2" charset="2"/>
              </a:rPr>
              <a:t> Ag</a:t>
            </a:r>
            <a:r>
              <a:rPr lang="en-US" sz="2800" baseline="30000">
                <a:sym typeface="Wingdings" pitchFamily="2" charset="2"/>
              </a:rPr>
              <a:t>+</a:t>
            </a:r>
            <a:r>
              <a:rPr lang="en-US" sz="2800">
                <a:sym typeface="Wingdings" pitchFamily="2" charset="2"/>
              </a:rPr>
              <a:t>(aq) + I</a:t>
            </a:r>
            <a:r>
              <a:rPr lang="en-US" sz="2800" baseline="30000">
                <a:sym typeface="Wingdings" pitchFamily="2" charset="2"/>
              </a:rPr>
              <a:t>-</a:t>
            </a:r>
            <a:r>
              <a:rPr lang="en-US" sz="2800">
                <a:sym typeface="Wingdings" pitchFamily="2" charset="2"/>
              </a:rPr>
              <a:t>(aq)</a:t>
            </a:r>
            <a:endParaRPr lang="en-US" sz="2800"/>
          </a:p>
        </p:txBody>
      </p:sp>
      <p:graphicFrame>
        <p:nvGraphicFramePr>
          <p:cNvPr id="32773" name="Group 5"/>
          <p:cNvGraphicFramePr>
            <a:graphicFrameLocks noGrp="1"/>
          </p:cNvGraphicFramePr>
          <p:nvPr>
            <p:ph idx="1"/>
          </p:nvPr>
        </p:nvGraphicFramePr>
        <p:xfrm>
          <a:off x="1973263" y="2554288"/>
          <a:ext cx="4873625" cy="1741488"/>
        </p:xfrm>
        <a:graphic>
          <a:graphicData uri="http://schemas.openxmlformats.org/drawingml/2006/table">
            <a:tbl>
              <a:tblPr/>
              <a:tblGrid>
                <a:gridCol w="1828800"/>
                <a:gridCol w="1466850"/>
                <a:gridCol w="1577975"/>
              </a:tblGrid>
              <a:tr h="5683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I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080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C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651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2791" name="Text Box 23"/>
          <p:cNvSpPr txBox="1">
            <a:spLocks noChangeArrowheads="1"/>
          </p:cNvSpPr>
          <p:nvPr/>
        </p:nvSpPr>
        <p:spPr bwMode="auto">
          <a:xfrm>
            <a:off x="5659438" y="2562225"/>
            <a:ext cx="9906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>
                <a:solidFill>
                  <a:srgbClr val="FF3300"/>
                </a:solidFill>
              </a:rPr>
              <a:t>0.05</a:t>
            </a:r>
          </a:p>
        </p:txBody>
      </p:sp>
      <p:sp>
        <p:nvSpPr>
          <p:cNvPr id="32792" name="Text Box 24"/>
          <p:cNvSpPr txBox="1">
            <a:spLocks noChangeArrowheads="1"/>
          </p:cNvSpPr>
          <p:nvPr/>
        </p:nvSpPr>
        <p:spPr bwMode="auto">
          <a:xfrm>
            <a:off x="4225925" y="2584450"/>
            <a:ext cx="468313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>
                <a:solidFill>
                  <a:srgbClr val="FF3300"/>
                </a:solidFill>
              </a:rPr>
              <a:t>O</a:t>
            </a:r>
          </a:p>
        </p:txBody>
      </p:sp>
      <p:sp>
        <p:nvSpPr>
          <p:cNvPr id="32793" name="Text Box 25"/>
          <p:cNvSpPr txBox="1">
            <a:spLocks noChangeArrowheads="1"/>
          </p:cNvSpPr>
          <p:nvPr/>
        </p:nvSpPr>
        <p:spPr bwMode="auto">
          <a:xfrm>
            <a:off x="4160838" y="3157538"/>
            <a:ext cx="611187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>
                <a:solidFill>
                  <a:srgbClr val="FF3300"/>
                </a:solidFill>
              </a:rPr>
              <a:t>+x</a:t>
            </a:r>
          </a:p>
        </p:txBody>
      </p:sp>
      <p:sp>
        <p:nvSpPr>
          <p:cNvPr id="32794" name="Text Box 26"/>
          <p:cNvSpPr txBox="1">
            <a:spLocks noChangeArrowheads="1"/>
          </p:cNvSpPr>
          <p:nvPr/>
        </p:nvSpPr>
        <p:spPr bwMode="auto">
          <a:xfrm>
            <a:off x="5321300" y="3151188"/>
            <a:ext cx="1417638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>
                <a:solidFill>
                  <a:srgbClr val="FF3300"/>
                </a:solidFill>
              </a:rPr>
              <a:t>0.05+x</a:t>
            </a:r>
          </a:p>
        </p:txBody>
      </p:sp>
      <p:sp>
        <p:nvSpPr>
          <p:cNvPr id="32795" name="Text Box 27"/>
          <p:cNvSpPr txBox="1">
            <a:spLocks noChangeArrowheads="1"/>
          </p:cNvSpPr>
          <p:nvPr/>
        </p:nvSpPr>
        <p:spPr bwMode="auto">
          <a:xfrm>
            <a:off x="4333875" y="3751263"/>
            <a:ext cx="3937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>
                <a:solidFill>
                  <a:srgbClr val="FF3300"/>
                </a:solidFill>
              </a:rPr>
              <a:t>x</a:t>
            </a:r>
          </a:p>
        </p:txBody>
      </p:sp>
      <p:sp>
        <p:nvSpPr>
          <p:cNvPr id="32796" name="Text Box 28"/>
          <p:cNvSpPr txBox="1">
            <a:spLocks noChangeArrowheads="1"/>
          </p:cNvSpPr>
          <p:nvPr/>
        </p:nvSpPr>
        <p:spPr bwMode="auto">
          <a:xfrm>
            <a:off x="5327650" y="3700463"/>
            <a:ext cx="1417638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>
                <a:solidFill>
                  <a:srgbClr val="FF3300"/>
                </a:solidFill>
              </a:rPr>
              <a:t>0.05+x</a:t>
            </a:r>
          </a:p>
        </p:txBody>
      </p:sp>
      <p:sp>
        <p:nvSpPr>
          <p:cNvPr id="32797" name="Text Box 29"/>
          <p:cNvSpPr txBox="1">
            <a:spLocks noChangeArrowheads="1"/>
          </p:cNvSpPr>
          <p:nvPr/>
        </p:nvSpPr>
        <p:spPr bwMode="auto">
          <a:xfrm>
            <a:off x="749300" y="4651375"/>
            <a:ext cx="80645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/>
              <a:t>1.5 x 10</a:t>
            </a:r>
            <a:r>
              <a:rPr lang="en-US" sz="2800" baseline="30000"/>
              <a:t>-16</a:t>
            </a:r>
            <a:r>
              <a:rPr lang="en-US" sz="2800"/>
              <a:t> = (</a:t>
            </a:r>
            <a:r>
              <a:rPr lang="en-US" sz="2800">
                <a:solidFill>
                  <a:srgbClr val="FF3300"/>
                </a:solidFill>
              </a:rPr>
              <a:t>x</a:t>
            </a:r>
            <a:r>
              <a:rPr lang="en-US" sz="2800"/>
              <a:t>)(</a:t>
            </a:r>
            <a:r>
              <a:rPr lang="en-US" sz="2800">
                <a:solidFill>
                  <a:srgbClr val="FF3300"/>
                </a:solidFill>
              </a:rPr>
              <a:t>0.05+x</a:t>
            </a:r>
            <a:r>
              <a:rPr lang="en-US" sz="2800"/>
              <a:t>) </a:t>
            </a:r>
            <a:r>
              <a:rPr lang="en-US" sz="2800">
                <a:sym typeface="Symbol" pitchFamily="18" charset="2"/>
              </a:rPr>
              <a:t> </a:t>
            </a:r>
            <a:r>
              <a:rPr lang="en-US" sz="2800"/>
              <a:t>(</a:t>
            </a:r>
            <a:r>
              <a:rPr lang="en-US" sz="2800">
                <a:solidFill>
                  <a:srgbClr val="FF3300"/>
                </a:solidFill>
              </a:rPr>
              <a:t>x</a:t>
            </a:r>
            <a:r>
              <a:rPr lang="en-US" sz="2800"/>
              <a:t>)(</a:t>
            </a:r>
            <a:r>
              <a:rPr lang="en-US" sz="2800">
                <a:solidFill>
                  <a:srgbClr val="FF3300"/>
                </a:solidFill>
              </a:rPr>
              <a:t>0.05</a:t>
            </a:r>
            <a:r>
              <a:rPr lang="en-US" sz="2800"/>
              <a:t>) </a:t>
            </a:r>
          </a:p>
        </p:txBody>
      </p:sp>
      <p:sp>
        <p:nvSpPr>
          <p:cNvPr id="32798" name="Text Box 30"/>
          <p:cNvSpPr txBox="1">
            <a:spLocks noChangeArrowheads="1"/>
          </p:cNvSpPr>
          <p:nvPr/>
        </p:nvSpPr>
        <p:spPr bwMode="auto">
          <a:xfrm>
            <a:off x="474663" y="5421313"/>
            <a:ext cx="821372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>
                <a:solidFill>
                  <a:srgbClr val="FF3300"/>
                </a:solidFill>
              </a:rPr>
              <a:t>x</a:t>
            </a:r>
            <a:r>
              <a:rPr lang="en-US" sz="2800"/>
              <a:t> = solubility of AgI in mol/L = 3.0 x 10</a:t>
            </a:r>
            <a:r>
              <a:rPr lang="en-US" sz="2800" baseline="30000"/>
              <a:t>-15 </a:t>
            </a:r>
            <a:r>
              <a:rPr lang="en-US" sz="2800"/>
              <a:t>M</a:t>
            </a:r>
            <a:endParaRPr lang="en-US" sz="2800" baseline="300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27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27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327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327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327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327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327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327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1" dur="500"/>
                                        <p:tgtEl>
                                          <p:spTgt spid="327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91" grpId="0"/>
      <p:bldP spid="32792" grpId="0"/>
      <p:bldP spid="32793" grpId="0"/>
      <p:bldP spid="32794" grpId="0"/>
      <p:bldP spid="32795" grpId="0"/>
      <p:bldP spid="32796" grpId="0"/>
      <p:bldP spid="32797" grpId="0"/>
      <p:bldP spid="3279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0"/>
            <a:ext cx="8610600" cy="792163"/>
          </a:xfrm>
        </p:spPr>
        <p:txBody>
          <a:bodyPr/>
          <a:lstStyle/>
          <a:p>
            <a:pPr eaLnBrk="1" hangingPunct="1">
              <a:defRPr/>
            </a:pPr>
            <a:r>
              <a:rPr lang="en-US" sz="3600" b="1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Precipitation and Qualitative Analysis</a:t>
            </a:r>
          </a:p>
        </p:txBody>
      </p:sp>
      <p:pic>
        <p:nvPicPr>
          <p:cNvPr id="29699" name="Picture 4" descr="precip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8200" y="685800"/>
            <a:ext cx="7543800" cy="5846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FF99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Complex Ions</a:t>
            </a:r>
          </a:p>
        </p:txBody>
      </p:sp>
      <p:sp>
        <p:nvSpPr>
          <p:cNvPr id="30723" name="Text Box 3"/>
          <p:cNvSpPr txBox="1">
            <a:spLocks noChangeArrowheads="1"/>
          </p:cNvSpPr>
          <p:nvPr/>
        </p:nvSpPr>
        <p:spPr bwMode="auto">
          <a:xfrm>
            <a:off x="357188" y="1196975"/>
            <a:ext cx="8428037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/>
              <a:t>A </a:t>
            </a:r>
            <a:r>
              <a:rPr lang="en-US" sz="2800" i="1" u="sng"/>
              <a:t>Complex ion</a:t>
            </a:r>
            <a:r>
              <a:rPr lang="en-US" sz="2800"/>
              <a:t> is a charged species composed of:</a:t>
            </a:r>
          </a:p>
        </p:txBody>
      </p:sp>
      <p:sp>
        <p:nvSpPr>
          <p:cNvPr id="33796" name="Text Box 4"/>
          <p:cNvSpPr txBox="1">
            <a:spLocks noChangeArrowheads="1"/>
          </p:cNvSpPr>
          <p:nvPr/>
        </p:nvSpPr>
        <p:spPr bwMode="auto">
          <a:xfrm>
            <a:off x="1065213" y="2054225"/>
            <a:ext cx="3614737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/>
              <a:t>1. </a:t>
            </a:r>
            <a:r>
              <a:rPr lang="en-US" sz="2800" u="sng"/>
              <a:t>A metallic cation</a:t>
            </a:r>
          </a:p>
        </p:txBody>
      </p:sp>
      <p:sp>
        <p:nvSpPr>
          <p:cNvPr id="33797" name="Text Box 5"/>
          <p:cNvSpPr txBox="1">
            <a:spLocks noChangeArrowheads="1"/>
          </p:cNvSpPr>
          <p:nvPr/>
        </p:nvSpPr>
        <p:spPr bwMode="auto">
          <a:xfrm>
            <a:off x="1090613" y="2736850"/>
            <a:ext cx="6704012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/>
              <a:t>2. </a:t>
            </a:r>
            <a:r>
              <a:rPr lang="en-US" sz="2800" i="1" u="sng"/>
              <a:t>Ligands</a:t>
            </a:r>
            <a:r>
              <a:rPr lang="en-US" sz="2800"/>
              <a:t> – Lewis bases that have a lone electron pair that can form a covalent bond with an empty orbital belonging to the metallic cation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37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37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6" grpId="0"/>
      <p:bldP spid="3379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FF99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315325" cy="1682750"/>
          </a:xfrm>
        </p:spPr>
        <p:txBody>
          <a:bodyPr/>
          <a:lstStyle/>
          <a:p>
            <a:pPr eaLnBrk="1" hangingPunct="1">
              <a:defRPr/>
            </a:pPr>
            <a:r>
              <a:rPr lang="en-US" smtClean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NH</a:t>
            </a:r>
            <a:r>
              <a:rPr lang="en-US" baseline="-25000" smtClean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3</a:t>
            </a:r>
            <a:r>
              <a:rPr lang="en-US" smtClean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, CN</a:t>
            </a:r>
            <a:r>
              <a:rPr lang="en-US" baseline="30000" smtClean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-</a:t>
            </a:r>
            <a:r>
              <a:rPr lang="en-US" smtClean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, and H</a:t>
            </a:r>
            <a:r>
              <a:rPr lang="en-US" baseline="-25000" smtClean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2</a:t>
            </a:r>
            <a:r>
              <a:rPr lang="en-US" smtClean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O </a:t>
            </a:r>
            <a:br>
              <a:rPr lang="en-US" smtClean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</a:br>
            <a:r>
              <a:rPr lang="en-US" smtClean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are Common Ligands</a:t>
            </a:r>
          </a:p>
        </p:txBody>
      </p:sp>
      <p:graphicFrame>
        <p:nvGraphicFramePr>
          <p:cNvPr id="12290" name="Object 3"/>
          <p:cNvGraphicFramePr>
            <a:graphicFrameLocks noGrp="1" noChangeAspect="1"/>
          </p:cNvGraphicFramePr>
          <p:nvPr>
            <p:ph sz="half" idx="1"/>
          </p:nvPr>
        </p:nvGraphicFramePr>
        <p:xfrm>
          <a:off x="6804025" y="2462213"/>
          <a:ext cx="1911350" cy="21891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296" name="ChemSketch" r:id="rId4" imgW="545760" imgH="624960" progId="ACD.ChemSketch.20">
                  <p:embed/>
                </p:oleObj>
              </mc:Choice>
              <mc:Fallback>
                <p:oleObj name="ChemSketch" r:id="rId4" imgW="545760" imgH="624960" progId="ACD.ChemSketch.20">
                  <p:embed/>
                  <p:pic>
                    <p:nvPicPr>
                      <p:cNvPr id="0" name="Object 3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04025" y="2462213"/>
                        <a:ext cx="1911350" cy="21891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291" name="Object 4"/>
          <p:cNvGraphicFramePr>
            <a:graphicFrameLocks noGrp="1" noChangeAspect="1"/>
          </p:cNvGraphicFramePr>
          <p:nvPr>
            <p:ph sz="quarter" idx="2"/>
          </p:nvPr>
        </p:nvGraphicFramePr>
        <p:xfrm>
          <a:off x="344488" y="2124075"/>
          <a:ext cx="2681287" cy="22367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297" name="ChemSketch" r:id="rId6" imgW="774360" imgH="646200" progId="ACD.ChemSketch.20">
                  <p:embed/>
                </p:oleObj>
              </mc:Choice>
              <mc:Fallback>
                <p:oleObj name="ChemSketch" r:id="rId6" imgW="774360" imgH="646200" progId="ACD.ChemSketch.20">
                  <p:embed/>
                  <p:pic>
                    <p:nvPicPr>
                      <p:cNvPr id="0" name="Object 4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4488" y="2124075"/>
                        <a:ext cx="2681287" cy="22367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292" name="Object 5"/>
          <p:cNvGraphicFramePr>
            <a:graphicFrameLocks noGrp="1" noChangeAspect="1"/>
          </p:cNvGraphicFramePr>
          <p:nvPr>
            <p:ph sz="quarter" idx="3"/>
          </p:nvPr>
        </p:nvGraphicFramePr>
        <p:xfrm>
          <a:off x="3346450" y="1963738"/>
          <a:ext cx="2778125" cy="1597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298" name="ChemSketch" r:id="rId8" imgW="780120" imgH="448200" progId="ACD.ChemSketch.20">
                  <p:embed/>
                </p:oleObj>
              </mc:Choice>
              <mc:Fallback>
                <p:oleObj name="ChemSketch" r:id="rId8" imgW="780120" imgH="448200" progId="ACD.ChemSketch.20">
                  <p:embed/>
                  <p:pic>
                    <p:nvPicPr>
                      <p:cNvPr id="0" name="Object 5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46450" y="1963738"/>
                        <a:ext cx="2778125" cy="15970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FF99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Coordination Number</a:t>
            </a:r>
          </a:p>
        </p:txBody>
      </p:sp>
      <p:sp>
        <p:nvSpPr>
          <p:cNvPr id="35843" name="Text Box 3"/>
          <p:cNvSpPr txBox="1">
            <a:spLocks noChangeArrowheads="1"/>
          </p:cNvSpPr>
          <p:nvPr/>
        </p:nvSpPr>
        <p:spPr bwMode="auto">
          <a:xfrm>
            <a:off x="547688" y="1139825"/>
            <a:ext cx="7962900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Clr>
                <a:srgbClr val="FF3300"/>
              </a:buClr>
              <a:buFont typeface="Wingdings" pitchFamily="2" charset="2"/>
              <a:buChar char="q"/>
            </a:pPr>
            <a:r>
              <a:rPr lang="en-US" sz="2800"/>
              <a:t> Coordination number refers to the number of ligands attached to the cation</a:t>
            </a:r>
          </a:p>
          <a:p>
            <a:pPr>
              <a:buClr>
                <a:srgbClr val="FF3300"/>
              </a:buClr>
              <a:buFont typeface="Wingdings" pitchFamily="2" charset="2"/>
              <a:buChar char="q"/>
            </a:pPr>
            <a:r>
              <a:rPr lang="en-US" sz="2800"/>
              <a:t> 2, 4, and 6 are the most common coordination numbers</a:t>
            </a:r>
          </a:p>
        </p:txBody>
      </p:sp>
      <p:graphicFrame>
        <p:nvGraphicFramePr>
          <p:cNvPr id="35844" name="Group 4"/>
          <p:cNvGraphicFramePr>
            <a:graphicFrameLocks noGrp="1"/>
          </p:cNvGraphicFramePr>
          <p:nvPr>
            <p:ph idx="1"/>
          </p:nvPr>
        </p:nvGraphicFramePr>
        <p:xfrm>
          <a:off x="777875" y="3049588"/>
          <a:ext cx="7866063" cy="2816162"/>
        </p:xfrm>
        <a:graphic>
          <a:graphicData uri="http://schemas.openxmlformats.org/drawingml/2006/table">
            <a:tbl>
              <a:tblPr>
                <a:effectLst>
                  <a:outerShdw blurRad="50800" dist="76200" dir="2700000" algn="tl" rotWithShape="0">
                    <a:prstClr val="black">
                      <a:alpha val="40000"/>
                    </a:prstClr>
                  </a:outerShdw>
                </a:effectLst>
              </a:tblPr>
              <a:tblGrid>
                <a:gridCol w="2517775"/>
                <a:gridCol w="5348288"/>
              </a:tblGrid>
              <a:tr h="5953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Coordination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number</a:t>
                      </a:r>
                    </a:p>
                  </a:txBody>
                  <a:tcPr horzOverflow="overflow">
                    <a:lnL w="381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Example(s)</a:t>
                      </a:r>
                    </a:p>
                  </a:txBody>
                  <a:tcPr horzOverflow="overflow">
                    <a:lnL w="381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6096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2</a:t>
                      </a:r>
                    </a:p>
                  </a:txBody>
                  <a:tcPr horzOverflow="overflow">
                    <a:lnL w="381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Ag(NH</a:t>
                      </a:r>
                      <a:r>
                        <a:rPr kumimoji="0" lang="en-US" sz="2800" b="1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3</a:t>
                      </a:r>
                      <a:r>
                        <a:rPr kumimoji="0" 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)</a:t>
                      </a:r>
                      <a:r>
                        <a:rPr kumimoji="0" lang="en-US" sz="2800" b="1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Comic Sans MS" pitchFamily="66" charset="0"/>
                        </a:rPr>
                        <a:t>2</a:t>
                      </a:r>
                      <a:r>
                        <a:rPr kumimoji="0" lang="en-US" sz="2800" b="1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+</a:t>
                      </a:r>
                    </a:p>
                  </a:txBody>
                  <a:tcPr horzOverflow="overflow">
                    <a:lnL w="381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5810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4</a:t>
                      </a:r>
                    </a:p>
                  </a:txBody>
                  <a:tcPr horzOverflow="overflow">
                    <a:lnL w="381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CoCl</a:t>
                      </a:r>
                      <a:r>
                        <a:rPr kumimoji="0" lang="en-US" sz="2800" b="1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Comic Sans MS" pitchFamily="66" charset="0"/>
                        </a:rPr>
                        <a:t>4</a:t>
                      </a:r>
                      <a:r>
                        <a:rPr kumimoji="0" lang="en-US" sz="2800" b="1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2-</a:t>
                      </a:r>
                      <a:r>
                        <a:rPr kumimoji="0" 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      Cu(NH</a:t>
                      </a:r>
                      <a:r>
                        <a:rPr kumimoji="0" lang="en-US" sz="2800" b="1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3</a:t>
                      </a:r>
                      <a:r>
                        <a:rPr kumimoji="0" 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)</a:t>
                      </a:r>
                      <a:r>
                        <a:rPr kumimoji="0" lang="en-US" sz="2800" b="1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Comic Sans MS" pitchFamily="66" charset="0"/>
                        </a:rPr>
                        <a:t>4</a:t>
                      </a:r>
                      <a:r>
                        <a:rPr kumimoji="0" lang="en-US" sz="2800" b="1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2+</a:t>
                      </a:r>
                    </a:p>
                  </a:txBody>
                  <a:tcPr horzOverflow="overflow">
                    <a:lnL w="381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5953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6</a:t>
                      </a:r>
                    </a:p>
                  </a:txBody>
                  <a:tcPr horzOverflow="overflow">
                    <a:lnL w="381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Co(H</a:t>
                      </a:r>
                      <a:r>
                        <a:rPr kumimoji="0" lang="en-US" sz="2800" b="1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2</a:t>
                      </a:r>
                      <a:r>
                        <a:rPr kumimoji="0" 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O)</a:t>
                      </a:r>
                      <a:r>
                        <a:rPr kumimoji="0" lang="en-US" sz="2800" b="1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Comic Sans MS" pitchFamily="66" charset="0"/>
                        </a:rPr>
                        <a:t>6</a:t>
                      </a:r>
                      <a:r>
                        <a:rPr kumimoji="0" lang="en-US" sz="2800" b="1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2+      </a:t>
                      </a:r>
                      <a:r>
                        <a:rPr kumimoji="0" 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  Ni(NH</a:t>
                      </a:r>
                      <a:r>
                        <a:rPr kumimoji="0" lang="en-US" sz="2800" b="1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3</a:t>
                      </a:r>
                      <a:r>
                        <a:rPr kumimoji="0" 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)</a:t>
                      </a:r>
                      <a:r>
                        <a:rPr kumimoji="0" lang="en-US" sz="2800" b="1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Comic Sans MS" pitchFamily="66" charset="0"/>
                        </a:rPr>
                        <a:t>6</a:t>
                      </a:r>
                      <a:r>
                        <a:rPr kumimoji="0" lang="en-US" sz="2800" b="1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2+</a:t>
                      </a:r>
                    </a:p>
                  </a:txBody>
                  <a:tcPr horzOverflow="overflow">
                    <a:lnL w="381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7" dur="500"/>
                                        <p:tgtEl>
                                          <p:spTgt spid="358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2" dur="500"/>
                                        <p:tgtEl>
                                          <p:spTgt spid="358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358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3" grpId="0" build="p"/>
    </p:bld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1" i="0" u="none" strike="noStrike" cap="none" normalizeH="0" baseline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1" i="0" u="none" strike="noStrike" cap="none" normalizeH="0" baseline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Default Design">
  <a:themeElements>
    <a:clrScheme name="1_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Default Design">
      <a:majorFont>
        <a:latin typeface="Comic Sans MS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1" i="0" u="none" strike="noStrike" cap="none" normalizeH="0" baseline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1" i="0" u="none" strike="noStrike" cap="none" normalizeH="0" baseline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defRPr>
        </a:defPPr>
      </a:lstStyle>
    </a:lnDef>
  </a:objectDefaults>
  <a:extraClrSchemeLst>
    <a:extraClrScheme>
      <a:clrScheme name="1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Тема Office">
  <a:themeElements>
    <a:clrScheme name="Стандартна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295</TotalTime>
  <Words>962</Words>
  <Application>Microsoft Office PowerPoint</Application>
  <PresentationFormat>Екран (4:3)</PresentationFormat>
  <Paragraphs>288</Paragraphs>
  <Slides>10</Slides>
  <Notes>10</Notes>
  <HiddenSlides>0</HiddenSlides>
  <MMClips>0</MMClips>
  <ScaleCrop>false</ScaleCrop>
  <HeadingPairs>
    <vt:vector size="6" baseType="variant">
      <vt:variant>
        <vt:lpstr>Тема</vt:lpstr>
      </vt:variant>
      <vt:variant>
        <vt:i4>2</vt:i4>
      </vt:variant>
      <vt:variant>
        <vt:lpstr>Вбудовані сервери OLE</vt:lpstr>
      </vt:variant>
      <vt:variant>
        <vt:i4>2</vt:i4>
      </vt:variant>
      <vt:variant>
        <vt:lpstr>Заголовки слайдів</vt:lpstr>
      </vt:variant>
      <vt:variant>
        <vt:i4>10</vt:i4>
      </vt:variant>
    </vt:vector>
  </HeadingPairs>
  <TitlesOfParts>
    <vt:vector size="14" baseType="lpstr">
      <vt:lpstr>Default Design</vt:lpstr>
      <vt:lpstr>1_Default Design</vt:lpstr>
      <vt:lpstr>ChemSketch</vt:lpstr>
      <vt:lpstr>Equation</vt:lpstr>
      <vt:lpstr>Solubility Equilibria</vt:lpstr>
      <vt:lpstr>Ksp Values for Some Salts at 25C</vt:lpstr>
      <vt:lpstr>Solving Solubility Problems</vt:lpstr>
      <vt:lpstr>Solving Solubility Problems</vt:lpstr>
      <vt:lpstr>Solving Solubility with a Common Ion</vt:lpstr>
      <vt:lpstr>Precipitation and Qualitative Analysis</vt:lpstr>
      <vt:lpstr>Complex Ions</vt:lpstr>
      <vt:lpstr>NH3, CN-, and H2O  are Common Ligands</vt:lpstr>
      <vt:lpstr>Coordination Number</vt:lpstr>
      <vt:lpstr>Complex Ions and Solubility</vt:lpstr>
    </vt:vector>
  </TitlesOfParts>
  <Company>Independent Web Design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Andrew Allan</dc:creator>
  <cp:lastModifiedBy>RomaK</cp:lastModifiedBy>
  <cp:revision>94</cp:revision>
  <dcterms:created xsi:type="dcterms:W3CDTF">2006-06-21T23:08:22Z</dcterms:created>
  <dcterms:modified xsi:type="dcterms:W3CDTF">2015-09-02T10:06:57Z</dcterms:modified>
</cp:coreProperties>
</file>