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notesMasters/notesMaster1.xml" ContentType="application/vnd.openxmlformats-officedocument.presentationml.notesMaster+xml"/>
  <Override PartName="/ppt/handoutMasters/handoutMaster1.xml" ContentType="application/vnd.openxmlformats-officedocument.presentationml.handout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notesSlides/notesSlide1.xml" ContentType="application/vnd.openxmlformats-officedocument.presentationml.notesSlide+xml"/>
  <Override PartName="/ppt/notesSlides/notesSlide2.xml" ContentType="application/vnd.openxmlformats-officedocument.presentationml.notesSlide+xml"/>
  <Override PartName="/ppt/notesSlides/notesSlide3.xml" ContentType="application/vnd.openxmlformats-officedocument.presentationml.notesSlide+xml"/>
  <Override PartName="/ppt/notesSlides/notesSlide4.xml" ContentType="application/vnd.openxmlformats-officedocument.presentationml.notesSlide+xml"/>
  <Override PartName="/ppt/notesSlides/notesSlide5.xml" ContentType="application/vnd.openxmlformats-officedocument.presentationml.notesSlide+xml"/>
  <Override PartName="/ppt/notesSlides/notesSlide6.xml" ContentType="application/vnd.openxmlformats-officedocument.presentationml.notesSlide+xml"/>
  <Override PartName="/ppt/notesSlides/notesSlide7.xml" ContentType="application/vnd.openxmlformats-officedocument.presentationml.notesSlide+xml"/>
  <Override PartName="/ppt/notesSlides/notesSlide8.xml" ContentType="application/vnd.openxmlformats-officedocument.presentationml.notesSlide+xml"/>
  <Override PartName="/ppt/notesSlides/notesSlide9.xml" ContentType="application/vnd.openxmlformats-officedocument.presentationml.notesSlide+xml"/>
  <Override PartName="/ppt/notesSlides/notesSlide10.xml" ContentType="application/vnd.openxmlformats-officedocument.presentationml.notesSlide+xml"/>
  <Override PartName="/ppt/notesSlides/notesSlide11.xml" ContentType="application/vnd.openxmlformats-officedocument.presentationml.notesSlide+xml"/>
  <Override PartName="/ppt/notesSlides/notesSlide12.xml" ContentType="application/vnd.openxmlformats-officedocument.presentationml.notesSlide+xml"/>
  <Override PartName="/ppt/notesSlides/notesSlide13.xml" ContentType="application/vnd.openxmlformats-officedocument.presentationml.notesSlide+xml"/>
  <Override PartName="/ppt/notesSlides/notesSlide14.xml" ContentType="application/vnd.openxmlformats-officedocument.presentationml.notesSlide+xml"/>
  <Override PartName="/ppt/notesSlides/notesSlide15.xml" ContentType="application/vnd.openxmlformats-officedocument.presentationml.notesSl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</p:sldMasterIdLst>
  <p:notesMasterIdLst>
    <p:notesMasterId r:id="rId17"/>
  </p:notesMasterIdLst>
  <p:handoutMasterIdLst>
    <p:handoutMasterId r:id="rId18"/>
  </p:handoutMasterIdLst>
  <p:sldIdLst>
    <p:sldId id="281" r:id="rId2"/>
    <p:sldId id="262" r:id="rId3"/>
    <p:sldId id="284" r:id="rId4"/>
    <p:sldId id="263" r:id="rId5"/>
    <p:sldId id="264" r:id="rId6"/>
    <p:sldId id="266" r:id="rId7"/>
    <p:sldId id="267" r:id="rId8"/>
    <p:sldId id="268" r:id="rId9"/>
    <p:sldId id="269" r:id="rId10"/>
    <p:sldId id="270" r:id="rId11"/>
    <p:sldId id="285" r:id="rId12"/>
    <p:sldId id="271" r:id="rId13"/>
    <p:sldId id="286" r:id="rId14"/>
    <p:sldId id="272" r:id="rId15"/>
    <p:sldId id="287" r:id="rId16"/>
  </p:sldIdLst>
  <p:sldSz cx="9144000" cy="6858000" type="screen4x3"/>
  <p:notesSz cx="6858000" cy="9144000"/>
  <p:defaultTextStyle>
    <a:defPPr>
      <a:defRPr lang="en-US"/>
    </a:defPPr>
    <a:lvl1pPr algn="l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1pPr>
    <a:lvl2pPr marL="457200" algn="l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2pPr>
    <a:lvl3pPr marL="914400" algn="l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3pPr>
    <a:lvl4pPr marL="1371600" algn="l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4pPr>
    <a:lvl5pPr marL="1828800" algn="l" rtl="0" eaLnBrk="0" fontAlgn="base" hangingPunct="0">
      <a:spcBef>
        <a:spcPct val="0"/>
      </a:spcBef>
      <a:spcAft>
        <a:spcPct val="0"/>
      </a:spcAft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5pPr>
    <a:lvl6pPr marL="2286000" algn="l" defTabSz="914400" rtl="0" eaLnBrk="1" latinLnBrk="0" hangingPunct="1"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6pPr>
    <a:lvl7pPr marL="2743200" algn="l" defTabSz="914400" rtl="0" eaLnBrk="1" latinLnBrk="0" hangingPunct="1"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7pPr>
    <a:lvl8pPr marL="3200400" algn="l" defTabSz="914400" rtl="0" eaLnBrk="1" latinLnBrk="0" hangingPunct="1"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8pPr>
    <a:lvl9pPr marL="3657600" algn="l" defTabSz="914400" rtl="0" eaLnBrk="1" latinLnBrk="0" hangingPunct="1">
      <a:defRPr sz="2800" kern="1200">
        <a:solidFill>
          <a:schemeClr val="tx1"/>
        </a:solidFill>
        <a:latin typeface="Comic Sans MS" pitchFamily="66" charset="0"/>
        <a:ea typeface="+mn-ea"/>
        <a:cs typeface="+mn-cs"/>
      </a:defRPr>
    </a:lvl9pPr>
  </p:defaultTextStyle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 useTimings="0">
    <p:present/>
    <p:sldAll/>
    <p:penClr>
      <a:schemeClr val="tx1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390CE0"/>
    <a:srgbClr val="800000"/>
    <a:srgbClr val="006600"/>
    <a:srgbClr val="FFFF00"/>
    <a:srgbClr val="CC0000"/>
    <a:srgbClr val="00FF66"/>
    <a:srgbClr val="FF66CC"/>
    <a:srgbClr val="FF9900"/>
    <a:srgbClr val="4D4D4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 showOutlineIcons="0">
    <p:restoredLeft sz="34580" autoAdjust="0"/>
    <p:restoredTop sz="86410" autoAdjust="0"/>
  </p:normalViewPr>
  <p:slideViewPr>
    <p:cSldViewPr>
      <p:cViewPr varScale="1">
        <p:scale>
          <a:sx n="97" d="100"/>
          <a:sy n="97" d="100"/>
        </p:scale>
        <p:origin x="-912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100" d="100"/>
        <a:sy n="100" d="100"/>
      </p:scale>
      <p:origin x="0" y="0"/>
    </p:cViewPr>
  </p:notesTextViewPr>
  <p:sorterViewPr>
    <p:cViewPr>
      <p:scale>
        <a:sx n="66" d="100"/>
        <a:sy n="66" d="100"/>
      </p:scale>
      <p:origin x="0" y="1134"/>
    </p:cViewPr>
  </p:sorterViewPr>
  <p:gridSpacing cx="76200" cy="76200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handoutMaster" Target="handoutMasters/handoutMaster1.xml"/><Relationship Id="rId3" Type="http://schemas.openxmlformats.org/officeDocument/2006/relationships/slide" Target="slides/slide2.xml"/><Relationship Id="rId21" Type="http://schemas.openxmlformats.org/officeDocument/2006/relationships/theme" Target="theme/theme1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notesMaster" Target="notesMasters/notesMaster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viewProps" Target="viewProps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10" Type="http://schemas.openxmlformats.org/officeDocument/2006/relationships/slide" Target="slides/slide9.xml"/><Relationship Id="rId19" Type="http://schemas.openxmlformats.org/officeDocument/2006/relationships/presProps" Target="presProps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tableStyles" Target="tableStyles.xml"/></Relationships>
</file>

<file path=ppt/handoutMasters/_rels/handout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handoutMasters/handoutMaster1.xml><?xml version="1.0" encoding="utf-8"?>
<p:handout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  <p:extLst>
      <p:ext uri="{BB962C8B-B14F-4D97-AF65-F5344CB8AC3E}">
        <p14:creationId xmlns:p14="http://schemas.microsoft.com/office/powerpoint/2010/main" val="581302707"/>
      </p:ext>
    </p:extLst>
  </p:cSld>
  <p:clrMap bg1="lt1" tx1="dk1" bg2="lt2" tx2="dk2" accent1="accent1" accent2="accent2" accent3="accent3" accent4="accent4" accent5="accent5" accent6="accent6" hlink="hlink" folHlink="folHlink"/>
</p:handoutMaster>
</file>

<file path=ppt/media/image1.jpeg>
</file>

<file path=ppt/media/image2.jpeg>
</file>

<file path=ppt/media/image3.jpeg>
</file>

<file path=ppt/media/image4.png>
</file>

<file path=ppt/media/image5.png>
</file>

<file path=ppt/media/image6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50" name="Rectangle 2"/>
          <p:cNvSpPr>
            <a:spLocks noGrp="1" noChangeArrowheads="1"/>
          </p:cNvSpPr>
          <p:nvPr>
            <p:ph type="body" sz="quarter" idx="3"/>
          </p:nvPr>
        </p:nvSpPr>
        <p:spPr bwMode="auto">
          <a:xfrm>
            <a:off x="914400" y="4343400"/>
            <a:ext cx="50292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notes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  <p:sp>
        <p:nvSpPr>
          <p:cNvPr id="2051" name="Rectangle 3"/>
          <p:cNvSpPr>
            <a:spLocks noGrp="1" noRot="1" noChangeAspect="1" noChangeArrowheads="1" noTextEdit="1"/>
          </p:cNvSpPr>
          <p:nvPr>
            <p:ph type="sldImg" idx="2"/>
          </p:nvPr>
        </p:nvSpPr>
        <p:spPr bwMode="auto">
          <a:xfrm>
            <a:off x="1149350" y="692150"/>
            <a:ext cx="4559300" cy="3416300"/>
          </a:xfrm>
          <a:prstGeom prst="rect">
            <a:avLst/>
          </a:prstGeom>
          <a:noFill/>
          <a:ln w="12700">
            <a:solidFill>
              <a:schemeClr val="tx1"/>
            </a:solidFill>
            <a:miter lim="800000"/>
            <a:headEnd/>
            <a:tailEnd/>
          </a:ln>
          <a:effectLst/>
        </p:spPr>
      </p:sp>
    </p:spTree>
    <p:extLst>
      <p:ext uri="{BB962C8B-B14F-4D97-AF65-F5344CB8AC3E}">
        <p14:creationId xmlns:p14="http://schemas.microsoft.com/office/powerpoint/2010/main" val="459905284"/>
      </p:ext>
    </p:extLst>
  </p:cSld>
  <p:clrMap bg1="lt1" tx1="dk1" bg2="lt2" tx2="dk2" accent1="accent1" accent2="accent2" accent3="accent3" accent4="accent4" accent5="accent5" accent6="accent6" hlink="hlink" folHlink="folHlink"/>
  <p:notesStyle>
    <a:lvl1pPr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1pPr>
    <a:lvl2pPr marL="4572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2pPr>
    <a:lvl3pPr marL="9144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3pPr>
    <a:lvl4pPr marL="13716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4pPr>
    <a:lvl5pPr marL="1828800" algn="l" rtl="0" eaLnBrk="0" fontAlgn="base" hangingPunct="0">
      <a:spcBef>
        <a:spcPct val="30000"/>
      </a:spcBef>
      <a:spcAft>
        <a:spcPct val="0"/>
      </a:spcAft>
      <a:defRPr sz="1200" kern="1200">
        <a:solidFill>
          <a:schemeClr val="tx1"/>
        </a:solidFill>
        <a:latin typeface="Arial" pitchFamily="34" charset="0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.xml"/><Relationship Id="rId1" Type="http://schemas.openxmlformats.org/officeDocument/2006/relationships/notesMaster" Target="../notesMasters/notesMaster1.xml"/></Relationships>
</file>

<file path=ppt/notesSlides/_rels/notesSlide10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0.xml"/><Relationship Id="rId1" Type="http://schemas.openxmlformats.org/officeDocument/2006/relationships/notesMaster" Target="../notesMasters/notesMaster1.xml"/></Relationships>
</file>

<file path=ppt/notesSlides/_rels/notesSlide1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1.xml"/><Relationship Id="rId1" Type="http://schemas.openxmlformats.org/officeDocument/2006/relationships/notesMaster" Target="../notesMasters/notesMaster1.xml"/></Relationships>
</file>

<file path=ppt/notesSlides/_rels/notesSlide1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2.xml"/><Relationship Id="rId1" Type="http://schemas.openxmlformats.org/officeDocument/2006/relationships/notesMaster" Target="../notesMasters/notesMaster1.xml"/></Relationships>
</file>

<file path=ppt/notesSlides/_rels/notesSlide1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3.xml"/><Relationship Id="rId1" Type="http://schemas.openxmlformats.org/officeDocument/2006/relationships/notesMaster" Target="../notesMasters/notesMaster1.xml"/></Relationships>
</file>

<file path=ppt/notesSlides/_rels/notesSlide1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4.xml"/><Relationship Id="rId1" Type="http://schemas.openxmlformats.org/officeDocument/2006/relationships/notesMaster" Target="../notesMasters/notesMaster1.xml"/></Relationships>
</file>

<file path=ppt/notesSlides/_rels/notesSlide1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15.xml"/><Relationship Id="rId1" Type="http://schemas.openxmlformats.org/officeDocument/2006/relationships/notesMaster" Target="../notesMasters/notesMaster1.xml"/></Relationships>
</file>

<file path=ppt/notesSlides/_rels/notesSlide2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_rels/notesSlide3.xml.rels><?xml version="1.0" encoding="UTF-8" standalone="yes"?>
<Relationships xmlns="http://schemas.openxmlformats.org/package/2006/relationships"><Relationship Id="rId2" Type="http://schemas.openxmlformats.org/officeDocument/2006/relationships/slide" Target="../slides/slide3.xml"/><Relationship Id="rId1" Type="http://schemas.openxmlformats.org/officeDocument/2006/relationships/notesMaster" Target="../notesMasters/notesMaster1.xml"/></Relationships>
</file>

<file path=ppt/notesSlides/_rels/notesSlide4.xml.rels><?xml version="1.0" encoding="UTF-8" standalone="yes"?>
<Relationships xmlns="http://schemas.openxmlformats.org/package/2006/relationships"><Relationship Id="rId2" Type="http://schemas.openxmlformats.org/officeDocument/2006/relationships/slide" Target="../slides/slide4.xml"/><Relationship Id="rId1" Type="http://schemas.openxmlformats.org/officeDocument/2006/relationships/notesMaster" Target="../notesMasters/notesMaster1.xml"/></Relationships>
</file>

<file path=ppt/notesSlides/_rels/notesSlide5.xml.rels><?xml version="1.0" encoding="UTF-8" standalone="yes"?>
<Relationships xmlns="http://schemas.openxmlformats.org/package/2006/relationships"><Relationship Id="rId2" Type="http://schemas.openxmlformats.org/officeDocument/2006/relationships/slide" Target="../slides/slide5.xml"/><Relationship Id="rId1" Type="http://schemas.openxmlformats.org/officeDocument/2006/relationships/notesMaster" Target="../notesMasters/notesMaster1.xml"/></Relationships>
</file>

<file path=ppt/notesSlides/_rels/notesSlide6.xml.rels><?xml version="1.0" encoding="UTF-8" standalone="yes"?>
<Relationships xmlns="http://schemas.openxmlformats.org/package/2006/relationships"><Relationship Id="rId2" Type="http://schemas.openxmlformats.org/officeDocument/2006/relationships/slide" Target="../slides/slide6.xml"/><Relationship Id="rId1" Type="http://schemas.openxmlformats.org/officeDocument/2006/relationships/notesMaster" Target="../notesMasters/notesMaster1.xml"/></Relationships>
</file>

<file path=ppt/notesSlides/_rels/notesSlide7.xml.rels><?xml version="1.0" encoding="UTF-8" standalone="yes"?>
<Relationships xmlns="http://schemas.openxmlformats.org/package/2006/relationships"><Relationship Id="rId2" Type="http://schemas.openxmlformats.org/officeDocument/2006/relationships/slide" Target="../slides/slide7.xml"/><Relationship Id="rId1" Type="http://schemas.openxmlformats.org/officeDocument/2006/relationships/notesMaster" Target="../notesMasters/notesMaster1.xml"/></Relationships>
</file>

<file path=ppt/notesSlides/_rels/notesSlide8.xml.rels><?xml version="1.0" encoding="UTF-8" standalone="yes"?>
<Relationships xmlns="http://schemas.openxmlformats.org/package/2006/relationships"><Relationship Id="rId2" Type="http://schemas.openxmlformats.org/officeDocument/2006/relationships/slide" Target="../slides/slide8.xml"/><Relationship Id="rId1" Type="http://schemas.openxmlformats.org/officeDocument/2006/relationships/notesMaster" Target="../notesMasters/notesMaster1.xml"/></Relationships>
</file>

<file path=ppt/notesSlides/_rels/notesSlide9.xml.rels><?xml version="1.0" encoding="UTF-8" standalone="yes"?>
<Relationships xmlns="http://schemas.openxmlformats.org/package/2006/relationships"><Relationship Id="rId2" Type="http://schemas.openxmlformats.org/officeDocument/2006/relationships/slide" Target="../slides/slide9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Uncertainty and Significant Figures</a:t>
            </a:r>
          </a:p>
          <a:p>
            <a:r>
              <a:rPr lang="en-US" smtClean="0"/>
              <a:t>Cartoon courtesy of Lab-initio.com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71825427"/>
      </p:ext>
    </p:extLst>
  </p:cSld>
  <p:clrMapOvr>
    <a:masterClrMapping/>
  </p:clrMapOvr>
</p:notes>
</file>

<file path=ppt/notesSlides/notesSlide10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794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Rules for Counting Significant Figures - Details</a:t>
            </a:r>
          </a:p>
          <a:p>
            <a:r>
              <a:rPr lang="en-US" smtClean="0"/>
              <a:t>	Exact numbers have an infinite number of significant figures.</a:t>
            </a:r>
          </a:p>
          <a:p>
            <a:r>
              <a:rPr lang="en-US" smtClean="0"/>
              <a:t>1 inch  =  2.54 cm, exactly</a:t>
            </a:r>
          </a:p>
          <a:p>
            <a:endParaRPr lang="en-US"/>
          </a:p>
        </p:txBody>
      </p:sp>
      <p:sp>
        <p:nvSpPr>
          <p:cNvPr id="33795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1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Sig Fig Practice #1</a:t>
            </a:r>
          </a:p>
          <a:p>
            <a:r>
              <a:rPr lang="en-US" smtClean="0"/>
              <a:t>How many significant figures in each of the following?</a:t>
            </a:r>
          </a:p>
          <a:p>
            <a:r>
              <a:rPr lang="en-US" smtClean="0"/>
              <a:t>1.0070 m  </a:t>
            </a:r>
          </a:p>
          <a:p>
            <a:r>
              <a:rPr lang="en-US" smtClean="0"/>
              <a:t>5 sig figs</a:t>
            </a:r>
          </a:p>
          <a:p>
            <a:r>
              <a:rPr lang="en-US" smtClean="0"/>
              <a:t>17.10 kg </a:t>
            </a:r>
          </a:p>
          <a:p>
            <a:r>
              <a:rPr lang="en-US" smtClean="0"/>
              <a:t>4 sig figs</a:t>
            </a:r>
          </a:p>
          <a:p>
            <a:r>
              <a:rPr lang="en-US" smtClean="0"/>
              <a:t>100,890 L </a:t>
            </a:r>
          </a:p>
          <a:p>
            <a:r>
              <a:rPr lang="en-US" smtClean="0"/>
              <a:t>5 sig figs</a:t>
            </a:r>
          </a:p>
          <a:p>
            <a:r>
              <a:rPr lang="en-US" smtClean="0"/>
              <a:t>3.29 x 103 s </a:t>
            </a:r>
          </a:p>
          <a:p>
            <a:r>
              <a:rPr lang="en-US" smtClean="0"/>
              <a:t>3 sig figs</a:t>
            </a:r>
          </a:p>
          <a:p>
            <a:r>
              <a:rPr lang="en-US" smtClean="0"/>
              <a:t>0.0054 cm </a:t>
            </a:r>
          </a:p>
          <a:p>
            <a:r>
              <a:rPr lang="en-US" smtClean="0"/>
              <a:t>2 sig figs</a:t>
            </a:r>
          </a:p>
          <a:p>
            <a:r>
              <a:rPr lang="en-US" smtClean="0"/>
              <a:t>3,200,000 </a:t>
            </a:r>
          </a:p>
          <a:p>
            <a:r>
              <a:rPr lang="en-US" smtClean="0"/>
              <a:t>2 sig figs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3670250469"/>
      </p:ext>
    </p:extLst>
  </p:cSld>
  <p:clrMapOvr>
    <a:masterClrMapping/>
  </p:clrMapOvr>
</p:notes>
</file>

<file path=ppt/notesSlides/notesSlide1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5842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Rules for Significant Figures in Mathematical Operations</a:t>
            </a:r>
          </a:p>
          <a:p>
            <a:r>
              <a:rPr lang="en-US" smtClean="0"/>
              <a:t>	Multiplication and Division:  # sig figs in the result equals the number in the least precise measurement used in the calculation.</a:t>
            </a:r>
          </a:p>
          <a:p>
            <a:r>
              <a:rPr lang="en-US" smtClean="0"/>
              <a:t>6.38 x 2.0  =</a:t>
            </a:r>
          </a:p>
          <a:p>
            <a:r>
              <a:rPr lang="en-US" smtClean="0"/>
              <a:t>12.76  13 (2 sig figs)</a:t>
            </a:r>
          </a:p>
          <a:p>
            <a:endParaRPr lang="en-US"/>
          </a:p>
        </p:txBody>
      </p:sp>
      <p:sp>
        <p:nvSpPr>
          <p:cNvPr id="35843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1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Sig Fig Practice #2</a:t>
            </a:r>
          </a:p>
          <a:p>
            <a:r>
              <a:rPr lang="en-US" smtClean="0"/>
              <a:t>3.24 m x 7.0 m</a:t>
            </a:r>
          </a:p>
          <a:p>
            <a:r>
              <a:rPr lang="en-US" smtClean="0"/>
              <a:t>Calculation</a:t>
            </a:r>
          </a:p>
          <a:p>
            <a:r>
              <a:rPr lang="en-US" smtClean="0"/>
              <a:t>Calculator says:</a:t>
            </a:r>
          </a:p>
          <a:p>
            <a:r>
              <a:rPr lang="en-US" smtClean="0"/>
              <a:t>Answer</a:t>
            </a:r>
          </a:p>
          <a:p>
            <a:r>
              <a:rPr lang="en-US" smtClean="0"/>
              <a:t>22.68 m2</a:t>
            </a:r>
          </a:p>
          <a:p>
            <a:r>
              <a:rPr lang="en-US" smtClean="0"/>
              <a:t>23 m2</a:t>
            </a:r>
          </a:p>
          <a:p>
            <a:r>
              <a:rPr lang="en-US" smtClean="0"/>
              <a:t>100.0 g ÷ 23.7 cm3</a:t>
            </a:r>
          </a:p>
          <a:p>
            <a:r>
              <a:rPr lang="en-US" smtClean="0"/>
              <a:t>4.219409283 g/cm3</a:t>
            </a:r>
          </a:p>
          <a:p>
            <a:r>
              <a:rPr lang="en-US" smtClean="0"/>
              <a:t>4.22 g/cm3</a:t>
            </a:r>
          </a:p>
          <a:p>
            <a:r>
              <a:rPr lang="en-US" smtClean="0"/>
              <a:t>0.02 cm x 2.371 cm</a:t>
            </a:r>
          </a:p>
          <a:p>
            <a:r>
              <a:rPr lang="en-US" smtClean="0"/>
              <a:t>0.04742 cm2</a:t>
            </a:r>
          </a:p>
          <a:p>
            <a:r>
              <a:rPr lang="en-US" smtClean="0"/>
              <a:t>0.05 cm2</a:t>
            </a:r>
          </a:p>
          <a:p>
            <a:r>
              <a:rPr lang="en-US" smtClean="0"/>
              <a:t>710 m ÷ 3.0 s</a:t>
            </a:r>
          </a:p>
          <a:p>
            <a:r>
              <a:rPr lang="en-US" smtClean="0"/>
              <a:t>236.6666667 m/s</a:t>
            </a:r>
          </a:p>
          <a:p>
            <a:r>
              <a:rPr lang="en-US" smtClean="0"/>
              <a:t>240 m/s</a:t>
            </a:r>
          </a:p>
          <a:p>
            <a:r>
              <a:rPr lang="en-US" smtClean="0"/>
              <a:t>1818.2 lb x 3.23 ft</a:t>
            </a:r>
          </a:p>
          <a:p>
            <a:r>
              <a:rPr lang="en-US" smtClean="0"/>
              <a:t>5872.786 lb·ft</a:t>
            </a:r>
          </a:p>
          <a:p>
            <a:r>
              <a:rPr lang="en-US" smtClean="0"/>
              <a:t>5870 lb·ft</a:t>
            </a:r>
          </a:p>
          <a:p>
            <a:r>
              <a:rPr lang="en-US" smtClean="0"/>
              <a:t> </a:t>
            </a:r>
          </a:p>
          <a:p>
            <a:r>
              <a:rPr lang="en-US" smtClean="0"/>
              <a:t>1.030 g ÷ 2.87 mL</a:t>
            </a:r>
          </a:p>
          <a:p>
            <a:r>
              <a:rPr lang="en-US" smtClean="0"/>
              <a:t>2.9561 g/mL</a:t>
            </a:r>
          </a:p>
          <a:p>
            <a:r>
              <a:rPr lang="en-US" smtClean="0"/>
              <a:t>2.96 g/mL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2379971982"/>
      </p:ext>
    </p:extLst>
  </p:cSld>
  <p:clrMapOvr>
    <a:masterClrMapping/>
  </p:clrMapOvr>
</p:notes>
</file>

<file path=ppt/notesSlides/notesSlide1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7890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Rules for Significant Figures in Mathematical Operations</a:t>
            </a:r>
          </a:p>
          <a:p>
            <a:r>
              <a:rPr lang="en-US" smtClean="0"/>
              <a:t>	Addition and Subtraction:  The number of decimal places in the result equals the number of decimal places in the least precise measurement.</a:t>
            </a:r>
          </a:p>
          <a:p>
            <a:r>
              <a:rPr lang="en-US" smtClean="0"/>
              <a:t>6.8 + 11.934 =</a:t>
            </a:r>
          </a:p>
          <a:p>
            <a:r>
              <a:rPr lang="en-US" smtClean="0"/>
              <a:t>18.734  18.7 (3 sig figs)</a:t>
            </a:r>
          </a:p>
          <a:p>
            <a:endParaRPr lang="en-US"/>
          </a:p>
        </p:txBody>
      </p:sp>
      <p:sp>
        <p:nvSpPr>
          <p:cNvPr id="37891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1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Sig Fig Practice #3</a:t>
            </a:r>
          </a:p>
          <a:p>
            <a:r>
              <a:rPr lang="en-US" smtClean="0"/>
              <a:t>3.24 m + 7.0 m</a:t>
            </a:r>
          </a:p>
          <a:p>
            <a:r>
              <a:rPr lang="en-US" smtClean="0"/>
              <a:t>Calculation</a:t>
            </a:r>
          </a:p>
          <a:p>
            <a:r>
              <a:rPr lang="en-US" smtClean="0"/>
              <a:t>Calculator says:</a:t>
            </a:r>
          </a:p>
          <a:p>
            <a:r>
              <a:rPr lang="en-US" smtClean="0"/>
              <a:t>Answer</a:t>
            </a:r>
          </a:p>
          <a:p>
            <a:r>
              <a:rPr lang="en-US" smtClean="0"/>
              <a:t>10.24 m</a:t>
            </a:r>
          </a:p>
          <a:p>
            <a:r>
              <a:rPr lang="en-US" smtClean="0"/>
              <a:t>10.2 m</a:t>
            </a:r>
          </a:p>
          <a:p>
            <a:r>
              <a:rPr lang="en-US" smtClean="0"/>
              <a:t>100.0 g - 23.73 g</a:t>
            </a:r>
          </a:p>
          <a:p>
            <a:r>
              <a:rPr lang="en-US" smtClean="0"/>
              <a:t>76.27 g</a:t>
            </a:r>
          </a:p>
          <a:p>
            <a:r>
              <a:rPr lang="en-US" smtClean="0"/>
              <a:t>76.3 g</a:t>
            </a:r>
          </a:p>
          <a:p>
            <a:r>
              <a:rPr lang="en-US" smtClean="0"/>
              <a:t>0.02 cm + 2.371 cm</a:t>
            </a:r>
          </a:p>
          <a:p>
            <a:r>
              <a:rPr lang="en-US" smtClean="0"/>
              <a:t>2.391 cm</a:t>
            </a:r>
          </a:p>
          <a:p>
            <a:r>
              <a:rPr lang="en-US" smtClean="0"/>
              <a:t>2.39 cm</a:t>
            </a:r>
          </a:p>
          <a:p>
            <a:r>
              <a:rPr lang="en-US" smtClean="0"/>
              <a:t>713.1 L - 3.872 L</a:t>
            </a:r>
          </a:p>
          <a:p>
            <a:r>
              <a:rPr lang="en-US" smtClean="0"/>
              <a:t>709.228 L</a:t>
            </a:r>
          </a:p>
          <a:p>
            <a:r>
              <a:rPr lang="en-US" smtClean="0"/>
              <a:t>709.2 L</a:t>
            </a:r>
          </a:p>
          <a:p>
            <a:r>
              <a:rPr lang="en-US" smtClean="0"/>
              <a:t>1818.2 lb + 3.37 lb</a:t>
            </a:r>
          </a:p>
          <a:p>
            <a:r>
              <a:rPr lang="en-US" smtClean="0"/>
              <a:t>1821.57 lb</a:t>
            </a:r>
          </a:p>
          <a:p>
            <a:r>
              <a:rPr lang="en-US" smtClean="0"/>
              <a:t>1821.6 lb</a:t>
            </a:r>
          </a:p>
          <a:p>
            <a:r>
              <a:rPr lang="en-US" smtClean="0"/>
              <a:t>2.030 mL - 1.870 mL</a:t>
            </a:r>
          </a:p>
          <a:p>
            <a:r>
              <a:rPr lang="en-US" smtClean="0"/>
              <a:t>0.16 mL</a:t>
            </a:r>
          </a:p>
          <a:p>
            <a:r>
              <a:rPr lang="en-US" smtClean="0"/>
              <a:t>0.160 mL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643006688"/>
      </p:ext>
    </p:extLst>
  </p:cSld>
  <p:clrMapOvr>
    <a:masterClrMapping/>
  </p:clrMapOvr>
</p:notes>
</file>

<file path=ppt/notesSlides/notesSlide2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410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Uncertainty in Measurement</a:t>
            </a:r>
          </a:p>
          <a:p>
            <a:r>
              <a:rPr lang="en-US" smtClean="0"/>
              <a:t>	A digit that must be estimated is called uncertain. A measurement always has some degree of uncertainty.</a:t>
            </a:r>
          </a:p>
          <a:p>
            <a:endParaRPr lang="en-US"/>
          </a:p>
        </p:txBody>
      </p:sp>
      <p:sp>
        <p:nvSpPr>
          <p:cNvPr id="17411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3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Місце для зображення 1"/>
          <p:cNvSpPr>
            <a:spLocks noGrp="1" noRot="1" noChangeAspect="1"/>
          </p:cNvSpPr>
          <p:nvPr>
            <p:ph type="sldImg"/>
          </p:nvPr>
        </p:nvSpPr>
        <p:spPr>
          <a:xfrm>
            <a:off x="1150938" y="692150"/>
            <a:ext cx="4556125" cy="3416300"/>
          </a:xfrm>
        </p:spPr>
      </p:sp>
      <p:sp>
        <p:nvSpPr>
          <p:cNvPr id="3" name="Місце для нотаток 2"/>
          <p:cNvSpPr>
            <a:spLocks noGrp="1"/>
          </p:cNvSpPr>
          <p:nvPr>
            <p:ph type="body" idx="1"/>
          </p:nvPr>
        </p:nvSpPr>
        <p:spPr/>
        <p:txBody>
          <a:bodyPr/>
          <a:lstStyle/>
          <a:p>
            <a:r>
              <a:rPr lang="en-US" smtClean="0"/>
              <a:t>Why Is there Uncertainty?</a:t>
            </a:r>
          </a:p>
          <a:p>
            <a:r>
              <a:rPr lang="en-US" smtClean="0"/>
              <a:t> Measurements are performed with instruments</a:t>
            </a:r>
          </a:p>
          <a:p>
            <a:r>
              <a:rPr lang="en-US" smtClean="0"/>
              <a:t> No instrument can read to an infinite number of decimal places</a:t>
            </a:r>
          </a:p>
          <a:p>
            <a:r>
              <a:rPr lang="en-US" smtClean="0"/>
              <a:t>Which of these balances has the greatest uncertainty in measurement?</a:t>
            </a:r>
          </a:p>
          <a:p>
            <a:endParaRPr lang="uk-UA"/>
          </a:p>
        </p:txBody>
      </p:sp>
    </p:spTree>
    <p:extLst>
      <p:ext uri="{BB962C8B-B14F-4D97-AF65-F5344CB8AC3E}">
        <p14:creationId xmlns:p14="http://schemas.microsoft.com/office/powerpoint/2010/main" val="1757923850"/>
      </p:ext>
    </p:extLst>
  </p:cSld>
  <p:clrMapOvr>
    <a:masterClrMapping/>
  </p:clrMapOvr>
</p:notes>
</file>

<file path=ppt/notesSlides/notesSlide4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9458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Precision and Accuracy</a:t>
            </a:r>
          </a:p>
          <a:p>
            <a:r>
              <a:rPr lang="en-US" smtClean="0"/>
              <a:t>	Accuracy refers to the agreement of a particular value with the true value.</a:t>
            </a:r>
          </a:p>
          <a:p>
            <a:r>
              <a:rPr lang="en-US" smtClean="0"/>
              <a:t>	Precision refers to the degree of  agreement among several measurements made in the same manner.</a:t>
            </a:r>
          </a:p>
          <a:p>
            <a:r>
              <a:rPr lang="en-US" smtClean="0"/>
              <a:t>Neither accurate nor precise</a:t>
            </a:r>
          </a:p>
          <a:p>
            <a:r>
              <a:rPr lang="en-US" smtClean="0"/>
              <a:t>Precise but not accurate</a:t>
            </a:r>
          </a:p>
          <a:p>
            <a:r>
              <a:rPr lang="en-US" smtClean="0"/>
              <a:t>Precise AND accurate</a:t>
            </a:r>
          </a:p>
          <a:p>
            <a:endParaRPr lang="en-US"/>
          </a:p>
        </p:txBody>
      </p:sp>
      <p:sp>
        <p:nvSpPr>
          <p:cNvPr id="19459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5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506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Types of Error</a:t>
            </a:r>
          </a:p>
          <a:p>
            <a:r>
              <a:rPr lang="en-US" smtClean="0"/>
              <a:t>	Random Error (Indeterminate Error) - measurement has an equal probability of being high or low.</a:t>
            </a:r>
          </a:p>
          <a:p>
            <a:r>
              <a:rPr lang="en-US" smtClean="0"/>
              <a:t>	Systematic Error (Determinate Error) - Occurs in the same direction each time (high or low), often resulting from poor technique or incorrect calibration.</a:t>
            </a:r>
          </a:p>
          <a:p>
            <a:endParaRPr lang="en-US"/>
          </a:p>
        </p:txBody>
      </p:sp>
      <p:sp>
        <p:nvSpPr>
          <p:cNvPr id="21507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6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5602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Rules for Counting Significant Figures - Details</a:t>
            </a:r>
          </a:p>
          <a:p>
            <a:r>
              <a:rPr lang="en-US" smtClean="0"/>
              <a:t>	Nonzero integers always count as significant figures.</a:t>
            </a:r>
          </a:p>
          <a:p>
            <a:r>
              <a:rPr lang="en-US" smtClean="0"/>
              <a:t>3456 has </a:t>
            </a:r>
          </a:p>
          <a:p>
            <a:r>
              <a:rPr lang="en-US" smtClean="0"/>
              <a:t>4 significant figures</a:t>
            </a:r>
          </a:p>
          <a:p>
            <a:endParaRPr lang="en-US"/>
          </a:p>
        </p:txBody>
      </p:sp>
      <p:sp>
        <p:nvSpPr>
          <p:cNvPr id="25603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7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7650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Rules for Counting Significant Figures - Details</a:t>
            </a:r>
          </a:p>
          <a:p>
            <a:r>
              <a:rPr lang="en-US" smtClean="0"/>
              <a:t>Zeros</a:t>
            </a:r>
          </a:p>
          <a:p>
            <a:r>
              <a:rPr lang="en-US" smtClean="0"/>
              <a:t>	-	Leading zeros do not count as </a:t>
            </a:r>
          </a:p>
          <a:p>
            <a:r>
              <a:rPr lang="en-US" smtClean="0"/>
              <a:t>		significant figures.</a:t>
            </a:r>
          </a:p>
          <a:p>
            <a:r>
              <a:rPr lang="en-US" smtClean="0"/>
              <a:t>0.0486 has</a:t>
            </a:r>
          </a:p>
          <a:p>
            <a:r>
              <a:rPr lang="en-US" smtClean="0"/>
              <a:t>3 significant figures</a:t>
            </a:r>
          </a:p>
          <a:p>
            <a:endParaRPr lang="en-US"/>
          </a:p>
        </p:txBody>
      </p:sp>
      <p:sp>
        <p:nvSpPr>
          <p:cNvPr id="27651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8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698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Rules for Counting Significant Figures - Details</a:t>
            </a:r>
          </a:p>
          <a:p>
            <a:r>
              <a:rPr lang="en-US" smtClean="0"/>
              <a:t>Zeros</a:t>
            </a:r>
          </a:p>
          <a:p>
            <a:r>
              <a:rPr lang="en-US" smtClean="0"/>
              <a:t>		-			Captive zeros always count as</a:t>
            </a:r>
          </a:p>
          <a:p>
            <a:r>
              <a:rPr lang="en-US" smtClean="0"/>
              <a:t>			significant figures.</a:t>
            </a:r>
          </a:p>
          <a:p>
            <a:r>
              <a:rPr lang="en-US" smtClean="0"/>
              <a:t>16.07 has</a:t>
            </a:r>
          </a:p>
          <a:p>
            <a:r>
              <a:rPr lang="en-US" smtClean="0"/>
              <a:t>4 significant figures</a:t>
            </a:r>
          </a:p>
          <a:p>
            <a:endParaRPr lang="en-US"/>
          </a:p>
        </p:txBody>
      </p:sp>
      <p:sp>
        <p:nvSpPr>
          <p:cNvPr id="29699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notesSlides/notesSlide9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1746" name="Rectangle 2"/>
          <p:cNvSpPr>
            <a:spLocks noGrp="1" noChangeArrowheads="1"/>
          </p:cNvSpPr>
          <p:nvPr>
            <p:ph type="body" idx="1"/>
          </p:nvPr>
        </p:nvSpPr>
        <p:spPr>
          <a:ln/>
        </p:spPr>
        <p:txBody>
          <a:bodyPr/>
          <a:lstStyle/>
          <a:p>
            <a:r>
              <a:rPr lang="en-US" smtClean="0"/>
              <a:t>Rules for Counting Significant Figures - Details</a:t>
            </a:r>
          </a:p>
          <a:p>
            <a:r>
              <a:rPr lang="en-US" smtClean="0"/>
              <a:t>Zeros</a:t>
            </a:r>
          </a:p>
          <a:p>
            <a:r>
              <a:rPr lang="en-US" smtClean="0"/>
              <a:t>	Trailing zeros are significant only if the number contains a decimal point.</a:t>
            </a:r>
          </a:p>
          <a:p>
            <a:r>
              <a:rPr lang="en-US" smtClean="0"/>
              <a:t>9.300 has</a:t>
            </a:r>
          </a:p>
          <a:p>
            <a:r>
              <a:rPr lang="en-US" smtClean="0"/>
              <a:t>4 significant figures</a:t>
            </a:r>
          </a:p>
          <a:p>
            <a:endParaRPr lang="en-US"/>
          </a:p>
        </p:txBody>
      </p:sp>
      <p:sp>
        <p:nvSpPr>
          <p:cNvPr id="31747" name="Rectangle 3"/>
          <p:cNvSpPr>
            <a:spLocks noGrp="1" noRot="1" noChangeAspect="1" noChangeArrowheads="1" noTextEdit="1"/>
          </p:cNvSpPr>
          <p:nvPr>
            <p:ph type="sldImg"/>
          </p:nvPr>
        </p:nvSpPr>
        <p:spPr>
          <a:xfrm>
            <a:off x="1150938" y="692150"/>
            <a:ext cx="4556125" cy="3416300"/>
          </a:xfrm>
          <a:ln cap="flat"/>
        </p:spPr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ctrTitle"/>
          </p:nvPr>
        </p:nvSpPr>
        <p:spPr>
          <a:xfrm>
            <a:off x="685800" y="2130425"/>
            <a:ext cx="7772400" cy="1470025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Subtitle 2"/>
          <p:cNvSpPr>
            <a:spLocks noGrp="1"/>
          </p:cNvSpPr>
          <p:nvPr>
            <p:ph type="subTitle" idx="1"/>
          </p:nvPr>
        </p:nvSpPr>
        <p:spPr>
          <a:xfrm>
            <a:off x="1371600" y="3886200"/>
            <a:ext cx="6400800" cy="1752600"/>
          </a:xfrm>
        </p:spPr>
        <p:txBody>
          <a:bodyPr/>
          <a:lstStyle>
            <a:lvl1pPr marL="0" indent="0" algn="ctr">
              <a:buNone/>
              <a:defRPr/>
            </a:lvl1pPr>
            <a:lvl2pPr marL="457200" indent="0" algn="ctr">
              <a:buNone/>
              <a:defRPr/>
            </a:lvl2pPr>
            <a:lvl3pPr marL="914400" indent="0" algn="ctr">
              <a:buNone/>
              <a:defRPr/>
            </a:lvl3pPr>
            <a:lvl4pPr marL="1371600" indent="0" algn="ctr">
              <a:buNone/>
              <a:defRPr/>
            </a:lvl4pPr>
            <a:lvl5pPr marL="1828800" indent="0" algn="ctr">
              <a:buNone/>
              <a:defRPr/>
            </a:lvl5pPr>
            <a:lvl6pPr marL="2286000" indent="0" algn="ctr">
              <a:buNone/>
              <a:defRPr/>
            </a:lvl6pPr>
            <a:lvl7pPr marL="2743200" indent="0" algn="ctr">
              <a:buNone/>
              <a:defRPr/>
            </a:lvl7pPr>
            <a:lvl8pPr marL="3200400" indent="0" algn="ctr">
              <a:buNone/>
              <a:defRPr/>
            </a:lvl8pPr>
            <a:lvl9pPr marL="3657600" indent="0" algn="ctr">
              <a:buNone/>
              <a:defRPr/>
            </a:lvl9pPr>
          </a:lstStyle>
          <a:p>
            <a:r>
              <a:rPr lang="en-US" smtClean="0"/>
              <a:t>Click to edit Master subtitle style</a:t>
            </a:r>
            <a:endParaRPr lang="en-US"/>
          </a:p>
        </p:txBody>
      </p:sp>
    </p:spTree>
  </p:cSld>
  <p:clrMapOvr>
    <a:masterClrMapping/>
  </p:clrMapOvr>
  <p:transition spd="slow"/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slow"/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/>
          <p:cNvSpPr>
            <a:spLocks noGrp="1"/>
          </p:cNvSpPr>
          <p:nvPr>
            <p:ph type="title" orient="vert"/>
          </p:nvPr>
        </p:nvSpPr>
        <p:spPr>
          <a:xfrm>
            <a:off x="6496050" y="228600"/>
            <a:ext cx="1962150" cy="5867400"/>
          </a:xfrm>
        </p:spPr>
        <p:txBody>
          <a:bodyPr vert="eaVert"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Vertical Text Placeholder 2"/>
          <p:cNvSpPr>
            <a:spLocks noGrp="1"/>
          </p:cNvSpPr>
          <p:nvPr>
            <p:ph type="body" orient="vert" idx="1"/>
          </p:nvPr>
        </p:nvSpPr>
        <p:spPr>
          <a:xfrm>
            <a:off x="609600" y="228600"/>
            <a:ext cx="5734050" cy="5867400"/>
          </a:xfrm>
        </p:spPr>
        <p:txBody>
          <a:bodyPr vert="eaVert"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slow"/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Only" preserve="1">
  <p:cSld name="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Content Placeholder 1"/>
          <p:cNvSpPr>
            <a:spLocks noGrp="1"/>
          </p:cNvSpPr>
          <p:nvPr>
            <p:ph/>
          </p:nvPr>
        </p:nvSpPr>
        <p:spPr>
          <a:xfrm>
            <a:off x="609600" y="228600"/>
            <a:ext cx="7848600" cy="5867400"/>
          </a:xfrm>
        </p:spPr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slow"/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bl" preserve="1">
  <p:cSld name="Title and Tabl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609600" y="228600"/>
            <a:ext cx="7848600" cy="1143000"/>
          </a:xfrm>
        </p:spPr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able Placeholder 2"/>
          <p:cNvSpPr>
            <a:spLocks noGrp="1"/>
          </p:cNvSpPr>
          <p:nvPr>
            <p:ph type="tbl" idx="1"/>
          </p:nvPr>
        </p:nvSpPr>
        <p:spPr>
          <a:xfrm>
            <a:off x="609600" y="1981200"/>
            <a:ext cx="7848600" cy="4114800"/>
          </a:xfrm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/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slow"/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722313" y="4406900"/>
            <a:ext cx="77724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722313" y="2906713"/>
            <a:ext cx="7772400" cy="1500187"/>
          </a:xfrm>
        </p:spPr>
        <p:txBody>
          <a:bodyPr anchor="b"/>
          <a:lstStyle>
            <a:lvl1pPr marL="0" indent="0">
              <a:buNone/>
              <a:defRPr sz="2000"/>
            </a:lvl1pPr>
            <a:lvl2pPr marL="457200" indent="0">
              <a:buNone/>
              <a:defRPr sz="1800"/>
            </a:lvl2pPr>
            <a:lvl3pPr marL="914400" indent="0">
              <a:buNone/>
              <a:defRPr sz="1600"/>
            </a:lvl3pPr>
            <a:lvl4pPr marL="1371600" indent="0">
              <a:buNone/>
              <a:defRPr sz="1400"/>
            </a:lvl4pPr>
            <a:lvl5pPr marL="1828800" indent="0">
              <a:buNone/>
              <a:defRPr sz="1400"/>
            </a:lvl5pPr>
            <a:lvl6pPr marL="2286000" indent="0">
              <a:buNone/>
              <a:defRPr sz="1400"/>
            </a:lvl6pPr>
            <a:lvl7pPr marL="2743200" indent="0">
              <a:buNone/>
              <a:defRPr sz="1400"/>
            </a:lvl7pPr>
            <a:lvl8pPr marL="3200400" indent="0">
              <a:buNone/>
              <a:defRPr sz="1400"/>
            </a:lvl8pPr>
            <a:lvl9pPr marL="3657600" indent="0">
              <a:buNone/>
              <a:defRPr sz="14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 spd="slow"/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sz="half" idx="1"/>
          </p:nvPr>
        </p:nvSpPr>
        <p:spPr>
          <a:xfrm>
            <a:off x="609600" y="1981200"/>
            <a:ext cx="38481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610100" y="1981200"/>
            <a:ext cx="3848100" cy="4114800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slow"/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4638"/>
            <a:ext cx="8229600" cy="1143000"/>
          </a:xfrm>
        </p:spPr>
        <p:txBody>
          <a:bodyPr/>
          <a:lstStyle>
            <a:lvl1pPr>
              <a:defRPr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Text Placeholder 2"/>
          <p:cNvSpPr>
            <a:spLocks noGrp="1"/>
          </p:cNvSpPr>
          <p:nvPr>
            <p:ph type="body" idx="1"/>
          </p:nvPr>
        </p:nvSpPr>
        <p:spPr>
          <a:xfrm>
            <a:off x="457200" y="1535113"/>
            <a:ext cx="4040188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4" name="Content Placeholder 3"/>
          <p:cNvSpPr>
            <a:spLocks noGrp="1"/>
          </p:cNvSpPr>
          <p:nvPr>
            <p:ph sz="half" idx="2"/>
          </p:nvPr>
        </p:nvSpPr>
        <p:spPr>
          <a:xfrm>
            <a:off x="457200" y="2174875"/>
            <a:ext cx="4040188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5" name="Text Placeholder 4"/>
          <p:cNvSpPr>
            <a:spLocks noGrp="1"/>
          </p:cNvSpPr>
          <p:nvPr>
            <p:ph type="body" sz="quarter" idx="3"/>
          </p:nvPr>
        </p:nvSpPr>
        <p:spPr>
          <a:xfrm>
            <a:off x="4645025" y="1535113"/>
            <a:ext cx="4041775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  <p:sp>
        <p:nvSpPr>
          <p:cNvPr id="6" name="Content Placeholder 5"/>
          <p:cNvSpPr>
            <a:spLocks noGrp="1"/>
          </p:cNvSpPr>
          <p:nvPr>
            <p:ph sz="quarter" idx="4"/>
          </p:nvPr>
        </p:nvSpPr>
        <p:spPr>
          <a:xfrm>
            <a:off x="4645025" y="2174875"/>
            <a:ext cx="4041775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</p:spTree>
  </p:cSld>
  <p:clrMapOvr>
    <a:masterClrMapping/>
  </p:clrMapOvr>
  <p:transition spd="slow"/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 smtClean="0"/>
              <a:t>Click to edit Master title style</a:t>
            </a:r>
            <a:endParaRPr lang="en-US"/>
          </a:p>
        </p:txBody>
      </p:sp>
    </p:spTree>
  </p:cSld>
  <p:clrMapOvr>
    <a:masterClrMapping/>
  </p:clrMapOvr>
  <p:transition spd="slow"/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</p:spTree>
  </p:cSld>
  <p:clrMapOvr>
    <a:masterClrMapping/>
  </p:clrMapOvr>
  <p:transition spd="slow"/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457200" y="273050"/>
            <a:ext cx="3008313" cy="1162050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Content Placeholder 2"/>
          <p:cNvSpPr>
            <a:spLocks noGrp="1"/>
          </p:cNvSpPr>
          <p:nvPr>
            <p:ph idx="1"/>
          </p:nvPr>
        </p:nvSpPr>
        <p:spPr>
          <a:xfrm>
            <a:off x="3575050" y="273050"/>
            <a:ext cx="5111750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457200" y="1435100"/>
            <a:ext cx="3008313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 spd="slow"/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/>
          <p:cNvSpPr>
            <a:spLocks noGrp="1"/>
          </p:cNvSpPr>
          <p:nvPr>
            <p:ph type="title"/>
          </p:nvPr>
        </p:nvSpPr>
        <p:spPr>
          <a:xfrm>
            <a:off x="1792288" y="4800600"/>
            <a:ext cx="5486400" cy="566738"/>
          </a:xfrm>
        </p:spPr>
        <p:txBody>
          <a:bodyPr/>
          <a:lstStyle>
            <a:lvl1pPr algn="l">
              <a:defRPr sz="2000" b="1"/>
            </a:lvl1pPr>
          </a:lstStyle>
          <a:p>
            <a:r>
              <a:rPr lang="en-US" smtClean="0"/>
              <a:t>Click to edit Master title style</a:t>
            </a:r>
            <a:endParaRPr lang="en-US"/>
          </a:p>
        </p:txBody>
      </p:sp>
      <p:sp>
        <p:nvSpPr>
          <p:cNvPr id="3" name="Picture Placeholder 2"/>
          <p:cNvSpPr>
            <a:spLocks noGrp="1"/>
          </p:cNvSpPr>
          <p:nvPr>
            <p:ph type="pic" idx="1"/>
          </p:nvPr>
        </p:nvSpPr>
        <p:spPr>
          <a:xfrm>
            <a:off x="1792288" y="612775"/>
            <a:ext cx="54864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/>
          <p:cNvSpPr>
            <a:spLocks noGrp="1"/>
          </p:cNvSpPr>
          <p:nvPr>
            <p:ph type="body" sz="half" idx="2"/>
          </p:nvPr>
        </p:nvSpPr>
        <p:spPr>
          <a:xfrm>
            <a:off x="1792288" y="5367338"/>
            <a:ext cx="54864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en-US" smtClean="0"/>
              <a:t>Click to edit Master text styles</a:t>
            </a:r>
          </a:p>
        </p:txBody>
      </p:sp>
    </p:spTree>
  </p:cSld>
  <p:clrMapOvr>
    <a:masterClrMapping/>
  </p:clrMapOvr>
  <p:transition spd="slow"/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13" Type="http://schemas.openxmlformats.org/officeDocument/2006/relationships/slideLayout" Target="../slideLayouts/slideLayout13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slideLayout" Target="../slideLayouts/slideLayout12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Relationship Id="rId14" Type="http://schemas.openxmlformats.org/officeDocument/2006/relationships/theme" Target="../theme/theme1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Pr>
        <a:gradFill flip="none" rotWithShape="1">
          <a:gsLst>
            <a:gs pos="0">
              <a:srgbClr val="FFEFD1"/>
            </a:gs>
            <a:gs pos="64999">
              <a:srgbClr val="F0EBD5"/>
            </a:gs>
            <a:gs pos="100000">
              <a:srgbClr val="D1C39F"/>
            </a:gs>
          </a:gsLst>
          <a:lin ang="5400000" scaled="0"/>
          <a:tileRect/>
        </a:gra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29" name="Rectangle 5"/>
          <p:cNvSpPr>
            <a:spLocks noGrp="1" noChangeArrowheads="1"/>
          </p:cNvSpPr>
          <p:nvPr>
            <p:ph type="title"/>
          </p:nvPr>
        </p:nvSpPr>
        <p:spPr bwMode="auto">
          <a:xfrm>
            <a:off x="609600" y="228600"/>
            <a:ext cx="7848600" cy="1143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b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title style</a:t>
            </a:r>
          </a:p>
        </p:txBody>
      </p:sp>
      <p:sp>
        <p:nvSpPr>
          <p:cNvPr id="1030" name="Rectangle 6"/>
          <p:cNvSpPr>
            <a:spLocks noGrp="1" noChangeArrowheads="1"/>
          </p:cNvSpPr>
          <p:nvPr>
            <p:ph type="body" idx="1"/>
          </p:nvPr>
        </p:nvSpPr>
        <p:spPr bwMode="auto">
          <a:xfrm>
            <a:off x="609600" y="1981200"/>
            <a:ext cx="7848600" cy="41148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vert="horz" wrap="square" lIns="90488" tIns="44450" rIns="90488" bIns="4445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en-US" smtClean="0"/>
              <a:t>Click to edit Master text styles</a:t>
            </a:r>
          </a:p>
          <a:p>
            <a:pPr lvl="1"/>
            <a:r>
              <a:rPr lang="en-US" smtClean="0"/>
              <a:t>Second Level</a:t>
            </a:r>
          </a:p>
          <a:p>
            <a:pPr lvl="2"/>
            <a:r>
              <a:rPr lang="en-US" smtClean="0"/>
              <a:t>Third Level</a:t>
            </a:r>
          </a:p>
          <a:p>
            <a:pPr lvl="3"/>
            <a:r>
              <a:rPr lang="en-US" smtClean="0"/>
              <a:t>Fourth Level</a:t>
            </a:r>
          </a:p>
          <a:p>
            <a:pPr lvl="4"/>
            <a:r>
              <a:rPr lang="en-US" smtClean="0"/>
              <a:t>Fifth Level</a:t>
            </a:r>
          </a:p>
        </p:txBody>
      </p:sp>
    </p:spTree>
  </p:cSld>
  <p:clrMap bg1="dk2" tx1="lt1" bg2="dk1" tx2="lt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  <p:sldLayoutId id="2147483660" r:id="rId12"/>
    <p:sldLayoutId id="2147483661" r:id="rId13"/>
  </p:sldLayoutIdLst>
  <p:transition spd="slow"/>
  <p:txStyles>
    <p:titleStyle>
      <a:lvl1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+mj-lt"/>
          <a:ea typeface="+mj-ea"/>
          <a:cs typeface="+mj-cs"/>
        </a:defRPr>
      </a:lvl1pPr>
      <a:lvl2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2pPr>
      <a:lvl3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3pPr>
      <a:lvl4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4pPr>
      <a:lvl5pPr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5pPr>
      <a:lvl6pPr marL="457200"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6pPr>
      <a:lvl7pPr marL="914400"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7pPr>
      <a:lvl8pPr marL="1371600"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8pPr>
      <a:lvl9pPr marL="1828800" algn="ctr" rtl="0" eaLnBrk="0" fontAlgn="base" hangingPunct="0">
        <a:spcBef>
          <a:spcPct val="0"/>
        </a:spcBef>
        <a:spcAft>
          <a:spcPct val="0"/>
        </a:spcAft>
        <a:defRPr sz="3600" b="1">
          <a:solidFill>
            <a:schemeClr val="tx1"/>
          </a:solidFill>
          <a:effectLst>
            <a:outerShdw blurRad="38100" dist="38100" dir="2700000" algn="tl">
              <a:srgbClr val="000000"/>
            </a:outerShdw>
          </a:effectLst>
          <a:latin typeface="Comic Sans MS" pitchFamily="66" charset="0"/>
        </a:defRPr>
      </a:lvl9pPr>
    </p:titleStyle>
    <p:bodyStyle>
      <a:lvl1pPr marL="342900" indent="-342900" algn="l" rtl="0" eaLnBrk="0" fontAlgn="base" hangingPunct="0">
        <a:spcBef>
          <a:spcPct val="20000"/>
        </a:spcBef>
        <a:spcAft>
          <a:spcPct val="0"/>
        </a:spcAft>
        <a:defRPr sz="2400" b="1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100000"/>
        <a:buChar char="»"/>
        <a:defRPr sz="2400" b="1">
          <a:solidFill>
            <a:schemeClr val="tx1"/>
          </a:solidFill>
          <a:latin typeface="+mn-lt"/>
        </a:defRPr>
      </a:lvl2pPr>
      <a:lvl3pPr marL="1143000" indent="-228600" algn="l" rtl="0" eaLnBrk="0" fontAlgn="base" hangingPunct="0">
        <a:spcBef>
          <a:spcPct val="20000"/>
        </a:spcBef>
        <a:spcAft>
          <a:spcPct val="0"/>
        </a:spcAft>
        <a:buClr>
          <a:schemeClr val="tx1"/>
        </a:buClr>
        <a:buSzPct val="100000"/>
        <a:buChar char="–"/>
        <a:defRPr sz="2400" b="1">
          <a:solidFill>
            <a:schemeClr val="tx1"/>
          </a:solidFill>
          <a:latin typeface="+mn-lt"/>
        </a:defRPr>
      </a:lvl3pPr>
      <a:lvl4pPr marL="1600200" indent="-228600" algn="l" rtl="0" eaLnBrk="0" fontAlgn="base" hangingPunct="0">
        <a:spcBef>
          <a:spcPct val="20000"/>
        </a:spcBef>
        <a:spcAft>
          <a:spcPct val="0"/>
        </a:spcAft>
        <a:buClr>
          <a:schemeClr val="accent2"/>
        </a:buClr>
        <a:buSzPct val="65000"/>
        <a:buFont typeface="Monotype Sorts" charset="0"/>
        <a:buChar char="l"/>
        <a:defRPr sz="2400" b="1">
          <a:solidFill>
            <a:schemeClr val="tx1"/>
          </a:solidFill>
          <a:latin typeface="+mn-lt"/>
        </a:defRPr>
      </a:lvl4pPr>
      <a:lvl5pPr marL="20574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100000"/>
        <a:buChar char="»"/>
        <a:defRPr sz="2400" b="1">
          <a:solidFill>
            <a:schemeClr val="tx1"/>
          </a:solidFill>
          <a:latin typeface="+mn-lt"/>
        </a:defRPr>
      </a:lvl5pPr>
      <a:lvl6pPr marL="25146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100000"/>
        <a:buChar char="»"/>
        <a:defRPr sz="2400" b="1">
          <a:solidFill>
            <a:schemeClr val="tx1"/>
          </a:solidFill>
          <a:latin typeface="+mn-lt"/>
        </a:defRPr>
      </a:lvl6pPr>
      <a:lvl7pPr marL="29718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100000"/>
        <a:buChar char="»"/>
        <a:defRPr sz="2400" b="1">
          <a:solidFill>
            <a:schemeClr val="tx1"/>
          </a:solidFill>
          <a:latin typeface="+mn-lt"/>
        </a:defRPr>
      </a:lvl7pPr>
      <a:lvl8pPr marL="34290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100000"/>
        <a:buChar char="»"/>
        <a:defRPr sz="2400" b="1">
          <a:solidFill>
            <a:schemeClr val="tx1"/>
          </a:solidFill>
          <a:latin typeface="+mn-lt"/>
        </a:defRPr>
      </a:lvl8pPr>
      <a:lvl9pPr marL="3886200" indent="-228600" algn="l" rtl="0" eaLnBrk="0" fontAlgn="base" hangingPunct="0">
        <a:spcBef>
          <a:spcPct val="20000"/>
        </a:spcBef>
        <a:spcAft>
          <a:spcPct val="0"/>
        </a:spcAft>
        <a:buClr>
          <a:schemeClr val="folHlink"/>
        </a:buClr>
        <a:buSzPct val="100000"/>
        <a:buChar char="»"/>
        <a:defRPr sz="2400" b="1">
          <a:solidFill>
            <a:schemeClr val="tx1"/>
          </a:solidFill>
          <a:latin typeface="+mn-lt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3" Type="http://schemas.openxmlformats.org/officeDocument/2006/relationships/image" Target="../media/image1.jpeg"/><Relationship Id="rId2" Type="http://schemas.openxmlformats.org/officeDocument/2006/relationships/notesSlide" Target="../notesSlides/notesSlide1.xml"/><Relationship Id="rId1" Type="http://schemas.openxmlformats.org/officeDocument/2006/relationships/slideLayout" Target="../slideLayouts/slideLayout2.xml"/></Relationships>
</file>

<file path=ppt/slides/_rels/slide10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0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1.xml"/><Relationship Id="rId1" Type="http://schemas.openxmlformats.org/officeDocument/2006/relationships/slideLayout" Target="../slideLayouts/slideLayout2.xml"/></Relationships>
</file>

<file path=ppt/slides/_rels/slide1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2.xml"/><Relationship Id="rId1" Type="http://schemas.openxmlformats.org/officeDocument/2006/relationships/slideLayout" Target="../slideLayouts/slideLayout2.xml"/></Relationships>
</file>

<file path=ppt/slides/_rels/slide13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3.xml"/><Relationship Id="rId1" Type="http://schemas.openxmlformats.org/officeDocument/2006/relationships/slideLayout" Target="../slideLayouts/slideLayout2.xml"/></Relationships>
</file>

<file path=ppt/slides/_rels/slide14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4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15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3" Type="http://schemas.openxmlformats.org/officeDocument/2006/relationships/image" Target="../media/image2.jpeg"/><Relationship Id="rId2" Type="http://schemas.openxmlformats.org/officeDocument/2006/relationships/notesSlide" Target="../notesSlides/notesSlide3.xml"/><Relationship Id="rId1" Type="http://schemas.openxmlformats.org/officeDocument/2006/relationships/slideLayout" Target="../slideLayouts/slideLayout6.xml"/><Relationship Id="rId4" Type="http://schemas.openxmlformats.org/officeDocument/2006/relationships/image" Target="../media/image3.jpeg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image" Target="../media/image4.png"/><Relationship Id="rId2" Type="http://schemas.openxmlformats.org/officeDocument/2006/relationships/notesSlide" Target="../notesSlides/notesSlide4.xml"/><Relationship Id="rId1" Type="http://schemas.openxmlformats.org/officeDocument/2006/relationships/slideLayout" Target="../slideLayouts/slideLayout2.xml"/><Relationship Id="rId5" Type="http://schemas.openxmlformats.org/officeDocument/2006/relationships/image" Target="../media/image6.png"/><Relationship Id="rId4" Type="http://schemas.openxmlformats.org/officeDocument/2006/relationships/image" Target="../media/image5.png"/></Relationships>
</file>

<file path=ppt/slides/_rels/slide5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5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6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7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8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2" Type="http://schemas.openxmlformats.org/officeDocument/2006/relationships/notesSlide" Target="../notesSlides/notesSlide9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53253" name="Picture 5" descr="nz302"/>
          <p:cNvPicPr>
            <a:picLocks noGrp="1" noChangeAspect="1" noChangeArrowheads="1"/>
          </p:cNvPicPr>
          <p:nvPr>
            <p:ph idx="1"/>
          </p:nvPr>
        </p:nvPicPr>
        <p:blipFill>
          <a:blip r:embed="rId3"/>
          <a:srcRect/>
          <a:stretch>
            <a:fillRect/>
          </a:stretch>
        </p:blipFill>
        <p:spPr>
          <a:xfrm>
            <a:off x="685800" y="762000"/>
            <a:ext cx="7761124" cy="579120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sp>
        <p:nvSpPr>
          <p:cNvPr id="53250" name="Rectangle 2"/>
          <p:cNvSpPr>
            <a:spLocks noGrp="1" noChangeArrowheads="1"/>
          </p:cNvSpPr>
          <p:nvPr>
            <p:ph type="title"/>
          </p:nvPr>
        </p:nvSpPr>
        <p:spPr>
          <a:xfrm>
            <a:off x="0" y="0"/>
            <a:ext cx="9144000" cy="762000"/>
          </a:xfrm>
        </p:spPr>
        <p:txBody>
          <a:bodyPr/>
          <a:lstStyle/>
          <a:p>
            <a:r>
              <a:rPr lang="en-US" u="sng" dirty="0" smtClean="0">
                <a:solidFill>
                  <a:srgbClr val="CC0000"/>
                </a:solidFill>
              </a:rPr>
              <a:t>Uncertainty and Significant Figures</a:t>
            </a:r>
            <a:endParaRPr lang="en-US" u="sng" dirty="0">
              <a:solidFill>
                <a:srgbClr val="CC0000"/>
              </a:solidFill>
            </a:endParaRPr>
          </a:p>
        </p:txBody>
      </p:sp>
      <p:sp>
        <p:nvSpPr>
          <p:cNvPr id="53255" name="Text Box 7"/>
          <p:cNvSpPr txBox="1">
            <a:spLocks noChangeArrowheads="1"/>
          </p:cNvSpPr>
          <p:nvPr/>
        </p:nvSpPr>
        <p:spPr bwMode="auto">
          <a:xfrm>
            <a:off x="5876925" y="6553200"/>
            <a:ext cx="3081293" cy="30777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sz="1400" dirty="0">
                <a:solidFill>
                  <a:srgbClr val="4D4D4D"/>
                </a:solidFill>
              </a:rPr>
              <a:t>Cartoon courtesy of </a:t>
            </a:r>
            <a:r>
              <a:rPr lang="en-US" sz="1400" dirty="0" smtClean="0">
                <a:solidFill>
                  <a:srgbClr val="4D4D4D"/>
                </a:solidFill>
              </a:rPr>
              <a:t>Lab-initio.com</a:t>
            </a:r>
            <a:endParaRPr lang="en-US" sz="1400" dirty="0">
              <a:solidFill>
                <a:srgbClr val="4D4D4D"/>
              </a:solidFill>
            </a:endParaRPr>
          </a:p>
        </p:txBody>
      </p:sp>
    </p:spTree>
  </p:cSld>
  <p:clrMapOvr>
    <a:masterClrMapping/>
  </p:clrMapOvr>
  <p:transition spd="slow"/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2770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Rules for Counting Significant Figures - Details</a:t>
            </a:r>
          </a:p>
        </p:txBody>
      </p:sp>
      <p:sp>
        <p:nvSpPr>
          <p:cNvPr id="32771" name="Rectangle 3"/>
          <p:cNvSpPr>
            <a:spLocks noChangeArrowheads="1"/>
          </p:cNvSpPr>
          <p:nvPr/>
        </p:nvSpPr>
        <p:spPr bwMode="auto">
          <a:xfrm>
            <a:off x="1371600" y="2436813"/>
            <a:ext cx="7770813" cy="11906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2773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609600" y="1676400"/>
            <a:ext cx="7848600" cy="2819400"/>
          </a:xfrm>
          <a:noFill/>
          <a:ln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z="2800" dirty="0">
                <a:solidFill>
                  <a:srgbClr val="FFFF00"/>
                </a:solidFill>
              </a:rPr>
              <a:t>	</a:t>
            </a:r>
            <a:r>
              <a:rPr lang="en-US" sz="3200" u="sng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Exact numbers</a:t>
            </a:r>
            <a:r>
              <a:rPr lang="en-US" sz="32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2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have an </a:t>
            </a:r>
            <a:r>
              <a:rPr lang="en-US" sz="3200" i="1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infinite</a:t>
            </a:r>
            <a:r>
              <a:rPr lang="en-US" sz="32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number of significant figures.</a:t>
            </a:r>
          </a:p>
          <a:p>
            <a:pPr algn="ctr">
              <a:spcBef>
                <a:spcPct val="100000"/>
              </a:spcBef>
            </a:pPr>
            <a:r>
              <a:rPr lang="en-US" sz="40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1</a:t>
            </a:r>
            <a:r>
              <a:rPr lang="en-US" sz="40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inch</a:t>
            </a:r>
            <a:r>
              <a:rPr lang="en-US" sz="40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 </a:t>
            </a:r>
            <a:r>
              <a:rPr lang="en-US" sz="4000" dirty="0">
                <a:solidFill>
                  <a:schemeClr val="bg2">
                    <a:lumMod val="5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=</a:t>
            </a:r>
            <a:r>
              <a:rPr lang="en-US" sz="40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 </a:t>
            </a:r>
            <a:r>
              <a:rPr lang="en-US" sz="40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2.54</a:t>
            </a:r>
            <a:r>
              <a:rPr lang="en-US" sz="400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cm, exactly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7" dur="500"/>
                                        <p:tgtEl>
                                          <p:spTgt spid="32773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16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27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in)">
                                      <p:cBhvr>
                                        <p:cTn id="12" dur="500"/>
                                        <p:tgtEl>
                                          <p:spTgt spid="32773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2773" grpId="0" build="p" autoUpdateAnimBg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734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696200" cy="685800"/>
          </a:xfrm>
        </p:spPr>
        <p:txBody>
          <a:bodyPr/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Sig Fig Practice #1</a:t>
            </a:r>
          </a:p>
        </p:txBody>
      </p:sp>
      <p:sp>
        <p:nvSpPr>
          <p:cNvPr id="57348" name="Text Box 4"/>
          <p:cNvSpPr txBox="1">
            <a:spLocks noChangeArrowheads="1"/>
          </p:cNvSpPr>
          <p:nvPr/>
        </p:nvSpPr>
        <p:spPr bwMode="auto">
          <a:xfrm>
            <a:off x="533400" y="990600"/>
            <a:ext cx="8001000" cy="4572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sz="2400" dirty="0">
                <a:solidFill>
                  <a:schemeClr val="accent4">
                    <a:lumMod val="10000"/>
                  </a:schemeClr>
                </a:solidFill>
              </a:rPr>
              <a:t>How many significant figures in each of the following?</a:t>
            </a:r>
          </a:p>
        </p:txBody>
      </p:sp>
      <p:sp>
        <p:nvSpPr>
          <p:cNvPr id="57349" name="Text Box 5"/>
          <p:cNvSpPr txBox="1">
            <a:spLocks noChangeArrowheads="1"/>
          </p:cNvSpPr>
          <p:nvPr/>
        </p:nvSpPr>
        <p:spPr bwMode="auto">
          <a:xfrm>
            <a:off x="1905000" y="1600200"/>
            <a:ext cx="2301875" cy="52322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006600"/>
                </a:solidFill>
              </a:rPr>
              <a:t>1.0070 m </a:t>
            </a:r>
            <a:r>
              <a:rPr lang="en-US" dirty="0">
                <a:solidFill>
                  <a:srgbClr val="006600"/>
                </a:solidFill>
                <a:sym typeface="Wingdings" pitchFamily="2" charset="2"/>
              </a:rPr>
              <a:t> </a:t>
            </a:r>
            <a:endParaRPr lang="en-US" dirty="0">
              <a:solidFill>
                <a:srgbClr val="006600"/>
              </a:solidFill>
            </a:endParaRPr>
          </a:p>
        </p:txBody>
      </p:sp>
      <p:sp>
        <p:nvSpPr>
          <p:cNvPr id="57350" name="Text Box 6"/>
          <p:cNvSpPr txBox="1">
            <a:spLocks noChangeArrowheads="1"/>
          </p:cNvSpPr>
          <p:nvPr/>
        </p:nvSpPr>
        <p:spPr bwMode="auto">
          <a:xfrm>
            <a:off x="4343400" y="1600200"/>
            <a:ext cx="245427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800000"/>
                </a:solidFill>
              </a:rPr>
              <a:t>5 sig figs</a:t>
            </a:r>
          </a:p>
        </p:txBody>
      </p:sp>
      <p:sp>
        <p:nvSpPr>
          <p:cNvPr id="57351" name="Text Box 7"/>
          <p:cNvSpPr txBox="1">
            <a:spLocks noChangeArrowheads="1"/>
          </p:cNvSpPr>
          <p:nvPr/>
        </p:nvSpPr>
        <p:spPr bwMode="auto">
          <a:xfrm>
            <a:off x="2117725" y="2286000"/>
            <a:ext cx="237807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006600"/>
                </a:solidFill>
              </a:rPr>
              <a:t>17.10 kg </a:t>
            </a:r>
            <a:r>
              <a:rPr lang="en-US" dirty="0">
                <a:solidFill>
                  <a:srgbClr val="006600"/>
                </a:solidFill>
                <a:sym typeface="Wingdings" pitchFamily="2" charset="2"/>
              </a:rPr>
              <a:t></a:t>
            </a:r>
            <a:endParaRPr lang="en-US" dirty="0">
              <a:solidFill>
                <a:srgbClr val="006600"/>
              </a:solidFill>
            </a:endParaRPr>
          </a:p>
        </p:txBody>
      </p:sp>
      <p:sp>
        <p:nvSpPr>
          <p:cNvPr id="57352" name="Text Box 8"/>
          <p:cNvSpPr txBox="1">
            <a:spLocks noChangeArrowheads="1"/>
          </p:cNvSpPr>
          <p:nvPr/>
        </p:nvSpPr>
        <p:spPr bwMode="auto">
          <a:xfrm>
            <a:off x="4343400" y="2286000"/>
            <a:ext cx="192087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800000"/>
                </a:solidFill>
              </a:rPr>
              <a:t>4 sig figs</a:t>
            </a:r>
          </a:p>
        </p:txBody>
      </p:sp>
      <p:sp>
        <p:nvSpPr>
          <p:cNvPr id="57353" name="Text Box 9"/>
          <p:cNvSpPr txBox="1">
            <a:spLocks noChangeArrowheads="1"/>
          </p:cNvSpPr>
          <p:nvPr/>
        </p:nvSpPr>
        <p:spPr bwMode="auto">
          <a:xfrm>
            <a:off x="1752600" y="3048000"/>
            <a:ext cx="245427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006600"/>
                </a:solidFill>
              </a:rPr>
              <a:t>100,890 L </a:t>
            </a:r>
            <a:r>
              <a:rPr lang="en-US" dirty="0">
                <a:solidFill>
                  <a:srgbClr val="006600"/>
                </a:solidFill>
                <a:sym typeface="Wingdings" pitchFamily="2" charset="2"/>
              </a:rPr>
              <a:t></a:t>
            </a:r>
            <a:endParaRPr lang="en-US" dirty="0">
              <a:solidFill>
                <a:srgbClr val="006600"/>
              </a:solidFill>
            </a:endParaRPr>
          </a:p>
        </p:txBody>
      </p:sp>
      <p:sp>
        <p:nvSpPr>
          <p:cNvPr id="57354" name="Text Box 10"/>
          <p:cNvSpPr txBox="1">
            <a:spLocks noChangeArrowheads="1"/>
          </p:cNvSpPr>
          <p:nvPr/>
        </p:nvSpPr>
        <p:spPr bwMode="auto">
          <a:xfrm>
            <a:off x="4343400" y="3048000"/>
            <a:ext cx="1719263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</a:rPr>
              <a:t>5 sig figs</a:t>
            </a:r>
          </a:p>
        </p:txBody>
      </p:sp>
      <p:sp>
        <p:nvSpPr>
          <p:cNvPr id="57355" name="Text Box 11"/>
          <p:cNvSpPr txBox="1">
            <a:spLocks noChangeArrowheads="1"/>
          </p:cNvSpPr>
          <p:nvPr/>
        </p:nvSpPr>
        <p:spPr bwMode="auto">
          <a:xfrm>
            <a:off x="1447800" y="3810000"/>
            <a:ext cx="260667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006600"/>
                </a:solidFill>
              </a:rPr>
              <a:t>3.29 x 10</a:t>
            </a:r>
            <a:r>
              <a:rPr lang="en-US" baseline="30000" dirty="0">
                <a:solidFill>
                  <a:srgbClr val="006600"/>
                </a:solidFill>
              </a:rPr>
              <a:t>3</a:t>
            </a:r>
            <a:r>
              <a:rPr lang="en-US" dirty="0">
                <a:solidFill>
                  <a:srgbClr val="006600"/>
                </a:solidFill>
              </a:rPr>
              <a:t> s </a:t>
            </a:r>
            <a:r>
              <a:rPr lang="en-US" dirty="0">
                <a:solidFill>
                  <a:srgbClr val="006600"/>
                </a:solidFill>
                <a:sym typeface="Wingdings" pitchFamily="2" charset="2"/>
              </a:rPr>
              <a:t></a:t>
            </a:r>
            <a:endParaRPr lang="en-US" baseline="30000" dirty="0">
              <a:solidFill>
                <a:srgbClr val="006600"/>
              </a:solidFill>
            </a:endParaRPr>
          </a:p>
        </p:txBody>
      </p:sp>
      <p:sp>
        <p:nvSpPr>
          <p:cNvPr id="57356" name="Text Box 12"/>
          <p:cNvSpPr txBox="1">
            <a:spLocks noChangeArrowheads="1"/>
          </p:cNvSpPr>
          <p:nvPr/>
        </p:nvSpPr>
        <p:spPr bwMode="auto">
          <a:xfrm>
            <a:off x="4327525" y="3824288"/>
            <a:ext cx="1719263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</a:rPr>
              <a:t>3 sig figs</a:t>
            </a:r>
          </a:p>
        </p:txBody>
      </p:sp>
      <p:sp>
        <p:nvSpPr>
          <p:cNvPr id="57357" name="Text Box 13"/>
          <p:cNvSpPr txBox="1">
            <a:spLocks noChangeArrowheads="1"/>
          </p:cNvSpPr>
          <p:nvPr/>
        </p:nvSpPr>
        <p:spPr bwMode="auto">
          <a:xfrm>
            <a:off x="1658938" y="4495800"/>
            <a:ext cx="2379662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006600"/>
                </a:solidFill>
              </a:rPr>
              <a:t>0.0054 cm </a:t>
            </a:r>
            <a:r>
              <a:rPr lang="en-US" dirty="0">
                <a:solidFill>
                  <a:srgbClr val="006600"/>
                </a:solidFill>
                <a:sym typeface="Wingdings" pitchFamily="2" charset="2"/>
              </a:rPr>
              <a:t></a:t>
            </a:r>
            <a:endParaRPr lang="en-US" dirty="0">
              <a:solidFill>
                <a:srgbClr val="006600"/>
              </a:solidFill>
            </a:endParaRPr>
          </a:p>
        </p:txBody>
      </p:sp>
      <p:sp>
        <p:nvSpPr>
          <p:cNvPr id="57358" name="Text Box 14"/>
          <p:cNvSpPr txBox="1">
            <a:spLocks noChangeArrowheads="1"/>
          </p:cNvSpPr>
          <p:nvPr/>
        </p:nvSpPr>
        <p:spPr bwMode="auto">
          <a:xfrm>
            <a:off x="4327525" y="4510088"/>
            <a:ext cx="1719263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</a:rPr>
              <a:t>2 sig figs</a:t>
            </a:r>
          </a:p>
        </p:txBody>
      </p:sp>
      <p:sp>
        <p:nvSpPr>
          <p:cNvPr id="57359" name="Text Box 15"/>
          <p:cNvSpPr txBox="1">
            <a:spLocks noChangeArrowheads="1"/>
          </p:cNvSpPr>
          <p:nvPr/>
        </p:nvSpPr>
        <p:spPr bwMode="auto">
          <a:xfrm>
            <a:off x="1681163" y="5178425"/>
            <a:ext cx="2357437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006600"/>
                </a:solidFill>
              </a:rPr>
              <a:t>3,200,000 </a:t>
            </a:r>
            <a:r>
              <a:rPr lang="en-US" dirty="0">
                <a:solidFill>
                  <a:srgbClr val="006600"/>
                </a:solidFill>
                <a:sym typeface="Wingdings" pitchFamily="2" charset="2"/>
              </a:rPr>
              <a:t></a:t>
            </a:r>
            <a:endParaRPr lang="en-US" dirty="0">
              <a:solidFill>
                <a:srgbClr val="006600"/>
              </a:solidFill>
            </a:endParaRPr>
          </a:p>
        </p:txBody>
      </p:sp>
      <p:sp>
        <p:nvSpPr>
          <p:cNvPr id="57360" name="Text Box 16"/>
          <p:cNvSpPr txBox="1">
            <a:spLocks noChangeArrowheads="1"/>
          </p:cNvSpPr>
          <p:nvPr/>
        </p:nvSpPr>
        <p:spPr bwMode="auto">
          <a:xfrm>
            <a:off x="4327525" y="5195888"/>
            <a:ext cx="1719263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</a:rPr>
              <a:t>2 sig figs</a:t>
            </a:r>
          </a:p>
        </p:txBody>
      </p:sp>
      <p:sp>
        <p:nvSpPr>
          <p:cNvPr id="57361" name="Line 17"/>
          <p:cNvSpPr>
            <a:spLocks noChangeShapeType="1"/>
          </p:cNvSpPr>
          <p:nvPr/>
        </p:nvSpPr>
        <p:spPr bwMode="auto">
          <a:xfrm>
            <a:off x="1981200" y="2057400"/>
            <a:ext cx="1143000" cy="0"/>
          </a:xfrm>
          <a:prstGeom prst="line">
            <a:avLst/>
          </a:prstGeom>
          <a:noFill/>
          <a:ln w="38100">
            <a:solidFill>
              <a:schemeClr val="accent4">
                <a:lumMod val="10000"/>
              </a:schemeClr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7362" name="Line 18"/>
          <p:cNvSpPr>
            <a:spLocks noChangeShapeType="1"/>
          </p:cNvSpPr>
          <p:nvPr/>
        </p:nvSpPr>
        <p:spPr bwMode="auto">
          <a:xfrm>
            <a:off x="2209800" y="2743200"/>
            <a:ext cx="838200" cy="0"/>
          </a:xfrm>
          <a:prstGeom prst="line">
            <a:avLst/>
          </a:prstGeom>
          <a:noFill/>
          <a:ln w="38100">
            <a:solidFill>
              <a:schemeClr val="accent4">
                <a:lumMod val="10000"/>
              </a:schemeClr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7363" name="Line 19"/>
          <p:cNvSpPr>
            <a:spLocks noChangeShapeType="1"/>
          </p:cNvSpPr>
          <p:nvPr/>
        </p:nvSpPr>
        <p:spPr bwMode="auto">
          <a:xfrm>
            <a:off x="1905000" y="3505200"/>
            <a:ext cx="990600" cy="0"/>
          </a:xfrm>
          <a:prstGeom prst="line">
            <a:avLst/>
          </a:prstGeom>
          <a:noFill/>
          <a:ln w="38100">
            <a:solidFill>
              <a:schemeClr val="accent4">
                <a:lumMod val="10000"/>
              </a:schemeClr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7364" name="Line 20"/>
          <p:cNvSpPr>
            <a:spLocks noChangeShapeType="1"/>
          </p:cNvSpPr>
          <p:nvPr/>
        </p:nvSpPr>
        <p:spPr bwMode="auto">
          <a:xfrm>
            <a:off x="1600200" y="4267200"/>
            <a:ext cx="609600" cy="0"/>
          </a:xfrm>
          <a:prstGeom prst="line">
            <a:avLst/>
          </a:prstGeom>
          <a:noFill/>
          <a:ln w="38100">
            <a:solidFill>
              <a:schemeClr val="accent4">
                <a:lumMod val="10000"/>
              </a:schemeClr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7365" name="Line 21"/>
          <p:cNvSpPr>
            <a:spLocks noChangeShapeType="1"/>
          </p:cNvSpPr>
          <p:nvPr/>
        </p:nvSpPr>
        <p:spPr bwMode="auto">
          <a:xfrm>
            <a:off x="2514600" y="4953000"/>
            <a:ext cx="381000" cy="0"/>
          </a:xfrm>
          <a:prstGeom prst="line">
            <a:avLst/>
          </a:prstGeom>
          <a:noFill/>
          <a:ln w="38100">
            <a:solidFill>
              <a:schemeClr val="accent4">
                <a:lumMod val="10000"/>
              </a:schemeClr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  <p:sp>
        <p:nvSpPr>
          <p:cNvPr id="57366" name="Line 22"/>
          <p:cNvSpPr>
            <a:spLocks noChangeShapeType="1"/>
          </p:cNvSpPr>
          <p:nvPr/>
        </p:nvSpPr>
        <p:spPr bwMode="auto">
          <a:xfrm>
            <a:off x="1828800" y="5638800"/>
            <a:ext cx="457200" cy="0"/>
          </a:xfrm>
          <a:prstGeom prst="line">
            <a:avLst/>
          </a:prstGeom>
          <a:noFill/>
          <a:ln w="38100">
            <a:solidFill>
              <a:schemeClr val="accent4">
                <a:lumMod val="10000"/>
              </a:schemeClr>
            </a:solidFill>
            <a:round/>
            <a:headEnd/>
            <a:tailEnd/>
          </a:ln>
          <a:effectLst/>
        </p:spPr>
        <p:txBody>
          <a:bodyPr/>
          <a:lstStyle/>
          <a:p>
            <a:endParaRPr lang="en-US"/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734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" fill="hold">
                      <p:stCondLst>
                        <p:cond delay="indefinite"/>
                      </p:stCondLst>
                      <p:childTnLst>
                        <p:par>
                          <p:cTn id="8" fill="hold">
                            <p:stCondLst>
                              <p:cond delay="0"/>
                            </p:stCondLst>
                            <p:childTnLst>
                              <p:par>
                                <p:cTn id="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5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1" dur="500"/>
                                        <p:tgtEl>
                                          <p:spTgt spid="5735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2" fill="hold">
                      <p:stCondLst>
                        <p:cond delay="indefinite"/>
                      </p:stCondLst>
                      <p:childTnLst>
                        <p:par>
                          <p:cTn id="13" fill="hold">
                            <p:stCondLst>
                              <p:cond delay="0"/>
                            </p:stCondLst>
                            <p:childTnLst>
                              <p:par>
                                <p:cTn id="1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6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6" dur="500"/>
                                        <p:tgtEl>
                                          <p:spTgt spid="57361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7" fill="hold">
                      <p:stCondLst>
                        <p:cond delay="indefinite"/>
                      </p:stCondLst>
                      <p:childTnLst>
                        <p:par>
                          <p:cTn id="18" fill="hold">
                            <p:stCondLst>
                              <p:cond delay="0"/>
                            </p:stCondLst>
                            <p:childTnLst>
                              <p:par>
                                <p:cTn id="19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0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735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5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5735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6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0" dur="500"/>
                                        <p:tgtEl>
                                          <p:spTgt spid="5736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735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5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39" dur="500"/>
                                        <p:tgtEl>
                                          <p:spTgt spid="5735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6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44" dur="500"/>
                                        <p:tgtEl>
                                          <p:spTgt spid="5736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5" fill="hold">
                      <p:stCondLst>
                        <p:cond delay="indefinite"/>
                      </p:stCondLst>
                      <p:childTnLst>
                        <p:par>
                          <p:cTn id="46" fill="hold">
                            <p:stCondLst>
                              <p:cond delay="0"/>
                            </p:stCondLst>
                            <p:childTnLst>
                              <p:par>
                                <p:cTn id="47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8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735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9" fill="hold">
                      <p:stCondLst>
                        <p:cond delay="indefinite"/>
                      </p:stCondLst>
                      <p:childTnLst>
                        <p:par>
                          <p:cTn id="50" fill="hold">
                            <p:stCondLst>
                              <p:cond delay="0"/>
                            </p:stCondLst>
                            <p:childTnLst>
                              <p:par>
                                <p:cTn id="51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5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53" dur="500"/>
                                        <p:tgtEl>
                                          <p:spTgt spid="5735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6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58" dur="500"/>
                                        <p:tgtEl>
                                          <p:spTgt spid="5736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9" fill="hold">
                      <p:stCondLst>
                        <p:cond delay="indefinite"/>
                      </p:stCondLst>
                      <p:childTnLst>
                        <p:par>
                          <p:cTn id="60" fill="hold">
                            <p:stCondLst>
                              <p:cond delay="0"/>
                            </p:stCondLst>
                            <p:childTnLst>
                              <p:par>
                                <p:cTn id="61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2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735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3" fill="hold">
                      <p:stCondLst>
                        <p:cond delay="indefinite"/>
                      </p:stCondLst>
                      <p:childTnLst>
                        <p:par>
                          <p:cTn id="64" fill="hold">
                            <p:stCondLst>
                              <p:cond delay="0"/>
                            </p:stCondLst>
                            <p:childTnLst>
                              <p:par>
                                <p:cTn id="6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5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67" dur="500"/>
                                        <p:tgtEl>
                                          <p:spTgt spid="5735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8" fill="hold">
                      <p:stCondLst>
                        <p:cond delay="indefinite"/>
                      </p:stCondLst>
                      <p:childTnLst>
                        <p:par>
                          <p:cTn id="69" fill="hold">
                            <p:stCondLst>
                              <p:cond delay="0"/>
                            </p:stCondLst>
                            <p:childTnLst>
                              <p:par>
                                <p:cTn id="7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6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2" dur="500"/>
                                        <p:tgtEl>
                                          <p:spTgt spid="5736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3" fill="hold">
                      <p:stCondLst>
                        <p:cond delay="indefinite"/>
                      </p:stCondLst>
                      <p:childTnLst>
                        <p:par>
                          <p:cTn id="74" fill="hold">
                            <p:stCondLst>
                              <p:cond delay="0"/>
                            </p:stCondLst>
                            <p:childTnLst>
                              <p:par>
                                <p:cTn id="75" presetID="1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6" dur="1" fill="hold">
                                          <p:stCondLst>
                                            <p:cond delay="499"/>
                                          </p:stCondLst>
                                        </p:cTn>
                                        <p:tgtEl>
                                          <p:spTgt spid="5735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6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81" dur="500"/>
                                        <p:tgtEl>
                                          <p:spTgt spid="5736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736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86" dur="500"/>
                                        <p:tgtEl>
                                          <p:spTgt spid="5736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7349" grpId="0" autoUpdateAnimBg="0"/>
      <p:bldP spid="57350" grpId="0" autoUpdateAnimBg="0"/>
      <p:bldP spid="57351" grpId="0" autoUpdateAnimBg="0"/>
      <p:bldP spid="57352" grpId="0" autoUpdateAnimBg="0"/>
      <p:bldP spid="57353" grpId="0" autoUpdateAnimBg="0"/>
      <p:bldP spid="57354" grpId="0" autoUpdateAnimBg="0"/>
      <p:bldP spid="57355" grpId="0" autoUpdateAnimBg="0"/>
      <p:bldP spid="57356" grpId="0" autoUpdateAnimBg="0"/>
      <p:bldP spid="57357" grpId="0" autoUpdateAnimBg="0"/>
      <p:bldP spid="57358" grpId="0" autoUpdateAnimBg="0"/>
      <p:bldP spid="57359" grpId="0" autoUpdateAnimBg="0"/>
      <p:bldP spid="57360" grpId="0" autoUpdateAnimBg="0"/>
      <p:bldP spid="57361" grpId="0" animBg="1"/>
      <p:bldP spid="57362" grpId="0" animBg="1"/>
      <p:bldP spid="57363" grpId="0" animBg="1"/>
      <p:bldP spid="57364" grpId="0" animBg="1"/>
      <p:bldP spid="57365" grpId="0" animBg="1"/>
      <p:bldP spid="57366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481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0"/>
            <a:ext cx="7848600" cy="1143000"/>
          </a:xfrm>
          <a:noFill/>
          <a:ln/>
        </p:spPr>
        <p:txBody>
          <a:bodyPr/>
          <a:lstStyle/>
          <a:p>
            <a:r>
              <a:rPr lang="en-US" sz="3200" dirty="0">
                <a:solidFill>
                  <a:schemeClr val="accent4">
                    <a:lumMod val="10000"/>
                  </a:schemeClr>
                </a:solidFill>
              </a:rPr>
              <a:t>Rules for Significant Figures in Mathematical Operations</a:t>
            </a:r>
          </a:p>
        </p:txBody>
      </p:sp>
      <p:sp>
        <p:nvSpPr>
          <p:cNvPr id="34824" name="Rectangle 8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848600" cy="4191000"/>
          </a:xfrm>
          <a:noFill/>
          <a:ln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>
                <a:solidFill>
                  <a:srgbClr val="00FF66"/>
                </a:solidFill>
              </a:rPr>
              <a:t>	</a:t>
            </a:r>
            <a:r>
              <a:rPr lang="en-US" sz="2800" u="sng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Multiplication and Division</a:t>
            </a:r>
            <a:r>
              <a:rPr lang="en-US" sz="28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:  </a:t>
            </a:r>
            <a:r>
              <a:rPr lang="en-US" sz="28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# sig figs in the result equals the number in the least precise measurement used in the calculation.</a:t>
            </a:r>
          </a:p>
          <a:p>
            <a:pPr algn="ctr">
              <a:spcBef>
                <a:spcPct val="70000"/>
              </a:spcBef>
            </a:pPr>
            <a:r>
              <a:rPr lang="en-US" sz="36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6.38 x 2.0  =</a:t>
            </a:r>
          </a:p>
          <a:p>
            <a:pPr algn="ctr"/>
            <a:r>
              <a:rPr lang="en-US" sz="36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12.76 </a:t>
            </a:r>
            <a:r>
              <a:rPr lang="en-US" sz="36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sym typeface="Wingdings" pitchFamily="2" charset="2"/>
              </a:rPr>
              <a:t></a:t>
            </a:r>
            <a:r>
              <a:rPr lang="en-US" sz="36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600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13</a:t>
            </a:r>
            <a:r>
              <a:rPr lang="en-US" sz="36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(2 sig figs)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7" dur="500"/>
                                        <p:tgtEl>
                                          <p:spTgt spid="34824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12" dur="500"/>
                                        <p:tgtEl>
                                          <p:spTgt spid="34824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5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48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vertical)">
                                      <p:cBhvr>
                                        <p:cTn id="17" dur="500"/>
                                        <p:tgtEl>
                                          <p:spTgt spid="34824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4824" grpId="0" build="p" autoUpdateAnimBg="0"/>
    </p:bld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8370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848600" cy="762000"/>
          </a:xfrm>
        </p:spPr>
        <p:txBody>
          <a:bodyPr/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Sig Fig Practice #2</a:t>
            </a:r>
          </a:p>
        </p:txBody>
      </p:sp>
      <p:sp>
        <p:nvSpPr>
          <p:cNvPr id="58372" name="Text Box 4"/>
          <p:cNvSpPr txBox="1">
            <a:spLocks noChangeArrowheads="1"/>
          </p:cNvSpPr>
          <p:nvPr/>
        </p:nvSpPr>
        <p:spPr bwMode="auto">
          <a:xfrm>
            <a:off x="76200" y="1752600"/>
            <a:ext cx="2636838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3.24 m x 7.0 m</a:t>
            </a:r>
          </a:p>
        </p:txBody>
      </p:sp>
      <p:sp>
        <p:nvSpPr>
          <p:cNvPr id="58373" name="Text Box 5"/>
          <p:cNvSpPr txBox="1">
            <a:spLocks noChangeArrowheads="1"/>
          </p:cNvSpPr>
          <p:nvPr/>
        </p:nvSpPr>
        <p:spPr bwMode="auto">
          <a:xfrm>
            <a:off x="609600" y="1143000"/>
            <a:ext cx="200025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 u="sng" dirty="0">
                <a:solidFill>
                  <a:schemeClr val="accent4">
                    <a:lumMod val="10000"/>
                  </a:schemeClr>
                </a:solidFill>
              </a:rPr>
              <a:t>Calculation</a:t>
            </a:r>
          </a:p>
        </p:txBody>
      </p:sp>
      <p:sp>
        <p:nvSpPr>
          <p:cNvPr id="58374" name="Text Box 6"/>
          <p:cNvSpPr txBox="1">
            <a:spLocks noChangeArrowheads="1"/>
          </p:cNvSpPr>
          <p:nvPr/>
        </p:nvSpPr>
        <p:spPr bwMode="auto">
          <a:xfrm>
            <a:off x="3352800" y="1143000"/>
            <a:ext cx="293370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 u="sng" dirty="0">
                <a:solidFill>
                  <a:schemeClr val="accent4">
                    <a:lumMod val="10000"/>
                  </a:schemeClr>
                </a:solidFill>
              </a:rPr>
              <a:t>Calculator says:</a:t>
            </a:r>
          </a:p>
        </p:txBody>
      </p:sp>
      <p:sp>
        <p:nvSpPr>
          <p:cNvPr id="58375" name="Text Box 7"/>
          <p:cNvSpPr txBox="1">
            <a:spLocks noChangeArrowheads="1"/>
          </p:cNvSpPr>
          <p:nvPr/>
        </p:nvSpPr>
        <p:spPr bwMode="auto">
          <a:xfrm>
            <a:off x="7467600" y="1143000"/>
            <a:ext cx="141605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 u="sng" dirty="0">
                <a:solidFill>
                  <a:schemeClr val="accent4">
                    <a:lumMod val="10000"/>
                  </a:schemeClr>
                </a:solidFill>
              </a:rPr>
              <a:t>Answer</a:t>
            </a:r>
          </a:p>
        </p:txBody>
      </p:sp>
      <p:sp>
        <p:nvSpPr>
          <p:cNvPr id="58376" name="Text Box 8"/>
          <p:cNvSpPr txBox="1">
            <a:spLocks noChangeArrowheads="1"/>
          </p:cNvSpPr>
          <p:nvPr/>
        </p:nvSpPr>
        <p:spPr bwMode="auto">
          <a:xfrm>
            <a:off x="3641725" y="1749425"/>
            <a:ext cx="167322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22.68 m</a:t>
            </a:r>
            <a:r>
              <a:rPr lang="en-US" baseline="30000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</a:p>
        </p:txBody>
      </p:sp>
      <p:sp>
        <p:nvSpPr>
          <p:cNvPr id="58378" name="Text Box 10"/>
          <p:cNvSpPr txBox="1">
            <a:spLocks noChangeArrowheads="1"/>
          </p:cNvSpPr>
          <p:nvPr/>
        </p:nvSpPr>
        <p:spPr bwMode="auto">
          <a:xfrm>
            <a:off x="7543800" y="1752600"/>
            <a:ext cx="114935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23 m</a:t>
            </a:r>
            <a:r>
              <a:rPr lang="en-US" baseline="30000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</a:p>
        </p:txBody>
      </p:sp>
      <p:sp>
        <p:nvSpPr>
          <p:cNvPr id="58379" name="Text Box 11"/>
          <p:cNvSpPr txBox="1">
            <a:spLocks noChangeArrowheads="1"/>
          </p:cNvSpPr>
          <p:nvPr/>
        </p:nvSpPr>
        <p:spPr bwMode="auto">
          <a:xfrm>
            <a:off x="76200" y="2435225"/>
            <a:ext cx="321945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100.0 g ÷ 23.7 cm</a:t>
            </a:r>
            <a:r>
              <a:rPr lang="en-US" baseline="300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</a:p>
        </p:txBody>
      </p:sp>
      <p:sp>
        <p:nvSpPr>
          <p:cNvPr id="58380" name="Text Box 12"/>
          <p:cNvSpPr txBox="1">
            <a:spLocks noChangeArrowheads="1"/>
          </p:cNvSpPr>
          <p:nvPr/>
        </p:nvSpPr>
        <p:spPr bwMode="auto">
          <a:xfrm>
            <a:off x="3581400" y="2452688"/>
            <a:ext cx="3475038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4.219409283 g/cm</a:t>
            </a:r>
            <a:r>
              <a:rPr lang="en-US" baseline="30000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</a:p>
        </p:txBody>
      </p:sp>
      <p:sp>
        <p:nvSpPr>
          <p:cNvPr id="58381" name="Text Box 13"/>
          <p:cNvSpPr txBox="1">
            <a:spLocks noChangeArrowheads="1"/>
          </p:cNvSpPr>
          <p:nvPr/>
        </p:nvSpPr>
        <p:spPr bwMode="auto">
          <a:xfrm>
            <a:off x="7134225" y="2438400"/>
            <a:ext cx="2009775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4.22 g/cm</a:t>
            </a:r>
            <a:r>
              <a:rPr lang="en-US" baseline="30000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</a:t>
            </a:r>
          </a:p>
        </p:txBody>
      </p:sp>
      <p:sp>
        <p:nvSpPr>
          <p:cNvPr id="58382" name="Text Box 14"/>
          <p:cNvSpPr txBox="1">
            <a:spLocks noChangeArrowheads="1"/>
          </p:cNvSpPr>
          <p:nvPr/>
        </p:nvSpPr>
        <p:spPr bwMode="auto">
          <a:xfrm>
            <a:off x="76200" y="3121025"/>
            <a:ext cx="3379788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0.02 cm x 2.371 cm</a:t>
            </a:r>
          </a:p>
        </p:txBody>
      </p:sp>
      <p:sp>
        <p:nvSpPr>
          <p:cNvPr id="58384" name="Text Box 16"/>
          <p:cNvSpPr txBox="1">
            <a:spLocks noChangeArrowheads="1"/>
          </p:cNvSpPr>
          <p:nvPr/>
        </p:nvSpPr>
        <p:spPr bwMode="auto">
          <a:xfrm>
            <a:off x="3581400" y="3138488"/>
            <a:ext cx="2290763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0.04742 cm</a:t>
            </a:r>
            <a:r>
              <a:rPr lang="en-US" baseline="30000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</a:p>
        </p:txBody>
      </p:sp>
      <p:sp>
        <p:nvSpPr>
          <p:cNvPr id="58385" name="Text Box 17"/>
          <p:cNvSpPr txBox="1">
            <a:spLocks noChangeArrowheads="1"/>
          </p:cNvSpPr>
          <p:nvPr/>
        </p:nvSpPr>
        <p:spPr bwMode="auto">
          <a:xfrm>
            <a:off x="7353300" y="3124200"/>
            <a:ext cx="163830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0.05 cm</a:t>
            </a:r>
            <a:r>
              <a:rPr lang="en-US" baseline="30000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</a:t>
            </a:r>
          </a:p>
        </p:txBody>
      </p:sp>
      <p:sp>
        <p:nvSpPr>
          <p:cNvPr id="58386" name="Text Box 18"/>
          <p:cNvSpPr txBox="1">
            <a:spLocks noChangeArrowheads="1"/>
          </p:cNvSpPr>
          <p:nvPr/>
        </p:nvSpPr>
        <p:spPr bwMode="auto">
          <a:xfrm>
            <a:off x="76200" y="3810000"/>
            <a:ext cx="234950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710 m ÷ 3.0 s</a:t>
            </a:r>
          </a:p>
        </p:txBody>
      </p:sp>
      <p:sp>
        <p:nvSpPr>
          <p:cNvPr id="58387" name="Text Box 19"/>
          <p:cNvSpPr txBox="1">
            <a:spLocks noChangeArrowheads="1"/>
          </p:cNvSpPr>
          <p:nvPr/>
        </p:nvSpPr>
        <p:spPr bwMode="auto">
          <a:xfrm>
            <a:off x="3565525" y="3824288"/>
            <a:ext cx="3186113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236.6666667 m/s</a:t>
            </a:r>
          </a:p>
        </p:txBody>
      </p:sp>
      <p:sp>
        <p:nvSpPr>
          <p:cNvPr id="58388" name="Text Box 20"/>
          <p:cNvSpPr txBox="1">
            <a:spLocks noChangeArrowheads="1"/>
          </p:cNvSpPr>
          <p:nvPr/>
        </p:nvSpPr>
        <p:spPr bwMode="auto">
          <a:xfrm>
            <a:off x="7340600" y="3824288"/>
            <a:ext cx="1574800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240 m/s</a:t>
            </a:r>
          </a:p>
        </p:txBody>
      </p:sp>
      <p:sp>
        <p:nvSpPr>
          <p:cNvPr id="58389" name="Text Box 21"/>
          <p:cNvSpPr txBox="1">
            <a:spLocks noChangeArrowheads="1"/>
          </p:cNvSpPr>
          <p:nvPr/>
        </p:nvSpPr>
        <p:spPr bwMode="auto">
          <a:xfrm>
            <a:off x="76200" y="4510088"/>
            <a:ext cx="3279775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1818.2 lb x 3.23 ft</a:t>
            </a:r>
          </a:p>
        </p:txBody>
      </p:sp>
      <p:sp>
        <p:nvSpPr>
          <p:cNvPr id="58390" name="Text Box 22"/>
          <p:cNvSpPr txBox="1">
            <a:spLocks noChangeArrowheads="1"/>
          </p:cNvSpPr>
          <p:nvPr/>
        </p:nvSpPr>
        <p:spPr bwMode="auto">
          <a:xfrm>
            <a:off x="3581400" y="4510088"/>
            <a:ext cx="2647950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5872.786 </a:t>
            </a:r>
            <a:r>
              <a:rPr lang="en-US" dirty="0" err="1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lb·ft</a:t>
            </a:r>
            <a:endParaRPr lang="en-US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8391" name="Text Box 23"/>
          <p:cNvSpPr txBox="1">
            <a:spLocks noChangeArrowheads="1"/>
          </p:cNvSpPr>
          <p:nvPr/>
        </p:nvSpPr>
        <p:spPr bwMode="auto">
          <a:xfrm>
            <a:off x="7237413" y="4495800"/>
            <a:ext cx="1906587" cy="9461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5870 </a:t>
            </a:r>
            <a:r>
              <a:rPr lang="en-US" dirty="0" err="1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lb·ft</a:t>
            </a:r>
            <a:endParaRPr lang="en-US" dirty="0">
              <a:solidFill>
                <a:srgbClr val="390CE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r>
              <a:rPr lang="en-US" dirty="0"/>
              <a:t> </a:t>
            </a:r>
          </a:p>
        </p:txBody>
      </p:sp>
      <p:sp>
        <p:nvSpPr>
          <p:cNvPr id="58392" name="Text Box 24"/>
          <p:cNvSpPr txBox="1">
            <a:spLocks noChangeArrowheads="1"/>
          </p:cNvSpPr>
          <p:nvPr/>
        </p:nvSpPr>
        <p:spPr bwMode="auto">
          <a:xfrm>
            <a:off x="76200" y="5195888"/>
            <a:ext cx="3084513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1.030 g ÷ 2.87 </a:t>
            </a:r>
            <a:r>
              <a:rPr lang="en-US" dirty="0" err="1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mL</a:t>
            </a:r>
            <a:endParaRPr lang="en-US" dirty="0">
              <a:solidFill>
                <a:schemeClr val="accent4">
                  <a:lumMod val="1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8393" name="Text Box 25"/>
          <p:cNvSpPr txBox="1">
            <a:spLocks noChangeArrowheads="1"/>
          </p:cNvSpPr>
          <p:nvPr/>
        </p:nvSpPr>
        <p:spPr bwMode="auto">
          <a:xfrm>
            <a:off x="3565525" y="5178425"/>
            <a:ext cx="2252663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2.9561 g/</a:t>
            </a:r>
            <a:r>
              <a:rPr lang="en-US" dirty="0" err="1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mL</a:t>
            </a:r>
            <a:endParaRPr lang="en-US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58394" name="Text Box 26"/>
          <p:cNvSpPr txBox="1">
            <a:spLocks noChangeArrowheads="1"/>
          </p:cNvSpPr>
          <p:nvPr/>
        </p:nvSpPr>
        <p:spPr bwMode="auto">
          <a:xfrm>
            <a:off x="7223125" y="5178425"/>
            <a:ext cx="1874838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2.96 g/</a:t>
            </a:r>
            <a:r>
              <a:rPr lang="en-US" dirty="0" err="1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mL</a:t>
            </a:r>
            <a:endParaRPr lang="en-US" dirty="0">
              <a:solidFill>
                <a:srgbClr val="390CE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7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837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837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7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13" dur="500"/>
                                        <p:tgtEl>
                                          <p:spTgt spid="5837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7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5837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5837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7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5837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5837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8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30" dur="500"/>
                                        <p:tgtEl>
                                          <p:spTgt spid="5838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8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5838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5838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8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5838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5838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8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47" dur="500"/>
                                        <p:tgtEl>
                                          <p:spTgt spid="5838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8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5838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5838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8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5838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5838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8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64" dur="500"/>
                                        <p:tgtEl>
                                          <p:spTgt spid="58387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8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5838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5838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8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5838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5838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9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81" dur="500"/>
                                        <p:tgtEl>
                                          <p:spTgt spid="5839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9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5839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5839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9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5839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5839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9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98" dur="500"/>
                                        <p:tgtEl>
                                          <p:spTgt spid="5839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839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5839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5839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8372" grpId="0" autoUpdateAnimBg="0"/>
      <p:bldP spid="58376" grpId="0" autoUpdateAnimBg="0"/>
      <p:bldP spid="58378" grpId="0" autoUpdateAnimBg="0"/>
      <p:bldP spid="58379" grpId="0" autoUpdateAnimBg="0"/>
      <p:bldP spid="58380" grpId="0" autoUpdateAnimBg="0"/>
      <p:bldP spid="58381" grpId="0" autoUpdateAnimBg="0"/>
      <p:bldP spid="58382" grpId="0" autoUpdateAnimBg="0"/>
      <p:bldP spid="58384" grpId="0" autoUpdateAnimBg="0"/>
      <p:bldP spid="58385" grpId="0" autoUpdateAnimBg="0"/>
      <p:bldP spid="58386" grpId="0" autoUpdateAnimBg="0"/>
      <p:bldP spid="58387" grpId="0" autoUpdateAnimBg="0"/>
      <p:bldP spid="58388" grpId="0" autoUpdateAnimBg="0"/>
      <p:bldP spid="58389" grpId="0" autoUpdateAnimBg="0"/>
      <p:bldP spid="58390" grpId="0" autoUpdateAnimBg="0"/>
      <p:bldP spid="58391" grpId="0" autoUpdateAnimBg="0"/>
      <p:bldP spid="58392" grpId="0" autoUpdateAnimBg="0"/>
      <p:bldP spid="58393" grpId="0" autoUpdateAnimBg="0"/>
      <p:bldP spid="58394" grpId="0" autoUpdateAnimBg="0"/>
    </p:bld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86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Rules for Significant Figures in Mathematical Operations</a:t>
            </a:r>
          </a:p>
        </p:txBody>
      </p:sp>
      <p:sp>
        <p:nvSpPr>
          <p:cNvPr id="36870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848600" cy="4114800"/>
          </a:xfrm>
          <a:noFill/>
          <a:ln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z="2800" dirty="0">
                <a:solidFill>
                  <a:srgbClr val="00FF66"/>
                </a:solidFill>
              </a:rPr>
              <a:t>	</a:t>
            </a:r>
            <a:r>
              <a:rPr lang="en-US" sz="2800" u="sng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Addition and Subtraction</a:t>
            </a:r>
            <a:r>
              <a:rPr lang="en-US" sz="28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:  The number of decimal places in the result equals the number of decimal places in the least precise measurement.</a:t>
            </a:r>
          </a:p>
          <a:p>
            <a:pPr algn="ctr">
              <a:spcBef>
                <a:spcPct val="70000"/>
              </a:spcBef>
            </a:pPr>
            <a:r>
              <a:rPr lang="en-US" sz="36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6.8 + 11.934 =</a:t>
            </a:r>
          </a:p>
          <a:p>
            <a:pPr algn="ctr"/>
            <a:r>
              <a:rPr lang="en-US" sz="36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18.734</a:t>
            </a:r>
            <a:r>
              <a:rPr lang="en-US" sz="36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6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  <a:sym typeface="Wingdings" pitchFamily="2" charset="2"/>
              </a:rPr>
              <a:t></a:t>
            </a:r>
            <a:r>
              <a:rPr lang="en-US" sz="36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600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18.7</a:t>
            </a:r>
            <a:r>
              <a:rPr lang="en-US" sz="36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6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(3 sig figs)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7" dur="500"/>
                                        <p:tgtEl>
                                          <p:spTgt spid="36870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2" dur="500"/>
                                        <p:tgtEl>
                                          <p:spTgt spid="36870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3" presetClass="entr" presetSubtype="1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68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linds(horizontal)">
                                      <p:cBhvr>
                                        <p:cTn id="17" dur="500"/>
                                        <p:tgtEl>
                                          <p:spTgt spid="36870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6870" grpId="0" build="p" autoUpdateAnimBg="0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0418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848600" cy="762000"/>
          </a:xfrm>
        </p:spPr>
        <p:txBody>
          <a:bodyPr/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Sig Fig Practice #3</a:t>
            </a:r>
          </a:p>
        </p:txBody>
      </p:sp>
      <p:sp>
        <p:nvSpPr>
          <p:cNvPr id="60419" name="Text Box 3"/>
          <p:cNvSpPr txBox="1">
            <a:spLocks noChangeArrowheads="1"/>
          </p:cNvSpPr>
          <p:nvPr/>
        </p:nvSpPr>
        <p:spPr bwMode="auto">
          <a:xfrm>
            <a:off x="76200" y="1752600"/>
            <a:ext cx="2598738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3.24 m + 7.0 m</a:t>
            </a:r>
          </a:p>
        </p:txBody>
      </p:sp>
      <p:sp>
        <p:nvSpPr>
          <p:cNvPr id="60420" name="Text Box 4"/>
          <p:cNvSpPr txBox="1">
            <a:spLocks noChangeArrowheads="1"/>
          </p:cNvSpPr>
          <p:nvPr/>
        </p:nvSpPr>
        <p:spPr bwMode="auto">
          <a:xfrm>
            <a:off x="609600" y="1143000"/>
            <a:ext cx="200025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 u="sng" dirty="0">
                <a:solidFill>
                  <a:schemeClr val="accent4">
                    <a:lumMod val="10000"/>
                  </a:schemeClr>
                </a:solidFill>
              </a:rPr>
              <a:t>Calculation</a:t>
            </a:r>
          </a:p>
        </p:txBody>
      </p:sp>
      <p:sp>
        <p:nvSpPr>
          <p:cNvPr id="60421" name="Text Box 5"/>
          <p:cNvSpPr txBox="1">
            <a:spLocks noChangeArrowheads="1"/>
          </p:cNvSpPr>
          <p:nvPr/>
        </p:nvSpPr>
        <p:spPr bwMode="auto">
          <a:xfrm>
            <a:off x="3352800" y="1143000"/>
            <a:ext cx="293370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 u="sng" dirty="0">
                <a:solidFill>
                  <a:schemeClr val="accent4">
                    <a:lumMod val="10000"/>
                  </a:schemeClr>
                </a:solidFill>
              </a:rPr>
              <a:t>Calculator says:</a:t>
            </a:r>
          </a:p>
        </p:txBody>
      </p:sp>
      <p:sp>
        <p:nvSpPr>
          <p:cNvPr id="60422" name="Text Box 6"/>
          <p:cNvSpPr txBox="1">
            <a:spLocks noChangeArrowheads="1"/>
          </p:cNvSpPr>
          <p:nvPr/>
        </p:nvSpPr>
        <p:spPr bwMode="auto">
          <a:xfrm>
            <a:off x="7162800" y="1143000"/>
            <a:ext cx="141605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b="1" u="sng" dirty="0">
                <a:solidFill>
                  <a:schemeClr val="accent4">
                    <a:lumMod val="10000"/>
                  </a:schemeClr>
                </a:solidFill>
              </a:rPr>
              <a:t>Answer</a:t>
            </a:r>
          </a:p>
        </p:txBody>
      </p:sp>
      <p:sp>
        <p:nvSpPr>
          <p:cNvPr id="60423" name="Text Box 7"/>
          <p:cNvSpPr txBox="1">
            <a:spLocks noChangeArrowheads="1"/>
          </p:cNvSpPr>
          <p:nvPr/>
        </p:nvSpPr>
        <p:spPr bwMode="auto">
          <a:xfrm>
            <a:off x="4017963" y="1749425"/>
            <a:ext cx="1468437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10.24 m</a:t>
            </a:r>
            <a:endParaRPr lang="en-US" baseline="30000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424" name="Text Box 8"/>
          <p:cNvSpPr txBox="1">
            <a:spLocks noChangeArrowheads="1"/>
          </p:cNvSpPr>
          <p:nvPr/>
        </p:nvSpPr>
        <p:spPr bwMode="auto">
          <a:xfrm>
            <a:off x="7162800" y="1752600"/>
            <a:ext cx="125095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10.2 m</a:t>
            </a:r>
            <a:endParaRPr lang="en-US" baseline="30000" dirty="0">
              <a:solidFill>
                <a:srgbClr val="390CE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425" name="Text Box 9"/>
          <p:cNvSpPr txBox="1">
            <a:spLocks noChangeArrowheads="1"/>
          </p:cNvSpPr>
          <p:nvPr/>
        </p:nvSpPr>
        <p:spPr bwMode="auto">
          <a:xfrm>
            <a:off x="76200" y="2435225"/>
            <a:ext cx="2995613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100.0 g - 23.73 g</a:t>
            </a:r>
            <a:endParaRPr lang="en-US" baseline="30000" dirty="0">
              <a:solidFill>
                <a:schemeClr val="accent4">
                  <a:lumMod val="1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426" name="Text Box 10"/>
          <p:cNvSpPr txBox="1">
            <a:spLocks noChangeArrowheads="1"/>
          </p:cNvSpPr>
          <p:nvPr/>
        </p:nvSpPr>
        <p:spPr bwMode="auto">
          <a:xfrm>
            <a:off x="4048125" y="2452688"/>
            <a:ext cx="1438275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76.27 g</a:t>
            </a:r>
            <a:endParaRPr lang="en-US" baseline="30000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427" name="Text Box 11"/>
          <p:cNvSpPr txBox="1">
            <a:spLocks noChangeArrowheads="1"/>
          </p:cNvSpPr>
          <p:nvPr/>
        </p:nvSpPr>
        <p:spPr bwMode="auto">
          <a:xfrm>
            <a:off x="7162800" y="2438400"/>
            <a:ext cx="1220788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76.3 g</a:t>
            </a:r>
            <a:endParaRPr lang="en-US" baseline="30000" dirty="0">
              <a:solidFill>
                <a:srgbClr val="390CE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428" name="Text Box 12"/>
          <p:cNvSpPr txBox="1">
            <a:spLocks noChangeArrowheads="1"/>
          </p:cNvSpPr>
          <p:nvPr/>
        </p:nvSpPr>
        <p:spPr bwMode="auto">
          <a:xfrm>
            <a:off x="76200" y="3121025"/>
            <a:ext cx="3341688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0.02 cm + 2.371 cm</a:t>
            </a:r>
          </a:p>
        </p:txBody>
      </p:sp>
      <p:sp>
        <p:nvSpPr>
          <p:cNvPr id="60429" name="Text Box 13"/>
          <p:cNvSpPr txBox="1">
            <a:spLocks noChangeArrowheads="1"/>
          </p:cNvSpPr>
          <p:nvPr/>
        </p:nvSpPr>
        <p:spPr bwMode="auto">
          <a:xfrm>
            <a:off x="4064000" y="3138488"/>
            <a:ext cx="1651000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2.391 cm</a:t>
            </a:r>
            <a:endParaRPr lang="en-US" baseline="30000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430" name="Text Box 14"/>
          <p:cNvSpPr txBox="1">
            <a:spLocks noChangeArrowheads="1"/>
          </p:cNvSpPr>
          <p:nvPr/>
        </p:nvSpPr>
        <p:spPr bwMode="auto">
          <a:xfrm>
            <a:off x="7162800" y="3124200"/>
            <a:ext cx="1490663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2.39 cm</a:t>
            </a:r>
            <a:endParaRPr lang="en-US" baseline="30000" dirty="0">
              <a:solidFill>
                <a:srgbClr val="390CE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431" name="Text Box 15"/>
          <p:cNvSpPr txBox="1">
            <a:spLocks noChangeArrowheads="1"/>
          </p:cNvSpPr>
          <p:nvPr/>
        </p:nvSpPr>
        <p:spPr bwMode="auto">
          <a:xfrm>
            <a:off x="76200" y="3810000"/>
            <a:ext cx="2951163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713.1 L - 3.872 L</a:t>
            </a:r>
          </a:p>
        </p:txBody>
      </p:sp>
      <p:sp>
        <p:nvSpPr>
          <p:cNvPr id="60432" name="Text Box 16"/>
          <p:cNvSpPr txBox="1">
            <a:spLocks noChangeArrowheads="1"/>
          </p:cNvSpPr>
          <p:nvPr/>
        </p:nvSpPr>
        <p:spPr bwMode="auto">
          <a:xfrm>
            <a:off x="4064000" y="3824288"/>
            <a:ext cx="1879600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709.228 L</a:t>
            </a:r>
          </a:p>
        </p:txBody>
      </p:sp>
      <p:sp>
        <p:nvSpPr>
          <p:cNvPr id="60433" name="Text Box 17"/>
          <p:cNvSpPr txBox="1">
            <a:spLocks noChangeArrowheads="1"/>
          </p:cNvSpPr>
          <p:nvPr/>
        </p:nvSpPr>
        <p:spPr bwMode="auto">
          <a:xfrm>
            <a:off x="7162800" y="3824288"/>
            <a:ext cx="1444625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709.2 L</a:t>
            </a:r>
          </a:p>
        </p:txBody>
      </p:sp>
      <p:sp>
        <p:nvSpPr>
          <p:cNvPr id="60434" name="Text Box 18"/>
          <p:cNvSpPr txBox="1">
            <a:spLocks noChangeArrowheads="1"/>
          </p:cNvSpPr>
          <p:nvPr/>
        </p:nvSpPr>
        <p:spPr bwMode="auto">
          <a:xfrm>
            <a:off x="76200" y="4510088"/>
            <a:ext cx="3200400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1818.2 lb + 3.37 lb</a:t>
            </a:r>
          </a:p>
        </p:txBody>
      </p:sp>
      <p:sp>
        <p:nvSpPr>
          <p:cNvPr id="60435" name="Text Box 19"/>
          <p:cNvSpPr txBox="1">
            <a:spLocks noChangeArrowheads="1"/>
          </p:cNvSpPr>
          <p:nvPr/>
        </p:nvSpPr>
        <p:spPr bwMode="auto">
          <a:xfrm>
            <a:off x="4065588" y="4510088"/>
            <a:ext cx="1878012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1821.57 lb</a:t>
            </a:r>
          </a:p>
        </p:txBody>
      </p:sp>
      <p:sp>
        <p:nvSpPr>
          <p:cNvPr id="60436" name="Text Box 20"/>
          <p:cNvSpPr txBox="1">
            <a:spLocks noChangeArrowheads="1"/>
          </p:cNvSpPr>
          <p:nvPr/>
        </p:nvSpPr>
        <p:spPr bwMode="auto">
          <a:xfrm>
            <a:off x="7161213" y="4495800"/>
            <a:ext cx="1677987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1821.6 lb</a:t>
            </a:r>
          </a:p>
        </p:txBody>
      </p:sp>
      <p:sp>
        <p:nvSpPr>
          <p:cNvPr id="60437" name="Text Box 21"/>
          <p:cNvSpPr txBox="1">
            <a:spLocks noChangeArrowheads="1"/>
          </p:cNvSpPr>
          <p:nvPr/>
        </p:nvSpPr>
        <p:spPr bwMode="auto">
          <a:xfrm>
            <a:off x="76200" y="5195888"/>
            <a:ext cx="3560763" cy="5191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2.030 </a:t>
            </a:r>
            <a:r>
              <a:rPr lang="en-US" dirty="0" err="1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mL</a:t>
            </a:r>
            <a:r>
              <a:rPr lang="en-US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 - 1.870 </a:t>
            </a:r>
            <a:r>
              <a:rPr lang="en-US" dirty="0" err="1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mL</a:t>
            </a:r>
            <a:endParaRPr lang="en-US" dirty="0">
              <a:solidFill>
                <a:schemeClr val="accent4">
                  <a:lumMod val="10000"/>
                </a:schemeClr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438" name="Text Box 22"/>
          <p:cNvSpPr txBox="1">
            <a:spLocks noChangeArrowheads="1"/>
          </p:cNvSpPr>
          <p:nvPr/>
        </p:nvSpPr>
        <p:spPr bwMode="auto">
          <a:xfrm>
            <a:off x="4116388" y="5181600"/>
            <a:ext cx="1446212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0.16 </a:t>
            </a:r>
            <a:r>
              <a:rPr lang="en-US" dirty="0" err="1">
                <a:solidFill>
                  <a:srgbClr val="80000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mL</a:t>
            </a:r>
            <a:endParaRPr lang="en-US" dirty="0">
              <a:solidFill>
                <a:srgbClr val="80000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60439" name="Text Box 23"/>
          <p:cNvSpPr txBox="1">
            <a:spLocks noChangeArrowheads="1"/>
          </p:cNvSpPr>
          <p:nvPr/>
        </p:nvSpPr>
        <p:spPr bwMode="auto">
          <a:xfrm>
            <a:off x="7162800" y="5178425"/>
            <a:ext cx="1663700" cy="519113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>
            <a:spAutoFit/>
          </a:bodyPr>
          <a:lstStyle/>
          <a:p>
            <a:r>
              <a:rPr lang="en-US" dirty="0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0.160 </a:t>
            </a:r>
            <a:r>
              <a:rPr lang="en-US" dirty="0" err="1">
                <a:solidFill>
                  <a:srgbClr val="390CE0"/>
                </a:solidFill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mL</a:t>
            </a:r>
            <a:endParaRPr lang="en-US" dirty="0">
              <a:solidFill>
                <a:srgbClr val="390CE0"/>
              </a:solidFill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1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6041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6041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2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13" dur="500"/>
                                        <p:tgtEl>
                                          <p:spTgt spid="60423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8" dur="500" fill="hold"/>
                                        <p:tgtEl>
                                          <p:spTgt spid="6042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6042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0" fill="hold">
                      <p:stCondLst>
                        <p:cond delay="indefinite"/>
                      </p:stCondLst>
                      <p:childTnLst>
                        <p:par>
                          <p:cTn id="21" fill="hold">
                            <p:stCondLst>
                              <p:cond delay="0"/>
                            </p:stCondLst>
                            <p:childTnLst>
                              <p:par>
                                <p:cTn id="22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4" dur="500" fill="hold"/>
                                        <p:tgtEl>
                                          <p:spTgt spid="604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604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6" fill="hold">
                      <p:stCondLst>
                        <p:cond delay="indefinite"/>
                      </p:stCondLst>
                      <p:childTnLst>
                        <p:par>
                          <p:cTn id="27" fill="hold">
                            <p:stCondLst>
                              <p:cond delay="0"/>
                            </p:stCondLst>
                            <p:childTnLst>
                              <p:par>
                                <p:cTn id="28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2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30" dur="500"/>
                                        <p:tgtEl>
                                          <p:spTgt spid="60426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1" fill="hold">
                      <p:stCondLst>
                        <p:cond delay="indefinite"/>
                      </p:stCondLst>
                      <p:childTnLst>
                        <p:par>
                          <p:cTn id="32" fill="hold">
                            <p:stCondLst>
                              <p:cond delay="0"/>
                            </p:stCondLst>
                            <p:childTnLst>
                              <p:par>
                                <p:cTn id="3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2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5" dur="500" fill="hold"/>
                                        <p:tgtEl>
                                          <p:spTgt spid="6042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6" dur="500" fill="hold"/>
                                        <p:tgtEl>
                                          <p:spTgt spid="6042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7" fill="hold">
                      <p:stCondLst>
                        <p:cond delay="indefinite"/>
                      </p:stCondLst>
                      <p:childTnLst>
                        <p:par>
                          <p:cTn id="38" fill="hold">
                            <p:stCondLst>
                              <p:cond delay="0"/>
                            </p:stCondLst>
                            <p:childTnLst>
                              <p:par>
                                <p:cTn id="39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1" dur="500" fill="hold"/>
                                        <p:tgtEl>
                                          <p:spTgt spid="60428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2" dur="500" fill="hold"/>
                                        <p:tgtEl>
                                          <p:spTgt spid="60428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3" fill="hold">
                      <p:stCondLst>
                        <p:cond delay="indefinite"/>
                      </p:stCondLst>
                      <p:childTnLst>
                        <p:par>
                          <p:cTn id="44" fill="hold">
                            <p:stCondLst>
                              <p:cond delay="0"/>
                            </p:stCondLst>
                            <p:childTnLst>
                              <p:par>
                                <p:cTn id="45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2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47" dur="500"/>
                                        <p:tgtEl>
                                          <p:spTgt spid="6042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8" fill="hold">
                      <p:stCondLst>
                        <p:cond delay="indefinite"/>
                      </p:stCondLst>
                      <p:childTnLst>
                        <p:par>
                          <p:cTn id="49" fill="hold">
                            <p:stCondLst>
                              <p:cond delay="0"/>
                            </p:stCondLst>
                            <p:childTnLst>
                              <p:par>
                                <p:cTn id="50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2" dur="500" fill="hold"/>
                                        <p:tgtEl>
                                          <p:spTgt spid="60430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3" dur="500" fill="hold"/>
                                        <p:tgtEl>
                                          <p:spTgt spid="60430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54" fill="hold">
                      <p:stCondLst>
                        <p:cond delay="indefinite"/>
                      </p:stCondLst>
                      <p:childTnLst>
                        <p:par>
                          <p:cTn id="55" fill="hold">
                            <p:stCondLst>
                              <p:cond delay="0"/>
                            </p:stCondLst>
                            <p:childTnLst>
                              <p:par>
                                <p:cTn id="56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5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58" dur="500" fill="hold"/>
                                        <p:tgtEl>
                                          <p:spTgt spid="6043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59" dur="500" fill="hold"/>
                                        <p:tgtEl>
                                          <p:spTgt spid="6043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0" fill="hold">
                      <p:stCondLst>
                        <p:cond delay="indefinite"/>
                      </p:stCondLst>
                      <p:childTnLst>
                        <p:par>
                          <p:cTn id="61" fill="hold">
                            <p:stCondLst>
                              <p:cond delay="0"/>
                            </p:stCondLst>
                            <p:childTnLst>
                              <p:par>
                                <p:cTn id="62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64" dur="500"/>
                                        <p:tgtEl>
                                          <p:spTgt spid="60432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65" fill="hold">
                      <p:stCondLst>
                        <p:cond delay="indefinite"/>
                      </p:stCondLst>
                      <p:childTnLst>
                        <p:par>
                          <p:cTn id="66" fill="hold">
                            <p:stCondLst>
                              <p:cond delay="0"/>
                            </p:stCondLst>
                            <p:childTnLst>
                              <p:par>
                                <p:cTn id="6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69" dur="500" fill="hold"/>
                                        <p:tgtEl>
                                          <p:spTgt spid="6043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0" dur="500" fill="hold"/>
                                        <p:tgtEl>
                                          <p:spTgt spid="6043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1" fill="hold">
                      <p:stCondLst>
                        <p:cond delay="indefinite"/>
                      </p:stCondLst>
                      <p:childTnLst>
                        <p:par>
                          <p:cTn id="72" fill="hold">
                            <p:stCondLst>
                              <p:cond delay="0"/>
                            </p:stCondLst>
                            <p:childTnLst>
                              <p:par>
                                <p:cTn id="73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7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5" dur="500" fill="hold"/>
                                        <p:tgtEl>
                                          <p:spTgt spid="60434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76" dur="500" fill="hold"/>
                                        <p:tgtEl>
                                          <p:spTgt spid="60434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77" fill="hold">
                      <p:stCondLst>
                        <p:cond delay="indefinite"/>
                      </p:stCondLst>
                      <p:childTnLst>
                        <p:par>
                          <p:cTn id="78" fill="hold">
                            <p:stCondLst>
                              <p:cond delay="0"/>
                            </p:stCondLst>
                            <p:childTnLst>
                              <p:par>
                                <p:cTn id="79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0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81" dur="500"/>
                                        <p:tgtEl>
                                          <p:spTgt spid="60435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2" fill="hold">
                      <p:stCondLst>
                        <p:cond delay="indefinite"/>
                      </p:stCondLst>
                      <p:childTnLst>
                        <p:par>
                          <p:cTn id="83" fill="hold">
                            <p:stCondLst>
                              <p:cond delay="0"/>
                            </p:stCondLst>
                            <p:childTnLst>
                              <p:par>
                                <p:cTn id="84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85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6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86" dur="500" fill="hold"/>
                                        <p:tgtEl>
                                          <p:spTgt spid="60436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7" dur="500" fill="hold"/>
                                        <p:tgtEl>
                                          <p:spTgt spid="60436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8" fill="hold">
                      <p:stCondLst>
                        <p:cond delay="indefinite"/>
                      </p:stCondLst>
                      <p:childTnLst>
                        <p:par>
                          <p:cTn id="89" fill="hold">
                            <p:stCondLst>
                              <p:cond delay="0"/>
                            </p:stCondLst>
                            <p:childTnLst>
                              <p:par>
                                <p:cTn id="90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92" dur="500" fill="hold"/>
                                        <p:tgtEl>
                                          <p:spTgt spid="6043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93" dur="500" fill="hold"/>
                                        <p:tgtEl>
                                          <p:spTgt spid="6043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4" fill="hold">
                      <p:stCondLst>
                        <p:cond delay="indefinite"/>
                      </p:stCondLst>
                      <p:childTnLst>
                        <p:par>
                          <p:cTn id="95" fill="hold">
                            <p:stCondLst>
                              <p:cond delay="0"/>
                            </p:stCondLst>
                            <p:childTnLst>
                              <p:par>
                                <p:cTn id="96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9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98" dur="500"/>
                                        <p:tgtEl>
                                          <p:spTgt spid="604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9" fill="hold">
                      <p:stCondLst>
                        <p:cond delay="indefinite"/>
                      </p:stCondLst>
                      <p:childTnLst>
                        <p:par>
                          <p:cTn id="100" fill="hold">
                            <p:stCondLst>
                              <p:cond delay="0"/>
                            </p:stCondLst>
                            <p:childTnLst>
                              <p:par>
                                <p:cTn id="10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0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60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03" dur="500" fill="hold"/>
                                        <p:tgtEl>
                                          <p:spTgt spid="6043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04" dur="500" fill="hold"/>
                                        <p:tgtEl>
                                          <p:spTgt spid="6043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60419" grpId="0" autoUpdateAnimBg="0"/>
      <p:bldP spid="60423" grpId="0" autoUpdateAnimBg="0"/>
      <p:bldP spid="60424" grpId="0" autoUpdateAnimBg="0"/>
      <p:bldP spid="60425" grpId="0" autoUpdateAnimBg="0"/>
      <p:bldP spid="60426" grpId="0" autoUpdateAnimBg="0"/>
      <p:bldP spid="60427" grpId="0" autoUpdateAnimBg="0"/>
      <p:bldP spid="60428" grpId="0" autoUpdateAnimBg="0"/>
      <p:bldP spid="60429" grpId="0" autoUpdateAnimBg="0"/>
      <p:bldP spid="60430" grpId="0" autoUpdateAnimBg="0"/>
      <p:bldP spid="60431" grpId="0" autoUpdateAnimBg="0"/>
      <p:bldP spid="60432" grpId="0" autoUpdateAnimBg="0"/>
      <p:bldP spid="60433" grpId="0" autoUpdateAnimBg="0"/>
      <p:bldP spid="60434" grpId="0" autoUpdateAnimBg="0"/>
      <p:bldP spid="60435" grpId="0" autoUpdateAnimBg="0"/>
      <p:bldP spid="60436" grpId="0" autoUpdateAnimBg="0"/>
      <p:bldP spid="60437" grpId="0" autoUpdateAnimBg="0"/>
      <p:bldP spid="60438" grpId="0" autoUpdateAnimBg="0"/>
      <p:bldP spid="60439" grpId="0" autoUpdateAnimBg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6386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8077200" cy="1143000"/>
          </a:xfrm>
          <a:noFill/>
          <a:ln/>
        </p:spPr>
        <p:txBody>
          <a:bodyPr/>
          <a:lstStyle/>
          <a:p>
            <a:r>
              <a:rPr lang="en-US" sz="4000" u="sng" dirty="0">
                <a:solidFill>
                  <a:schemeClr val="accent4">
                    <a:lumMod val="10000"/>
                  </a:schemeClr>
                </a:solidFill>
              </a:rPr>
              <a:t>Uncertainty in Measurement</a:t>
            </a:r>
          </a:p>
        </p:txBody>
      </p:sp>
      <p:sp>
        <p:nvSpPr>
          <p:cNvPr id="16387" name="Rectangle 3"/>
          <p:cNvSpPr>
            <a:spLocks noChangeArrowheads="1"/>
          </p:cNvSpPr>
          <p:nvPr/>
        </p:nvSpPr>
        <p:spPr bwMode="auto">
          <a:xfrm>
            <a:off x="1600200" y="2436813"/>
            <a:ext cx="7658100" cy="1739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6388" name="Rectangle 4"/>
          <p:cNvSpPr>
            <a:spLocks noGrp="1" noChangeArrowheads="1"/>
          </p:cNvSpPr>
          <p:nvPr>
            <p:ph type="body" idx="1"/>
          </p:nvPr>
        </p:nvSpPr>
        <p:spPr>
          <a:xfrm>
            <a:off x="381000" y="1752600"/>
            <a:ext cx="8305800" cy="3657600"/>
          </a:xfrm>
          <a:noFill/>
          <a:ln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z="3600" dirty="0"/>
              <a:t>	</a:t>
            </a:r>
            <a:r>
              <a:rPr lang="en-US" sz="40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 digit that must be </a:t>
            </a:r>
            <a:r>
              <a:rPr lang="en-US" sz="40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estimated</a:t>
            </a:r>
            <a:r>
              <a:rPr lang="en-US" sz="40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is called </a:t>
            </a:r>
            <a:r>
              <a:rPr lang="en-US" sz="4000" dirty="0" smtClean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uncertain</a:t>
            </a:r>
            <a:r>
              <a:rPr lang="en-US" sz="4000" dirty="0" smtClean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. A</a:t>
            </a:r>
            <a:r>
              <a:rPr lang="en-US" sz="4000" dirty="0" smtClean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measurement</a:t>
            </a:r>
            <a:r>
              <a:rPr lang="en-US" sz="40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always has some degree of uncertainty.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 showMasterSp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632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848600" cy="685800"/>
          </a:xfrm>
        </p:spPr>
        <p:txBody>
          <a:bodyPr/>
          <a:lstStyle/>
          <a:p>
            <a:r>
              <a:rPr lang="en-US" u="sng" dirty="0">
                <a:solidFill>
                  <a:schemeClr val="accent4">
                    <a:lumMod val="10000"/>
                  </a:schemeClr>
                </a:solidFill>
              </a:rPr>
              <a:t>Why Is there Uncertainty?</a:t>
            </a:r>
          </a:p>
        </p:txBody>
      </p:sp>
      <p:sp>
        <p:nvSpPr>
          <p:cNvPr id="56323" name="Text Box 3"/>
          <p:cNvSpPr txBox="1">
            <a:spLocks noChangeArrowheads="1"/>
          </p:cNvSpPr>
          <p:nvPr/>
        </p:nvSpPr>
        <p:spPr bwMode="auto">
          <a:xfrm>
            <a:off x="685800" y="838200"/>
            <a:ext cx="7407275" cy="181588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>
              <a:buClr>
                <a:srgbClr val="800000"/>
              </a:buClr>
              <a:buFont typeface="Wingdings" pitchFamily="2" charset="2"/>
              <a:buChar char="v"/>
            </a:pPr>
            <a:r>
              <a:rPr lang="en-US" sz="2400" dirty="0"/>
              <a:t> </a:t>
            </a:r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Measurements are performed with instruments</a:t>
            </a:r>
          </a:p>
          <a:p>
            <a:pPr>
              <a:buClr>
                <a:srgbClr val="800000"/>
              </a:buClr>
              <a:buFont typeface="Wingdings" pitchFamily="2" charset="2"/>
              <a:buChar char="v"/>
            </a:pPr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 No instrument can read to an infinite number of decimal places</a:t>
            </a:r>
          </a:p>
        </p:txBody>
      </p:sp>
      <p:pic>
        <p:nvPicPr>
          <p:cNvPr id="56324" name="Picture 4" descr="scale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1524000" y="3733800"/>
            <a:ext cx="2286000" cy="2703265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sp>
        <p:nvSpPr>
          <p:cNvPr id="56325" name="Text Box 5"/>
          <p:cNvSpPr txBox="1">
            <a:spLocks noChangeArrowheads="1"/>
          </p:cNvSpPr>
          <p:nvPr/>
        </p:nvSpPr>
        <p:spPr bwMode="auto">
          <a:xfrm>
            <a:off x="1295400" y="2590800"/>
            <a:ext cx="7391400" cy="95410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Which of these balances has the greatest uncertainty in measurement?</a:t>
            </a:r>
          </a:p>
        </p:txBody>
      </p:sp>
      <p:pic>
        <p:nvPicPr>
          <p:cNvPr id="56328" name="Picture 8" descr="scale8"/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5029200" y="3733800"/>
            <a:ext cx="2743200" cy="2743200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5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56325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0-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56325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4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3" dur="500"/>
                                        <p:tgtEl>
                                          <p:spTgt spid="56324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4" fill="hold">
                      <p:stCondLst>
                        <p:cond delay="indefinite"/>
                      </p:stCondLst>
                      <p:childTnLst>
                        <p:par>
                          <p:cTn id="15" fill="hold">
                            <p:stCondLst>
                              <p:cond delay="0"/>
                            </p:stCondLst>
                            <p:childTnLst>
                              <p:par>
                                <p:cTn id="16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5632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8" dur="500"/>
                                        <p:tgtEl>
                                          <p:spTgt spid="5632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56325" grpId="0" autoUpdateAnimBg="0"/>
    </p:bld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8434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152400"/>
            <a:ext cx="7848600" cy="685800"/>
          </a:xfrm>
          <a:noFill/>
          <a:ln/>
        </p:spPr>
        <p:txBody>
          <a:bodyPr/>
          <a:lstStyle/>
          <a:p>
            <a:r>
              <a:rPr lang="en-US" sz="3200" b="0" u="sng" dirty="0">
                <a:solidFill>
                  <a:schemeClr val="accent4">
                    <a:lumMod val="10000"/>
                  </a:schemeClr>
                </a:solidFill>
              </a:rPr>
              <a:t>Precision and Accuracy</a:t>
            </a:r>
          </a:p>
        </p:txBody>
      </p:sp>
      <p:sp>
        <p:nvSpPr>
          <p:cNvPr id="18435" name="Rectangle 3"/>
          <p:cNvSpPr>
            <a:spLocks noChangeArrowheads="1"/>
          </p:cNvSpPr>
          <p:nvPr/>
        </p:nvSpPr>
        <p:spPr bwMode="auto">
          <a:xfrm>
            <a:off x="1371600" y="2284413"/>
            <a:ext cx="7315200" cy="11906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36" name="Rectangle 4"/>
          <p:cNvSpPr>
            <a:spLocks noChangeArrowheads="1"/>
          </p:cNvSpPr>
          <p:nvPr/>
        </p:nvSpPr>
        <p:spPr bwMode="auto">
          <a:xfrm>
            <a:off x="1371600" y="4083050"/>
            <a:ext cx="7770813" cy="1739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18437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762000" y="914400"/>
            <a:ext cx="7848600" cy="2209800"/>
          </a:xfrm>
          <a:noFill/>
          <a:ln/>
        </p:spPr>
        <p:txBody>
          <a:bodyPr/>
          <a:lstStyle/>
          <a:p>
            <a:pPr>
              <a:lnSpc>
                <a:spcPct val="90000"/>
              </a:lnSpc>
              <a:spcBef>
                <a:spcPct val="0"/>
              </a:spcBef>
            </a:pPr>
            <a:r>
              <a:rPr lang="en-US" sz="2800" dirty="0">
                <a:solidFill>
                  <a:srgbClr val="CC0000"/>
                </a:solidFill>
              </a:rPr>
              <a:t>	</a:t>
            </a:r>
            <a:r>
              <a:rPr lang="en-US" b="0" u="sng" dirty="0">
                <a:solidFill>
                  <a:srgbClr val="0066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Accuracy</a:t>
            </a:r>
            <a:r>
              <a:rPr lang="en-US" b="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b="0" dirty="0">
                <a:solidFill>
                  <a:srgbClr val="0066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refers to the agreement of a particular value with the true value.</a:t>
            </a:r>
          </a:p>
          <a:p>
            <a:pPr>
              <a:lnSpc>
                <a:spcPct val="90000"/>
              </a:lnSpc>
              <a:spcBef>
                <a:spcPct val="70000"/>
              </a:spcBef>
            </a:pPr>
            <a:r>
              <a:rPr lang="en-US" dirty="0">
                <a:solidFill>
                  <a:srgbClr val="CC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	</a:t>
            </a:r>
            <a:r>
              <a:rPr lang="en-US" b="0" u="sng" dirty="0">
                <a:solidFill>
                  <a:srgbClr val="0066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Precision</a:t>
            </a:r>
            <a:r>
              <a:rPr lang="en-US" b="0" dirty="0">
                <a:solidFill>
                  <a:srgbClr val="0066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refers to the degree of  agreement among several measurements made in the same manner.</a:t>
            </a:r>
          </a:p>
        </p:txBody>
      </p:sp>
      <p:pic>
        <p:nvPicPr>
          <p:cNvPr id="18438" name="Picture 6" descr="neither"/>
          <p:cNvPicPr>
            <a:picLocks noChangeAspect="1" noChangeArrowheads="1"/>
          </p:cNvPicPr>
          <p:nvPr/>
        </p:nvPicPr>
        <p:blipFill>
          <a:blip r:embed="rId3"/>
          <a:srcRect/>
          <a:stretch>
            <a:fillRect/>
          </a:stretch>
        </p:blipFill>
        <p:spPr bwMode="auto">
          <a:xfrm>
            <a:off x="914400" y="3124200"/>
            <a:ext cx="2125663" cy="1806575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pic>
        <p:nvPicPr>
          <p:cNvPr id="18439" name="Picture 7" descr="precise"/>
          <p:cNvPicPr>
            <a:picLocks noChangeAspect="1" noChangeArrowheads="1"/>
          </p:cNvPicPr>
          <p:nvPr/>
        </p:nvPicPr>
        <p:blipFill>
          <a:blip r:embed="rId4"/>
          <a:srcRect/>
          <a:stretch>
            <a:fillRect/>
          </a:stretch>
        </p:blipFill>
        <p:spPr bwMode="auto">
          <a:xfrm>
            <a:off x="3581400" y="3124200"/>
            <a:ext cx="2206625" cy="1793875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pic>
        <p:nvPicPr>
          <p:cNvPr id="18440" name="Picture 8" descr="accurate"/>
          <p:cNvPicPr>
            <a:picLocks noChangeAspect="1" noChangeArrowheads="1"/>
          </p:cNvPicPr>
          <p:nvPr/>
        </p:nvPicPr>
        <p:blipFill>
          <a:blip r:embed="rId5"/>
          <a:srcRect/>
          <a:stretch>
            <a:fillRect/>
          </a:stretch>
        </p:blipFill>
        <p:spPr bwMode="auto">
          <a:xfrm>
            <a:off x="6248400" y="3124200"/>
            <a:ext cx="2114550" cy="1817688"/>
          </a:xfrm>
          <a:prstGeom prst="rect">
            <a:avLst/>
          </a:prstGeom>
          <a:ln>
            <a:noFill/>
          </a:ln>
          <a:effectLst>
            <a:outerShdw blurRad="292100" dist="139700" dir="2700000" algn="tl" rotWithShape="0">
              <a:srgbClr val="333333">
                <a:alpha val="65000"/>
              </a:srgbClr>
            </a:outerShdw>
          </a:effectLst>
        </p:spPr>
      </p:pic>
      <p:sp>
        <p:nvSpPr>
          <p:cNvPr id="18441" name="Text Box 9"/>
          <p:cNvSpPr txBox="1">
            <a:spLocks noChangeArrowheads="1"/>
          </p:cNvSpPr>
          <p:nvPr/>
        </p:nvSpPr>
        <p:spPr bwMode="auto">
          <a:xfrm>
            <a:off x="898525" y="4999038"/>
            <a:ext cx="2225675" cy="1200329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n-US" sz="2400" dirty="0">
                <a:solidFill>
                  <a:schemeClr val="accent4">
                    <a:lumMod val="10000"/>
                  </a:schemeClr>
                </a:solidFill>
              </a:rPr>
              <a:t>Neither accurate nor precise</a:t>
            </a:r>
          </a:p>
        </p:txBody>
      </p:sp>
      <p:sp>
        <p:nvSpPr>
          <p:cNvPr id="18442" name="Text Box 10"/>
          <p:cNvSpPr txBox="1">
            <a:spLocks noChangeArrowheads="1"/>
          </p:cNvSpPr>
          <p:nvPr/>
        </p:nvSpPr>
        <p:spPr bwMode="auto">
          <a:xfrm>
            <a:off x="3489325" y="4968875"/>
            <a:ext cx="2378075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n-US" sz="2400" dirty="0">
                <a:solidFill>
                  <a:schemeClr val="accent4">
                    <a:lumMod val="10000"/>
                  </a:schemeClr>
                </a:solidFill>
                <a:latin typeface="+mn-lt"/>
              </a:rPr>
              <a:t>Precise but not accurate</a:t>
            </a:r>
          </a:p>
        </p:txBody>
      </p:sp>
      <p:sp>
        <p:nvSpPr>
          <p:cNvPr id="18443" name="Text Box 11"/>
          <p:cNvSpPr txBox="1">
            <a:spLocks noChangeArrowheads="1"/>
          </p:cNvSpPr>
          <p:nvPr/>
        </p:nvSpPr>
        <p:spPr bwMode="auto">
          <a:xfrm>
            <a:off x="6232525" y="4992688"/>
            <a:ext cx="2149475" cy="830997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>
            <a:spAutoFit/>
          </a:bodyPr>
          <a:lstStyle/>
          <a:p>
            <a:pPr algn="ctr"/>
            <a:r>
              <a:rPr lang="en-US" sz="2400" dirty="0">
                <a:solidFill>
                  <a:schemeClr val="accent4">
                    <a:lumMod val="10000"/>
                  </a:schemeClr>
                </a:solidFill>
                <a:latin typeface="+mn-lt"/>
              </a:rPr>
              <a:t>Precise AND accurate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1843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1843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8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18438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8" fill="hold">
                      <p:stCondLst>
                        <p:cond delay="indefinite"/>
                      </p:stCondLst>
                      <p:childTnLst>
                        <p:par>
                          <p:cTn id="19" fill="hold">
                            <p:stCondLst>
                              <p:cond delay="0"/>
                            </p:stCondLst>
                            <p:childTnLst>
                              <p:par>
                                <p:cTn id="20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1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2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3" dur="500" fill="hold"/>
                                        <p:tgtEl>
                                          <p:spTgt spid="18441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4" fill="hold">
                      <p:stCondLst>
                        <p:cond delay="indefinite"/>
                      </p:stCondLst>
                      <p:childTnLst>
                        <p:par>
                          <p:cTn id="25" fill="hold">
                            <p:stCondLst>
                              <p:cond delay="0"/>
                            </p:stCondLst>
                            <p:childTnLst>
                              <p:par>
                                <p:cTn id="26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7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3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28" dur="500"/>
                                        <p:tgtEl>
                                          <p:spTgt spid="18439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9" fill="hold">
                      <p:stCondLst>
                        <p:cond delay="indefinite"/>
                      </p:stCondLst>
                      <p:childTnLst>
                        <p:par>
                          <p:cTn id="30" fill="hold">
                            <p:stCondLst>
                              <p:cond delay="0"/>
                            </p:stCondLst>
                            <p:childTnLst>
                              <p:par>
                                <p:cTn id="31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33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34" dur="500" fill="hold"/>
                                        <p:tgtEl>
                                          <p:spTgt spid="1844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35" fill="hold">
                      <p:stCondLst>
                        <p:cond delay="indefinite"/>
                      </p:stCondLst>
                      <p:childTnLst>
                        <p:par>
                          <p:cTn id="36" fill="hold">
                            <p:stCondLst>
                              <p:cond delay="0"/>
                            </p:stCondLst>
                            <p:childTnLst>
                              <p:par>
                                <p:cTn id="37" presetID="9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3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0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39" dur="500"/>
                                        <p:tgtEl>
                                          <p:spTgt spid="18440"/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40" fill="hold">
                      <p:stCondLst>
                        <p:cond delay="indefinite"/>
                      </p:stCondLst>
                      <p:childTnLst>
                        <p:par>
                          <p:cTn id="41" fill="hold">
                            <p:stCondLst>
                              <p:cond delay="0"/>
                            </p:stCondLst>
                            <p:childTnLst>
                              <p:par>
                                <p:cTn id="42" presetID="2" presetClass="entr" presetSubtype="4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4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1844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44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45" dur="500" fill="hold"/>
                                        <p:tgtEl>
                                          <p:spTgt spid="1844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h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18437" grpId="0" build="p" autoUpdateAnimBg="0"/>
      <p:bldP spid="18441" grpId="0" autoUpdateAnimBg="0"/>
      <p:bldP spid="18442" grpId="0" autoUpdateAnimBg="0"/>
      <p:bldP spid="18443" grpId="0" autoUpdateAnimBg="0"/>
    </p:bld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0482" name="Rectangle 2"/>
          <p:cNvSpPr>
            <a:spLocks noGrp="1" noChangeArrowheads="1"/>
          </p:cNvSpPr>
          <p:nvPr>
            <p:ph type="title"/>
          </p:nvPr>
        </p:nvSpPr>
        <p:spPr>
          <a:xfrm>
            <a:off x="609600" y="228600"/>
            <a:ext cx="7848600" cy="685800"/>
          </a:xfrm>
          <a:noFill/>
          <a:ln/>
        </p:spPr>
        <p:txBody>
          <a:bodyPr/>
          <a:lstStyle/>
          <a:p>
            <a:r>
              <a:rPr lang="en-US" u="sng" dirty="0">
                <a:solidFill>
                  <a:schemeClr val="accent4">
                    <a:lumMod val="10000"/>
                  </a:schemeClr>
                </a:solidFill>
              </a:rPr>
              <a:t>Types of Error</a:t>
            </a:r>
          </a:p>
        </p:txBody>
      </p:sp>
      <p:sp>
        <p:nvSpPr>
          <p:cNvPr id="20483" name="Rectangle 3"/>
          <p:cNvSpPr>
            <a:spLocks noChangeArrowheads="1"/>
          </p:cNvSpPr>
          <p:nvPr/>
        </p:nvSpPr>
        <p:spPr bwMode="auto">
          <a:xfrm>
            <a:off x="1371600" y="1979613"/>
            <a:ext cx="7696200" cy="1739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0485" name="Rectangle 5"/>
          <p:cNvSpPr>
            <a:spLocks noGrp="1" noChangeArrowheads="1"/>
          </p:cNvSpPr>
          <p:nvPr>
            <p:ph type="body" idx="1"/>
          </p:nvPr>
        </p:nvSpPr>
        <p:spPr>
          <a:xfrm>
            <a:off x="457200" y="1219200"/>
            <a:ext cx="8001000" cy="4114800"/>
          </a:xfrm>
          <a:noFill/>
          <a:ln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dirty="0">
                <a:solidFill>
                  <a:srgbClr val="CC0000"/>
                </a:solidFill>
              </a:rPr>
              <a:t>	</a:t>
            </a:r>
            <a:r>
              <a:rPr lang="en-US" sz="2800" u="sng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Random Error</a:t>
            </a:r>
            <a:r>
              <a:rPr lang="en-US" sz="28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28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(Indeterminate Error) - measurement has an equal probability of being high or low.</a:t>
            </a:r>
          </a:p>
          <a:p>
            <a:pPr>
              <a:spcBef>
                <a:spcPct val="70000"/>
              </a:spcBef>
            </a:pPr>
            <a:r>
              <a:rPr lang="en-US" dirty="0">
                <a:solidFill>
                  <a:srgbClr val="CC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	</a:t>
            </a:r>
            <a:r>
              <a:rPr lang="en-US" sz="2800" u="sng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Systematic Error</a:t>
            </a:r>
            <a:r>
              <a:rPr lang="en-US" sz="28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28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(Determinate Error) - Occurs in the same direction each time (high or low), often resulting from poor technique or incorrect calibration.</a:t>
            </a: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7" dur="500"/>
                                        <p:tgtEl>
                                          <p:spTgt spid="20485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4" presetClass="entr" presetSubtype="3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04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box(out)">
                                      <p:cBhvr>
                                        <p:cTn id="12" dur="500"/>
                                        <p:tgtEl>
                                          <p:spTgt spid="20485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0485" grpId="0" build="p" autoUpdateAnimBg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578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Rules for Counting Significant Figures - Details</a:t>
            </a:r>
          </a:p>
        </p:txBody>
      </p:sp>
      <p:sp>
        <p:nvSpPr>
          <p:cNvPr id="24579" name="Rectangle 3"/>
          <p:cNvSpPr>
            <a:spLocks noChangeArrowheads="1"/>
          </p:cNvSpPr>
          <p:nvPr/>
        </p:nvSpPr>
        <p:spPr bwMode="auto">
          <a:xfrm>
            <a:off x="1812925" y="2436813"/>
            <a:ext cx="6442075" cy="11906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4580" name="Rectangle 4"/>
          <p:cNvSpPr>
            <a:spLocks noChangeArrowheads="1"/>
          </p:cNvSpPr>
          <p:nvPr/>
        </p:nvSpPr>
        <p:spPr bwMode="auto">
          <a:xfrm>
            <a:off x="2590800" y="4281488"/>
            <a:ext cx="2368550" cy="8239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4581" name="Rectangle 5"/>
          <p:cNvSpPr>
            <a:spLocks noChangeArrowheads="1"/>
          </p:cNvSpPr>
          <p:nvPr/>
        </p:nvSpPr>
        <p:spPr bwMode="auto">
          <a:xfrm>
            <a:off x="4937125" y="4281488"/>
            <a:ext cx="2571750" cy="8239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4582" name="Rectangle 6"/>
          <p:cNvSpPr>
            <a:spLocks noGrp="1" noChangeArrowheads="1"/>
          </p:cNvSpPr>
          <p:nvPr>
            <p:ph type="body" idx="1"/>
          </p:nvPr>
        </p:nvSpPr>
        <p:spPr>
          <a:xfrm>
            <a:off x="533400" y="1447800"/>
            <a:ext cx="7848600" cy="3581400"/>
          </a:xfrm>
          <a:noFill/>
          <a:ln/>
        </p:spPr>
        <p:txBody>
          <a:bodyPr/>
          <a:lstStyle/>
          <a:p>
            <a:pPr>
              <a:spcBef>
                <a:spcPct val="0"/>
              </a:spcBef>
            </a:pPr>
            <a:r>
              <a:rPr lang="en-US" sz="2800" dirty="0">
                <a:solidFill>
                  <a:srgbClr val="FF66CC"/>
                </a:solidFill>
              </a:rPr>
              <a:t>	</a:t>
            </a:r>
            <a:r>
              <a:rPr lang="en-US" sz="3200" u="sng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Nonzero integers</a:t>
            </a:r>
            <a:r>
              <a:rPr lang="en-US" sz="32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2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always count as significant figures.</a:t>
            </a:r>
          </a:p>
          <a:p>
            <a:pPr algn="ctr">
              <a:spcBef>
                <a:spcPct val="100000"/>
              </a:spcBef>
            </a:pPr>
            <a:r>
              <a:rPr lang="en-US" sz="40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3456</a:t>
            </a:r>
            <a:r>
              <a:rPr lang="en-US" sz="400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has</a:t>
            </a:r>
            <a:r>
              <a:rPr lang="en-US" sz="400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</a:p>
          <a:p>
            <a:pPr algn="ctr"/>
            <a:r>
              <a:rPr lang="en-US" sz="4000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4</a:t>
            </a:r>
            <a:r>
              <a:rPr lang="en-US" sz="4000" dirty="0">
                <a:solidFill>
                  <a:schemeClr val="tx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 smtClean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significant figures</a:t>
            </a:r>
            <a:endParaRPr lang="en-US" sz="4000" dirty="0">
              <a:solidFill>
                <a:schemeClr val="accent4">
                  <a:lumMod val="10000"/>
                </a:schemeClr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7" dur="500"/>
                                        <p:tgtEl>
                                          <p:spTgt spid="24582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2" dur="500"/>
                                        <p:tgtEl>
                                          <p:spTgt spid="24582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3" fill="hold">
                      <p:stCondLst>
                        <p:cond delay="indefinite"/>
                      </p:stCondLst>
                      <p:childTnLst>
                        <p:par>
                          <p:cTn id="14" fill="hold">
                            <p:stCondLst>
                              <p:cond delay="0"/>
                            </p:stCondLst>
                            <p:childTnLst>
                              <p:par>
                                <p:cTn id="15" presetID="9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45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dissolve">
                                      <p:cBhvr>
                                        <p:cTn id="17" dur="500"/>
                                        <p:tgtEl>
                                          <p:spTgt spid="24582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4582" grpId="0" build="p" autoUpdateAnimBg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626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Rules for Counting Significant Figures - Details</a:t>
            </a:r>
          </a:p>
        </p:txBody>
      </p:sp>
      <p:sp>
        <p:nvSpPr>
          <p:cNvPr id="26627" name="Rectangle 3"/>
          <p:cNvSpPr>
            <a:spLocks noChangeArrowheads="1"/>
          </p:cNvSpPr>
          <p:nvPr/>
        </p:nvSpPr>
        <p:spPr bwMode="auto">
          <a:xfrm>
            <a:off x="1812925" y="2133600"/>
            <a:ext cx="1225550" cy="6413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28" name="Rectangle 4"/>
          <p:cNvSpPr>
            <a:spLocks noChangeArrowheads="1"/>
          </p:cNvSpPr>
          <p:nvPr/>
        </p:nvSpPr>
        <p:spPr bwMode="auto">
          <a:xfrm>
            <a:off x="1812925" y="2894013"/>
            <a:ext cx="6145213" cy="11906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29" name="Rectangle 5"/>
          <p:cNvSpPr>
            <a:spLocks noChangeArrowheads="1"/>
          </p:cNvSpPr>
          <p:nvPr/>
        </p:nvSpPr>
        <p:spPr bwMode="auto">
          <a:xfrm>
            <a:off x="2651125" y="4738688"/>
            <a:ext cx="2825750" cy="8239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30" name="Rectangle 6"/>
          <p:cNvSpPr>
            <a:spLocks noChangeArrowheads="1"/>
          </p:cNvSpPr>
          <p:nvPr/>
        </p:nvSpPr>
        <p:spPr bwMode="auto">
          <a:xfrm>
            <a:off x="5470525" y="4738688"/>
            <a:ext cx="2419350" cy="8239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6631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609600" y="1524000"/>
            <a:ext cx="7848600" cy="3429000"/>
          </a:xfrm>
          <a:noFill/>
          <a:ln/>
        </p:spPr>
        <p:txBody>
          <a:bodyPr/>
          <a:lstStyle/>
          <a:p>
            <a:pPr marL="565150" indent="-565150" defTabSz="1022350">
              <a:spcBef>
                <a:spcPct val="0"/>
              </a:spcBef>
            </a:pPr>
            <a:r>
              <a:rPr lang="en-US" sz="3200" u="sng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Zeros</a:t>
            </a:r>
          </a:p>
          <a:p>
            <a:pPr marL="565150" indent="-565150" defTabSz="1022350">
              <a:spcBef>
                <a:spcPct val="0"/>
              </a:spcBef>
            </a:pPr>
            <a:r>
              <a:rPr lang="en-US" sz="3200" dirty="0">
                <a:solidFill>
                  <a:srgbClr val="00FF66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	</a:t>
            </a:r>
            <a:r>
              <a:rPr lang="en-US" sz="2000" dirty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-</a:t>
            </a:r>
            <a:r>
              <a:rPr lang="en-US" dirty="0">
                <a:solidFill>
                  <a:srgbClr val="FFFF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	</a:t>
            </a:r>
            <a:r>
              <a:rPr lang="en-US" sz="32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Leading zeros</a:t>
            </a:r>
            <a:r>
              <a:rPr lang="en-US" sz="32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2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do not count as </a:t>
            </a:r>
          </a:p>
          <a:p>
            <a:pPr marL="965200" lvl="1" defTabSz="1022350">
              <a:spcBef>
                <a:spcPct val="0"/>
              </a:spcBef>
              <a:buFontTx/>
              <a:buNone/>
            </a:pPr>
            <a:r>
              <a:rPr lang="en-US" sz="36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		</a:t>
            </a:r>
            <a:r>
              <a:rPr lang="en-US" sz="32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significant figures</a:t>
            </a:r>
            <a:r>
              <a:rPr lang="en-US" sz="36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.</a:t>
            </a:r>
            <a:endParaRPr lang="en-US" sz="2800" dirty="0">
              <a:solidFill>
                <a:schemeClr val="accent4">
                  <a:lumMod val="10000"/>
                </a:schemeClr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marL="565150" indent="-565150" algn="ctr" defTabSz="1022350">
              <a:spcBef>
                <a:spcPct val="100000"/>
              </a:spcBef>
            </a:pPr>
            <a:r>
              <a:rPr lang="en-US" sz="36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0.0486</a:t>
            </a:r>
            <a:r>
              <a:rPr lang="en-US" sz="36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6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has</a:t>
            </a:r>
          </a:p>
          <a:p>
            <a:pPr marL="565150" indent="-565150" algn="ctr" defTabSz="1022350"/>
            <a:r>
              <a:rPr lang="en-US" sz="3600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3</a:t>
            </a:r>
            <a:r>
              <a:rPr lang="en-US" sz="36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3600" dirty="0" smtClean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significant figures</a:t>
            </a:r>
            <a:endParaRPr lang="en-US" sz="3600" dirty="0">
              <a:solidFill>
                <a:schemeClr val="accent4">
                  <a:lumMod val="10000"/>
                </a:schemeClr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7" dur="500"/>
                                        <p:tgtEl>
                                          <p:spTgt spid="2663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2" dur="500"/>
                                        <p:tgtEl>
                                          <p:spTgt spid="2663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1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15" dur="500"/>
                                        <p:tgtEl>
                                          <p:spTgt spid="2663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0" dur="500"/>
                                        <p:tgtEl>
                                          <p:spTgt spid="2663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1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66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up)">
                                      <p:cBhvr>
                                        <p:cTn id="25" dur="500"/>
                                        <p:tgtEl>
                                          <p:spTgt spid="2663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6631" grpId="0" build="p" autoUpdateAnimBg="0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8674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Rules for Counting Significant Figures - Details</a:t>
            </a:r>
          </a:p>
        </p:txBody>
      </p:sp>
      <p:sp>
        <p:nvSpPr>
          <p:cNvPr id="28675" name="Rectangle 3"/>
          <p:cNvSpPr>
            <a:spLocks noChangeArrowheads="1"/>
          </p:cNvSpPr>
          <p:nvPr/>
        </p:nvSpPr>
        <p:spPr bwMode="auto">
          <a:xfrm>
            <a:off x="1522413" y="762000"/>
            <a:ext cx="7772400" cy="11430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76" name="Rectangle 4"/>
          <p:cNvSpPr>
            <a:spLocks noChangeArrowheads="1"/>
          </p:cNvSpPr>
          <p:nvPr/>
        </p:nvSpPr>
        <p:spPr bwMode="auto">
          <a:xfrm>
            <a:off x="5080000" y="4433888"/>
            <a:ext cx="203200" cy="8239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77" name="Rectangle 5"/>
          <p:cNvSpPr>
            <a:spLocks noChangeArrowheads="1"/>
          </p:cNvSpPr>
          <p:nvPr/>
        </p:nvSpPr>
        <p:spPr bwMode="auto">
          <a:xfrm>
            <a:off x="1812925" y="2133600"/>
            <a:ext cx="1225550" cy="6413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78" name="Rectangle 6"/>
          <p:cNvSpPr>
            <a:spLocks noChangeArrowheads="1"/>
          </p:cNvSpPr>
          <p:nvPr/>
        </p:nvSpPr>
        <p:spPr bwMode="auto">
          <a:xfrm>
            <a:off x="2652713" y="4738688"/>
            <a:ext cx="2520950" cy="8239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79" name="Rectangle 7"/>
          <p:cNvSpPr>
            <a:spLocks noChangeArrowheads="1"/>
          </p:cNvSpPr>
          <p:nvPr/>
        </p:nvSpPr>
        <p:spPr bwMode="auto">
          <a:xfrm>
            <a:off x="5165725" y="4738688"/>
            <a:ext cx="2419350" cy="8239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80" name="Rectangle 8"/>
          <p:cNvSpPr>
            <a:spLocks noChangeArrowheads="1"/>
          </p:cNvSpPr>
          <p:nvPr/>
        </p:nvSpPr>
        <p:spPr bwMode="auto">
          <a:xfrm>
            <a:off x="1812925" y="2894013"/>
            <a:ext cx="6340475" cy="1190625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28681" name="Rectangle 9"/>
          <p:cNvSpPr>
            <a:spLocks noGrp="1" noChangeArrowheads="1"/>
          </p:cNvSpPr>
          <p:nvPr>
            <p:ph type="body" idx="1"/>
          </p:nvPr>
        </p:nvSpPr>
        <p:spPr>
          <a:xfrm>
            <a:off x="533400" y="1371600"/>
            <a:ext cx="7848600" cy="4114800"/>
          </a:xfrm>
          <a:noFill/>
          <a:ln/>
        </p:spPr>
        <p:txBody>
          <a:bodyPr/>
          <a:lstStyle/>
          <a:p>
            <a:pPr marL="565150" indent="-565150" defTabSz="179388">
              <a:spcBef>
                <a:spcPct val="0"/>
              </a:spcBef>
            </a:pPr>
            <a:r>
              <a:rPr lang="en-US" sz="3200" u="sng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Zeros</a:t>
            </a:r>
          </a:p>
          <a:p>
            <a:pPr marL="565150" indent="-565150" defTabSz="179388">
              <a:spcBef>
                <a:spcPct val="0"/>
              </a:spcBef>
            </a:pPr>
            <a:r>
              <a:rPr lang="en-US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		</a:t>
            </a:r>
            <a:r>
              <a:rPr lang="en-US" sz="1800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-</a:t>
            </a:r>
            <a:r>
              <a:rPr lang="en-US" sz="2800" dirty="0">
                <a:solidFill>
                  <a:srgbClr val="CC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			</a:t>
            </a:r>
            <a:r>
              <a:rPr lang="en-US" sz="32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Captive zeros </a:t>
            </a:r>
            <a:r>
              <a:rPr lang="en-US" sz="32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always count as</a:t>
            </a:r>
          </a:p>
          <a:p>
            <a:pPr marL="965200" lvl="1" defTabSz="179388">
              <a:spcBef>
                <a:spcPct val="0"/>
              </a:spcBef>
              <a:buFontTx/>
              <a:buNone/>
            </a:pPr>
            <a:r>
              <a:rPr lang="en-US" sz="32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			significant figures.</a:t>
            </a:r>
            <a:endParaRPr lang="en-US" dirty="0">
              <a:solidFill>
                <a:schemeClr val="accent4">
                  <a:lumMod val="10000"/>
                </a:schemeClr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  <a:p>
            <a:pPr marL="565150" indent="-565150" algn="ctr" defTabSz="179388">
              <a:spcBef>
                <a:spcPct val="100000"/>
              </a:spcBef>
            </a:pPr>
            <a:r>
              <a:rPr lang="en-US" sz="40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16.07</a:t>
            </a:r>
            <a:r>
              <a:rPr lang="en-US" sz="4000" dirty="0">
                <a:solidFill>
                  <a:schemeClr val="accent2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has</a:t>
            </a:r>
          </a:p>
          <a:p>
            <a:pPr marL="565150" indent="-565150" algn="ctr" defTabSz="179388"/>
            <a:r>
              <a:rPr lang="en-US" sz="4000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4</a:t>
            </a:r>
            <a:r>
              <a:rPr lang="en-US" sz="40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 smtClean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significant figures</a:t>
            </a:r>
            <a:endParaRPr lang="en-US" sz="4000" dirty="0">
              <a:solidFill>
                <a:schemeClr val="accent4">
                  <a:lumMod val="10000"/>
                </a:schemeClr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7" dur="500"/>
                                        <p:tgtEl>
                                          <p:spTgt spid="28681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8" fill="hold">
                      <p:stCondLst>
                        <p:cond delay="indefinite"/>
                      </p:stCondLst>
                      <p:childTnLst>
                        <p:par>
                          <p:cTn id="9" fill="hold">
                            <p:stCondLst>
                              <p:cond delay="0"/>
                            </p:stCondLst>
                            <p:childTnLst>
                              <p:par>
                                <p:cTn id="10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1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2" dur="500"/>
                                        <p:tgtEl>
                                          <p:spTgt spid="28681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  <p:par>
                                <p:cTn id="13" presetID="22" presetClass="entr" presetSubtype="8" fill="hold" grpId="0" nodeType="with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15" dur="500"/>
                                        <p:tgtEl>
                                          <p:spTgt spid="28681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6" fill="hold">
                      <p:stCondLst>
                        <p:cond delay="indefinite"/>
                      </p:stCondLst>
                      <p:childTnLst>
                        <p:par>
                          <p:cTn id="17" fill="hold">
                            <p:stCondLst>
                              <p:cond delay="0"/>
                            </p:stCondLst>
                            <p:childTnLst>
                              <p:par>
                                <p:cTn id="18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9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0" dur="500"/>
                                        <p:tgtEl>
                                          <p:spTgt spid="28681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2" presetClass="entr" presetSubtype="8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86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wipe(left)">
                                      <p:cBhvr>
                                        <p:cTn id="25" dur="500"/>
                                        <p:tgtEl>
                                          <p:spTgt spid="28681">
                                            <p:txEl>
                                              <p:pRg st="4" end="4"/>
                                            </p:txEl>
                                          </p:spTgt>
                                        </p:tgtEl>
                                      </p:cBhvr>
                                    </p:animEffect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8681" grpId="0" build="p" autoUpdateAnimBg="0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 showMasterSp="0" showMasterPhAnim="0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22" name="Rectangle 2"/>
          <p:cNvSpPr>
            <a:spLocks noGrp="1" noChangeArrowheads="1"/>
          </p:cNvSpPr>
          <p:nvPr>
            <p:ph type="title"/>
          </p:nvPr>
        </p:nvSpPr>
        <p:spPr>
          <a:noFill/>
          <a:ln/>
        </p:spPr>
        <p:txBody>
          <a:bodyPr/>
          <a:lstStyle/>
          <a:p>
            <a:r>
              <a:rPr lang="en-US" dirty="0">
                <a:solidFill>
                  <a:schemeClr val="accent4">
                    <a:lumMod val="10000"/>
                  </a:schemeClr>
                </a:solidFill>
              </a:rPr>
              <a:t>Rules for Counting Significant Figures - Details</a:t>
            </a:r>
          </a:p>
        </p:txBody>
      </p:sp>
      <p:sp>
        <p:nvSpPr>
          <p:cNvPr id="30723" name="Rectangle 3"/>
          <p:cNvSpPr>
            <a:spLocks noChangeArrowheads="1"/>
          </p:cNvSpPr>
          <p:nvPr/>
        </p:nvSpPr>
        <p:spPr bwMode="auto">
          <a:xfrm>
            <a:off x="1812925" y="2133600"/>
            <a:ext cx="1225550" cy="64135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24" name="Rectangle 4"/>
          <p:cNvSpPr>
            <a:spLocks noChangeArrowheads="1"/>
          </p:cNvSpPr>
          <p:nvPr/>
        </p:nvSpPr>
        <p:spPr bwMode="auto">
          <a:xfrm>
            <a:off x="2651125" y="5043488"/>
            <a:ext cx="2520950" cy="8239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25" name="Rectangle 5"/>
          <p:cNvSpPr>
            <a:spLocks noChangeArrowheads="1"/>
          </p:cNvSpPr>
          <p:nvPr/>
        </p:nvSpPr>
        <p:spPr bwMode="auto">
          <a:xfrm>
            <a:off x="5165725" y="5043488"/>
            <a:ext cx="2419350" cy="823912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26" name="Rectangle 6"/>
          <p:cNvSpPr>
            <a:spLocks noChangeArrowheads="1"/>
          </p:cNvSpPr>
          <p:nvPr/>
        </p:nvSpPr>
        <p:spPr bwMode="auto">
          <a:xfrm>
            <a:off x="1812925" y="2894013"/>
            <a:ext cx="7026275" cy="1739900"/>
          </a:xfrm>
          <a:prstGeom prst="rect">
            <a:avLst/>
          </a:prstGeom>
          <a:noFill/>
          <a:ln w="12700">
            <a:noFill/>
            <a:miter lim="800000"/>
            <a:headEnd/>
            <a:tailEnd/>
          </a:ln>
          <a:effectLst/>
        </p:spPr>
        <p:txBody>
          <a:bodyPr wrap="none" anchor="ctr"/>
          <a:lstStyle/>
          <a:p>
            <a:endParaRPr lang="en-US"/>
          </a:p>
        </p:txBody>
      </p:sp>
      <p:sp>
        <p:nvSpPr>
          <p:cNvPr id="30727" name="Rectangle 7"/>
          <p:cNvSpPr>
            <a:spLocks noGrp="1" noChangeArrowheads="1"/>
          </p:cNvSpPr>
          <p:nvPr>
            <p:ph type="body" idx="1"/>
          </p:nvPr>
        </p:nvSpPr>
        <p:spPr>
          <a:xfrm>
            <a:off x="609600" y="1447800"/>
            <a:ext cx="7848600" cy="4267200"/>
          </a:xfrm>
          <a:noFill/>
          <a:ln/>
        </p:spPr>
        <p:txBody>
          <a:bodyPr/>
          <a:lstStyle/>
          <a:p>
            <a:pPr marL="565150" indent="-565150" defTabSz="334963">
              <a:spcBef>
                <a:spcPct val="0"/>
              </a:spcBef>
            </a:pPr>
            <a:r>
              <a:rPr lang="en-US" sz="3200" u="sng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Zeros</a:t>
            </a:r>
          </a:p>
          <a:p>
            <a:pPr marL="565150" indent="-565150" defTabSz="334963">
              <a:spcBef>
                <a:spcPct val="0"/>
              </a:spcBef>
            </a:pPr>
            <a:r>
              <a:rPr lang="en-US" sz="32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	</a:t>
            </a:r>
            <a:r>
              <a:rPr lang="en-US" sz="32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Trailing zeros </a:t>
            </a:r>
            <a:r>
              <a:rPr lang="en-US" sz="32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are significant only if the number contains a decimal point.</a:t>
            </a:r>
          </a:p>
          <a:p>
            <a:pPr marL="565150" indent="-565150" algn="ctr" defTabSz="334963">
              <a:spcBef>
                <a:spcPct val="70000"/>
              </a:spcBef>
            </a:pPr>
            <a:r>
              <a:rPr lang="en-US" sz="4000" dirty="0">
                <a:solidFill>
                  <a:srgbClr val="80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9.300</a:t>
            </a:r>
            <a:r>
              <a:rPr lang="en-US" sz="40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has</a:t>
            </a:r>
          </a:p>
          <a:p>
            <a:pPr marL="565150" indent="-565150" algn="ctr" defTabSz="334963"/>
            <a:r>
              <a:rPr lang="en-US" sz="4000" dirty="0">
                <a:solidFill>
                  <a:srgbClr val="FF0000"/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4</a:t>
            </a:r>
            <a:r>
              <a:rPr lang="en-US" sz="4000" dirty="0">
                <a:effectLst>
                  <a:outerShdw blurRad="38100" dist="38100" dir="2700000" algn="tl">
                    <a:srgbClr val="000000"/>
                  </a:outerShdw>
                </a:effectLst>
              </a:rPr>
              <a:t> </a:t>
            </a:r>
            <a:r>
              <a:rPr lang="en-US" sz="4000" dirty="0" smtClean="0">
                <a:solidFill>
                  <a:schemeClr val="accent4">
                    <a:lumMod val="10000"/>
                  </a:schemeClr>
                </a:solidFill>
                <a:effectLst>
                  <a:outerShdw blurRad="38100" dist="38100" dir="2700000" algn="tl">
                    <a:srgbClr val="000000"/>
                  </a:outerShdw>
                </a:effectLst>
              </a:rPr>
              <a:t>significant figures</a:t>
            </a:r>
            <a:endParaRPr lang="en-US" sz="4000" dirty="0">
              <a:solidFill>
                <a:schemeClr val="accent4">
                  <a:lumMod val="10000"/>
                </a:schemeClr>
              </a:solidFill>
              <a:effectLst>
                <a:outerShdw blurRad="38100" dist="38100" dir="2700000" algn="tl">
                  <a:srgbClr val="000000"/>
                </a:outerShdw>
              </a:effectLst>
            </a:endParaRPr>
          </a:p>
        </p:txBody>
      </p:sp>
    </p:spTree>
  </p:cSld>
  <p:clrMapOvr>
    <a:masterClrMapping/>
  </p:clrMapOvr>
  <p:transition spd="slow"/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7" dur="500" fill="hold"/>
                                        <p:tgtEl>
                                          <p:spTgt spid="307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8" dur="500" fill="hold"/>
                                        <p:tgtEl>
                                          <p:spTgt spid="30727">
                                            <p:txEl>
                                              <p:pRg st="0" end="0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9" fill="hold">
                      <p:stCondLst>
                        <p:cond delay="indefinite"/>
                      </p:stCondLst>
                      <p:childTnLst>
                        <p:par>
                          <p:cTn id="10" fill="hold">
                            <p:stCondLst>
                              <p:cond delay="0"/>
                            </p:stCondLst>
                            <p:childTnLst>
                              <p:par>
                                <p:cTn id="11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2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3" dur="500" fill="hold"/>
                                        <p:tgtEl>
                                          <p:spTgt spid="307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14" dur="500" fill="hold"/>
                                        <p:tgtEl>
                                          <p:spTgt spid="30727">
                                            <p:txEl>
                                              <p:pRg st="1" end="1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5" fill="hold">
                      <p:stCondLst>
                        <p:cond delay="indefinite"/>
                      </p:stCondLst>
                      <p:childTnLst>
                        <p:par>
                          <p:cTn id="16" fill="hold">
                            <p:stCondLst>
                              <p:cond delay="0"/>
                            </p:stCondLst>
                            <p:childTnLst>
                              <p:par>
                                <p:cTn id="17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8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19" dur="500" fill="hold"/>
                                        <p:tgtEl>
                                          <p:spTgt spid="307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0" dur="500" fill="hold"/>
                                        <p:tgtEl>
                                          <p:spTgt spid="30727">
                                            <p:txEl>
                                              <p:pRg st="2" end="2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21" fill="hold">
                      <p:stCondLst>
                        <p:cond delay="indefinite"/>
                      </p:stCondLst>
                      <p:childTnLst>
                        <p:par>
                          <p:cTn id="22" fill="hold">
                            <p:stCondLst>
                              <p:cond delay="0"/>
                            </p:stCondLst>
                            <p:childTnLst>
                              <p:par>
                                <p:cTn id="23" presetID="2" presetClass="entr" presetSubtype="2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24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07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 calcmode="lin" valueType="num">
                                      <p:cBhvr additive="base">
                                        <p:cTn id="25" dur="500" fill="hold"/>
                                        <p:tgtEl>
                                          <p:spTgt spid="307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1+#ppt_w/2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 additive="base">
                                        <p:cTn id="26" dur="500" fill="hold"/>
                                        <p:tgtEl>
                                          <p:spTgt spid="30727">
                                            <p:txEl>
                                              <p:pRg st="3" end="3"/>
                                            </p:txEl>
                                          </p:spTgt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30727" grpId="0" build="p" autoUpdateAnimBg="0"/>
    </p:bldLst>
  </p:timing>
</p:sld>
</file>

<file path=ppt/theme/theme1.xml><?xml version="1.0" encoding="utf-8"?>
<a:theme xmlns:a="http://schemas.openxmlformats.org/drawingml/2006/main" name="dbllines">
  <a:themeElements>
    <a:clrScheme name="">
      <a:dk1>
        <a:srgbClr val="474747"/>
      </a:dk1>
      <a:lt1>
        <a:srgbClr val="FFFFFF"/>
      </a:lt1>
      <a:dk2>
        <a:srgbClr val="772655"/>
      </a:dk2>
      <a:lt2>
        <a:srgbClr val="00DFCA"/>
      </a:lt2>
      <a:accent1>
        <a:srgbClr val="DC0081"/>
      </a:accent1>
      <a:accent2>
        <a:srgbClr val="FAFD00"/>
      </a:accent2>
      <a:accent3>
        <a:srgbClr val="BDACB4"/>
      </a:accent3>
      <a:accent4>
        <a:srgbClr val="DADADA"/>
      </a:accent4>
      <a:accent5>
        <a:srgbClr val="EBAAC1"/>
      </a:accent5>
      <a:accent6>
        <a:srgbClr val="E3E500"/>
      </a:accent6>
      <a:hlink>
        <a:srgbClr val="FE9B03"/>
      </a:hlink>
      <a:folHlink>
        <a:srgbClr val="D989B8"/>
      </a:folHlink>
    </a:clrScheme>
    <a:fontScheme name="dbllines">
      <a:majorFont>
        <a:latin typeface="Comic Sans MS"/>
        <a:ea typeface=""/>
        <a:cs typeface=""/>
      </a:majorFont>
      <a:minorFont>
        <a:latin typeface="Comic Sans MS"/>
        <a:ea typeface=""/>
        <a:cs typeface="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>
    <a:sp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omic Sans MS" pitchFamily="66" charset="0"/>
          </a:defRPr>
        </a:defPPr>
      </a:lstStyle>
    </a:spDef>
    <a:lnDef>
      <a:spPr bwMode="auto">
        <a:xfrm>
          <a:off x="0" y="0"/>
          <a:ext cx="1" cy="1"/>
        </a:xfrm>
        <a:custGeom>
          <a:avLst/>
          <a:gdLst/>
          <a:ahLst/>
          <a:cxnLst/>
          <a:rect l="0" t="0" r="0" b="0"/>
          <a:pathLst/>
        </a:custGeom>
        <a:solidFill>
          <a:schemeClr val="accent1"/>
        </a:solidFill>
        <a:ln w="12700" cap="flat" cmpd="sng" algn="ctr">
          <a:solidFill>
            <a:schemeClr val="tx1"/>
          </a:solidFill>
          <a:prstDash val="solid"/>
          <a:round/>
          <a:headEnd type="none" w="med" len="med"/>
          <a:tailEnd type="none" w="med" len="med"/>
        </a:ln>
        <a:effectLst/>
      </a:spPr>
      <a:bodyPr vert="horz" wrap="square" lIns="91440" tIns="45720" rIns="91440" bIns="45720" numCol="1" anchor="t" anchorCtr="0" compatLnSpc="1">
        <a:prstTxWarp prst="textNoShape">
          <a:avLst/>
        </a:prstTxWarp>
      </a:bodyPr>
      <a:lstStyle>
        <a:defPPr marL="0" marR="0" indent="0" algn="l" defTabSz="914400" rtl="0" eaLnBrk="0" fontAlgn="base" latinLnBrk="0" hangingPunct="0">
          <a:lnSpc>
            <a:spcPct val="100000"/>
          </a:lnSpc>
          <a:spcBef>
            <a:spcPct val="0"/>
          </a:spcBef>
          <a:spcAft>
            <a:spcPct val="0"/>
          </a:spcAft>
          <a:buClrTx/>
          <a:buSzTx/>
          <a:buFontTx/>
          <a:buNone/>
          <a:tabLst/>
          <a:defRPr kumimoji="0" lang="en-US" sz="2800" b="0" i="0" u="none" strike="noStrike" cap="none" normalizeH="0" baseline="0" smtClean="0">
            <a:ln>
              <a:noFill/>
            </a:ln>
            <a:solidFill>
              <a:schemeClr val="tx1"/>
            </a:solidFill>
            <a:effectLst/>
            <a:latin typeface="Comic Sans MS" pitchFamily="66" charset="0"/>
          </a:defRPr>
        </a:defPPr>
      </a:lstStyle>
    </a:lnDef>
  </a:objectDefaults>
  <a:extraClrSchemeLst>
    <a:extraClrScheme>
      <a:clrScheme name="dbllines 1">
        <a:dk1>
          <a:srgbClr val="000000"/>
        </a:dk1>
        <a:lt1>
          <a:srgbClr val="FFFFFF"/>
        </a:lt1>
        <a:dk2>
          <a:srgbClr val="0000FF"/>
        </a:dk2>
        <a:lt2>
          <a:srgbClr val="FFFF00"/>
        </a:lt2>
        <a:accent1>
          <a:srgbClr val="FF9900"/>
        </a:accent1>
        <a:accent2>
          <a:srgbClr val="00FFFF"/>
        </a:accent2>
        <a:accent3>
          <a:srgbClr val="AAAAFF"/>
        </a:accent3>
        <a:accent4>
          <a:srgbClr val="DADADA"/>
        </a:accent4>
        <a:accent5>
          <a:srgbClr val="FFCAAA"/>
        </a:accent5>
        <a:accent6>
          <a:srgbClr val="00E7E7"/>
        </a:accent6>
        <a:hlink>
          <a:srgbClr val="FF0000"/>
        </a:hlink>
        <a:folHlink>
          <a:srgbClr val="969696"/>
        </a:folHlink>
      </a:clrScheme>
      <a:clrMap bg1="dk2" tx1="lt1" bg2="dk1" tx2="lt2" accent1="accent1" accent2="accent2" accent3="accent3" accent4="accent4" accent5="accent5" accent6="accent6" hlink="hlink" folHlink="folHlink"/>
    </a:extraClrScheme>
    <a:extraClrScheme>
      <a:clrScheme name="dbllines 2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00CC99"/>
        </a:accent1>
        <a:accent2>
          <a:srgbClr val="3333CC"/>
        </a:accent2>
        <a:accent3>
          <a:srgbClr val="FFFFFF"/>
        </a:accent3>
        <a:accent4>
          <a:srgbClr val="000000"/>
        </a:accent4>
        <a:accent5>
          <a:srgbClr val="AAE2CA"/>
        </a:accent5>
        <a:accent6>
          <a:srgbClr val="2D2DB9"/>
        </a:accent6>
        <a:hlink>
          <a:srgbClr val="CCCCFF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bllines 3">
        <a:dk1>
          <a:srgbClr val="000000"/>
        </a:dk1>
        <a:lt1>
          <a:srgbClr val="FFFFFF"/>
        </a:lt1>
        <a:dk2>
          <a:srgbClr val="000000"/>
        </a:dk2>
        <a:lt2>
          <a:srgbClr val="333333"/>
        </a:lt2>
        <a:accent1>
          <a:srgbClr val="DDDDDD"/>
        </a:accent1>
        <a:accent2>
          <a:srgbClr val="808080"/>
        </a:accent2>
        <a:accent3>
          <a:srgbClr val="FFFFFF"/>
        </a:accent3>
        <a:accent4>
          <a:srgbClr val="000000"/>
        </a:accent4>
        <a:accent5>
          <a:srgbClr val="EBEBEB"/>
        </a:accent5>
        <a:accent6>
          <a:srgbClr val="737373"/>
        </a:accent6>
        <a:hlink>
          <a:srgbClr val="4D4D4D"/>
        </a:hlink>
        <a:folHlink>
          <a:srgbClr val="EAEAEA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bllines 4">
        <a:dk1>
          <a:srgbClr val="000000"/>
        </a:dk1>
        <a:lt1>
          <a:srgbClr val="FFFFCC"/>
        </a:lt1>
        <a:dk2>
          <a:srgbClr val="808000"/>
        </a:dk2>
        <a:lt2>
          <a:srgbClr val="666633"/>
        </a:lt2>
        <a:accent1>
          <a:srgbClr val="339933"/>
        </a:accent1>
        <a:accent2>
          <a:srgbClr val="800000"/>
        </a:accent2>
        <a:accent3>
          <a:srgbClr val="FFFFE2"/>
        </a:accent3>
        <a:accent4>
          <a:srgbClr val="000000"/>
        </a:accent4>
        <a:accent5>
          <a:srgbClr val="ADCAAD"/>
        </a:accent5>
        <a:accent6>
          <a:srgbClr val="730000"/>
        </a:accent6>
        <a:hlink>
          <a:srgbClr val="0033CC"/>
        </a:hlink>
        <a:folHlink>
          <a:srgbClr val="FFCC66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bllines 5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FFCC66"/>
        </a:accent1>
        <a:accent2>
          <a:srgbClr val="0000FF"/>
        </a:accent2>
        <a:accent3>
          <a:srgbClr val="FFFFFF"/>
        </a:accent3>
        <a:accent4>
          <a:srgbClr val="000000"/>
        </a:accent4>
        <a:accent5>
          <a:srgbClr val="FFE2B8"/>
        </a:accent5>
        <a:accent6>
          <a:srgbClr val="0000E7"/>
        </a:accent6>
        <a:hlink>
          <a:srgbClr val="CC00CC"/>
        </a:hlink>
        <a:folHlink>
          <a:srgbClr val="C0C0C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bllines 6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C0C0C0"/>
        </a:accent1>
        <a:accent2>
          <a:srgbClr val="0066FF"/>
        </a:accent2>
        <a:accent3>
          <a:srgbClr val="FFFFFF"/>
        </a:accent3>
        <a:accent4>
          <a:srgbClr val="000000"/>
        </a:accent4>
        <a:accent5>
          <a:srgbClr val="DCDCDC"/>
        </a:accent5>
        <a:accent6>
          <a:srgbClr val="005CE7"/>
        </a:accent6>
        <a:hlink>
          <a:srgbClr val="FF0000"/>
        </a:hlink>
        <a:folHlink>
          <a:srgbClr val="009900"/>
        </a:folHlink>
      </a:clrScheme>
      <a:clrMap bg1="lt1" tx1="dk1" bg2="lt2" tx2="dk2" accent1="accent1" accent2="accent2" accent3="accent3" accent4="accent4" accent5="accent5" accent6="accent6" hlink="hlink" folHlink="folHlink"/>
    </a:extraClrScheme>
    <a:extraClrScheme>
      <a:clrScheme name="dbllines 7">
        <a:dk1>
          <a:srgbClr val="000000"/>
        </a:dk1>
        <a:lt1>
          <a:srgbClr val="FFFFFF"/>
        </a:lt1>
        <a:dk2>
          <a:srgbClr val="000000"/>
        </a:dk2>
        <a:lt2>
          <a:srgbClr val="808080"/>
        </a:lt2>
        <a:accent1>
          <a:srgbClr val="3399FF"/>
        </a:accent1>
        <a:accent2>
          <a:srgbClr val="99FFCC"/>
        </a:accent2>
        <a:accent3>
          <a:srgbClr val="FFFFFF"/>
        </a:accent3>
        <a:accent4>
          <a:srgbClr val="000000"/>
        </a:accent4>
        <a:accent5>
          <a:srgbClr val="ADCAFF"/>
        </a:accent5>
        <a:accent6>
          <a:srgbClr val="8AE7B9"/>
        </a:accent6>
        <a:hlink>
          <a:srgbClr val="CC00CC"/>
        </a:hlink>
        <a:folHlink>
          <a:srgbClr val="B2B2B2"/>
        </a:folHlink>
      </a:clrScheme>
      <a:clrMap bg1="lt1" tx1="dk1" bg2="lt2" tx2="dk2" accent1="accent1" accent2="accent2" accent3="accent3" accent4="accent4" accent5="accent5" accent6="accent6" hlink="hlink" folHlink="folHlink"/>
    </a:extraClrScheme>
  </a:extraClrSchemeLst>
</a:theme>
</file>

<file path=ppt/theme/theme2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Theme">
  <a:themeElements>
    <a:clrScheme name="">
      <a:dk1>
        <a:srgbClr val="000000"/>
      </a:dk1>
      <a:lt1>
        <a:srgbClr val="FFFFFF"/>
      </a:lt1>
      <a:dk2>
        <a:srgbClr val="000000"/>
      </a:dk2>
      <a:lt2>
        <a:srgbClr val="919191"/>
      </a:lt2>
      <a:accent1>
        <a:srgbClr val="618FFD"/>
      </a:accent1>
      <a:accent2>
        <a:srgbClr val="00AE00"/>
      </a:accent2>
      <a:accent3>
        <a:srgbClr val="FFFFFF"/>
      </a:accent3>
      <a:accent4>
        <a:srgbClr val="000000"/>
      </a:accent4>
      <a:accent5>
        <a:srgbClr val="B7C6FE"/>
      </a:accent5>
      <a:accent6>
        <a:srgbClr val="009D00"/>
      </a:accent6>
      <a:hlink>
        <a:srgbClr val="FC0128"/>
      </a:hlink>
      <a:folHlink>
        <a:srgbClr val="CECECE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docProps/app.xml><?xml version="1.0" encoding="utf-8"?>
<Properties xmlns="http://schemas.openxmlformats.org/officeDocument/2006/extended-properties" xmlns:vt="http://schemas.openxmlformats.org/officeDocument/2006/docPropsVTypes">
  <Template>c:\msoffic2\powerpnt\template\sldshow\dbllines.ppt</Template>
  <TotalTime>371</TotalTime>
  <Pages>26</Pages>
  <Words>579</Words>
  <Application>Microsoft Office PowerPoint</Application>
  <PresentationFormat>Екран (4:3)</PresentationFormat>
  <Paragraphs>216</Paragraphs>
  <Slides>15</Slides>
  <Notes>15</Notes>
  <HiddenSlides>0</HiddenSlides>
  <MMClips>0</MMClips>
  <ScaleCrop>false</ScaleCrop>
  <HeadingPairs>
    <vt:vector size="4" baseType="variant">
      <vt:variant>
        <vt:lpstr>Тема</vt:lpstr>
      </vt:variant>
      <vt:variant>
        <vt:i4>1</vt:i4>
      </vt:variant>
      <vt:variant>
        <vt:lpstr>Заголовки слайдів</vt:lpstr>
      </vt:variant>
      <vt:variant>
        <vt:i4>15</vt:i4>
      </vt:variant>
    </vt:vector>
  </HeadingPairs>
  <TitlesOfParts>
    <vt:vector size="16" baseType="lpstr">
      <vt:lpstr>dbllines</vt:lpstr>
      <vt:lpstr>Uncertainty and Significant Figures</vt:lpstr>
      <vt:lpstr>Uncertainty in Measurement</vt:lpstr>
      <vt:lpstr>Why Is there Uncertainty?</vt:lpstr>
      <vt:lpstr>Precision and Accuracy</vt:lpstr>
      <vt:lpstr>Types of Error</vt:lpstr>
      <vt:lpstr>Rules for Counting Significant Figures - Details</vt:lpstr>
      <vt:lpstr>Rules for Counting Significant Figures - Details</vt:lpstr>
      <vt:lpstr>Rules for Counting Significant Figures - Details</vt:lpstr>
      <vt:lpstr>Rules for Counting Significant Figures - Details</vt:lpstr>
      <vt:lpstr>Rules for Counting Significant Figures - Details</vt:lpstr>
      <vt:lpstr>Sig Fig Practice #1</vt:lpstr>
      <vt:lpstr>Rules for Significant Figures in Mathematical Operations</vt:lpstr>
      <vt:lpstr>Sig Fig Practice #2</vt:lpstr>
      <vt:lpstr>Rules for Significant Figures in Mathematical Operations</vt:lpstr>
      <vt:lpstr>Sig Fig Practice #3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Law v. Theory</dc:title>
  <dc:creator>Paul B. Kelter</dc:creator>
  <cp:lastModifiedBy>RomaK</cp:lastModifiedBy>
  <cp:revision>167</cp:revision>
  <cp:lastPrinted>1996-11-10T20:21:22Z</cp:lastPrinted>
  <dcterms:created xsi:type="dcterms:W3CDTF">1995-05-28T16:28:04Z</dcterms:created>
  <dcterms:modified xsi:type="dcterms:W3CDTF">2015-09-02T10:06:50Z</dcterms:modified>
</cp:coreProperties>
</file>

<file path=docProps/thumbnail.jpeg>
</file>