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sldIdLst>
    <p:sldId id="256" r:id="rId2"/>
    <p:sldId id="266" r:id="rId3"/>
    <p:sldId id="267" r:id="rId4"/>
    <p:sldId id="257" r:id="rId5"/>
    <p:sldId id="258" r:id="rId6"/>
    <p:sldId id="269" r:id="rId7"/>
    <p:sldId id="270" r:id="rId8"/>
    <p:sldId id="259" r:id="rId9"/>
    <p:sldId id="261" r:id="rId10"/>
    <p:sldId id="260" r:id="rId11"/>
    <p:sldId id="268" r:id="rId12"/>
    <p:sldId id="263" r:id="rId13"/>
    <p:sldId id="265" r:id="rId14"/>
    <p:sldId id="264" r:id="rId15"/>
    <p:sldId id="271" r:id="rId16"/>
    <p:sldId id="272" r:id="rId17"/>
    <p:sldId id="278" r:id="rId18"/>
    <p:sldId id="276" r:id="rId19"/>
    <p:sldId id="273" r:id="rId20"/>
    <p:sldId id="274" r:id="rId21"/>
    <p:sldId id="277" r:id="rId22"/>
  </p:sldIdLst>
  <p:sldSz cx="9144000" cy="6858000" type="screen4x3"/>
  <p:notesSz cx="6858000" cy="9144000"/>
  <p:defaultTextStyle>
    <a:defPPr>
      <a:defRPr lang="en-US"/>
    </a:defPPr>
    <a:lvl1pPr algn="l" rtl="0" fontAlgn="base">
      <a:spcBef>
        <a:spcPct val="0"/>
      </a:spcBef>
      <a:spcAft>
        <a:spcPct val="0"/>
      </a:spcAft>
      <a:defRPr sz="2400" b="1" kern="1200">
        <a:solidFill>
          <a:schemeClr val="tx1"/>
        </a:solidFill>
        <a:latin typeface="Comic Sans MS" pitchFamily="66" charset="0"/>
        <a:ea typeface="+mn-ea"/>
        <a:cs typeface="+mn-cs"/>
      </a:defRPr>
    </a:lvl1pPr>
    <a:lvl2pPr marL="457200" algn="l" rtl="0" fontAlgn="base">
      <a:spcBef>
        <a:spcPct val="0"/>
      </a:spcBef>
      <a:spcAft>
        <a:spcPct val="0"/>
      </a:spcAft>
      <a:defRPr sz="2400" b="1" kern="1200">
        <a:solidFill>
          <a:schemeClr val="tx1"/>
        </a:solidFill>
        <a:latin typeface="Comic Sans MS" pitchFamily="66" charset="0"/>
        <a:ea typeface="+mn-ea"/>
        <a:cs typeface="+mn-cs"/>
      </a:defRPr>
    </a:lvl2pPr>
    <a:lvl3pPr marL="914400" algn="l" rtl="0" fontAlgn="base">
      <a:spcBef>
        <a:spcPct val="0"/>
      </a:spcBef>
      <a:spcAft>
        <a:spcPct val="0"/>
      </a:spcAft>
      <a:defRPr sz="2400" b="1" kern="1200">
        <a:solidFill>
          <a:schemeClr val="tx1"/>
        </a:solidFill>
        <a:latin typeface="Comic Sans MS" pitchFamily="66" charset="0"/>
        <a:ea typeface="+mn-ea"/>
        <a:cs typeface="+mn-cs"/>
      </a:defRPr>
    </a:lvl3pPr>
    <a:lvl4pPr marL="1371600" algn="l" rtl="0" fontAlgn="base">
      <a:spcBef>
        <a:spcPct val="0"/>
      </a:spcBef>
      <a:spcAft>
        <a:spcPct val="0"/>
      </a:spcAft>
      <a:defRPr sz="2400" b="1" kern="1200">
        <a:solidFill>
          <a:schemeClr val="tx1"/>
        </a:solidFill>
        <a:latin typeface="Comic Sans MS" pitchFamily="66" charset="0"/>
        <a:ea typeface="+mn-ea"/>
        <a:cs typeface="+mn-cs"/>
      </a:defRPr>
    </a:lvl4pPr>
    <a:lvl5pPr marL="1828800" algn="l" rtl="0" fontAlgn="base">
      <a:spcBef>
        <a:spcPct val="0"/>
      </a:spcBef>
      <a:spcAft>
        <a:spcPct val="0"/>
      </a:spcAft>
      <a:defRPr sz="2400" b="1" kern="1200">
        <a:solidFill>
          <a:schemeClr val="tx1"/>
        </a:solidFill>
        <a:latin typeface="Comic Sans MS" pitchFamily="66" charset="0"/>
        <a:ea typeface="+mn-ea"/>
        <a:cs typeface="+mn-cs"/>
      </a:defRPr>
    </a:lvl5pPr>
    <a:lvl6pPr marL="2286000" algn="l" defTabSz="914400" rtl="0" eaLnBrk="1" latinLnBrk="0" hangingPunct="1">
      <a:defRPr sz="2400" b="1" kern="1200">
        <a:solidFill>
          <a:schemeClr val="tx1"/>
        </a:solidFill>
        <a:latin typeface="Comic Sans MS" pitchFamily="66" charset="0"/>
        <a:ea typeface="+mn-ea"/>
        <a:cs typeface="+mn-cs"/>
      </a:defRPr>
    </a:lvl6pPr>
    <a:lvl7pPr marL="2743200" algn="l" defTabSz="914400" rtl="0" eaLnBrk="1" latinLnBrk="0" hangingPunct="1">
      <a:defRPr sz="2400" b="1" kern="1200">
        <a:solidFill>
          <a:schemeClr val="tx1"/>
        </a:solidFill>
        <a:latin typeface="Comic Sans MS" pitchFamily="66" charset="0"/>
        <a:ea typeface="+mn-ea"/>
        <a:cs typeface="+mn-cs"/>
      </a:defRPr>
    </a:lvl7pPr>
    <a:lvl8pPr marL="3200400" algn="l" defTabSz="914400" rtl="0" eaLnBrk="1" latinLnBrk="0" hangingPunct="1">
      <a:defRPr sz="2400" b="1" kern="1200">
        <a:solidFill>
          <a:schemeClr val="tx1"/>
        </a:solidFill>
        <a:latin typeface="Comic Sans MS" pitchFamily="66" charset="0"/>
        <a:ea typeface="+mn-ea"/>
        <a:cs typeface="+mn-cs"/>
      </a:defRPr>
    </a:lvl8pPr>
    <a:lvl9pPr marL="3657600" algn="l" defTabSz="914400" rtl="0" eaLnBrk="1" latinLnBrk="0" hangingPunct="1">
      <a:defRPr sz="2400" b="1"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A50021"/>
    <a:srgbClr val="0066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2D973-BC60-4CF7-81B0-602799654259}" type="datetimeFigureOut">
              <a:rPr lang="uk-UA" smtClean="0"/>
              <a:t>02.09.2015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419621-B07D-493C-8C0A-F31B7E419305}" type="slidenum">
              <a:rPr lang="uk-UA" smtClean="0"/>
              <a:t>‹№›</a:t>
            </a:fld>
            <a:endParaRPr lang="uk-UA"/>
          </a:p>
        </p:txBody>
      </p:sp>
    </p:spTree>
    <p:extLst>
      <p:ext uri="{BB962C8B-B14F-4D97-AF65-F5344CB8AC3E}">
        <p14:creationId xmlns:p14="http://schemas.microsoft.com/office/powerpoint/2010/main" val="112874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Measuring</a:t>
            </a:r>
          </a:p>
          <a:p>
            <a:r>
              <a:rPr lang="en-US" smtClean="0"/>
              <a:t> Volume</a:t>
            </a:r>
          </a:p>
          <a:p>
            <a:r>
              <a:rPr lang="en-US" smtClean="0"/>
              <a:t> Temperature</a:t>
            </a:r>
          </a:p>
          <a:p>
            <a:r>
              <a:rPr lang="en-US" smtClean="0"/>
              <a:t> Mass</a:t>
            </a:r>
          </a:p>
          <a:p>
            <a:endParaRPr lang="uk-UA"/>
          </a:p>
        </p:txBody>
      </p:sp>
      <p:sp>
        <p:nvSpPr>
          <p:cNvPr id="4" name="Місце для номера слайда 3"/>
          <p:cNvSpPr>
            <a:spLocks noGrp="1"/>
          </p:cNvSpPr>
          <p:nvPr>
            <p:ph type="sldNum" sz="quarter" idx="10"/>
          </p:nvPr>
        </p:nvSpPr>
        <p:spPr/>
        <p:txBody>
          <a:bodyPr/>
          <a:lstStyle/>
          <a:p>
            <a:r>
              <a:rPr lang="en-US" smtClean="0"/>
              <a:t>Measuring</a:t>
            </a:r>
          </a:p>
          <a:p>
            <a:r>
              <a:rPr lang="en-US" smtClean="0"/>
              <a:t> Volume</a:t>
            </a:r>
          </a:p>
          <a:p>
            <a:r>
              <a:rPr lang="en-US" smtClean="0"/>
              <a:t> Temperature</a:t>
            </a:r>
          </a:p>
          <a:p>
            <a:r>
              <a:rPr lang="en-US" smtClean="0"/>
              <a:t> Mass</a:t>
            </a:r>
          </a:p>
          <a:p>
            <a:endParaRPr lang="uk-UA"/>
          </a:p>
        </p:txBody>
      </p:sp>
    </p:spTree>
    <p:extLst>
      <p:ext uri="{BB962C8B-B14F-4D97-AF65-F5344CB8AC3E}">
        <p14:creationId xmlns:p14="http://schemas.microsoft.com/office/powerpoint/2010/main" val="1311772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100mL graduated cylinder </a:t>
            </a:r>
          </a:p>
          <a:p>
            <a:r>
              <a:rPr lang="en-US" smtClean="0"/>
              <a:t>What is the volume of liquid in the graduate?</a:t>
            </a:r>
          </a:p>
          <a:p>
            <a:r>
              <a:rPr lang="en-US" smtClean="0"/>
              <a:t>_ _ . _ mL</a:t>
            </a:r>
          </a:p>
          <a:p>
            <a:r>
              <a:rPr lang="en-US" smtClean="0"/>
              <a:t>5</a:t>
            </a:r>
          </a:p>
          <a:p>
            <a:r>
              <a:rPr lang="en-US" smtClean="0"/>
              <a:t>2</a:t>
            </a:r>
          </a:p>
          <a:p>
            <a:r>
              <a:rPr lang="en-US" smtClean="0"/>
              <a:t>7</a:t>
            </a:r>
          </a:p>
          <a:p>
            <a:endParaRPr lang="uk-UA"/>
          </a:p>
        </p:txBody>
      </p:sp>
      <p:sp>
        <p:nvSpPr>
          <p:cNvPr id="4" name="Місце для номера слайда 3"/>
          <p:cNvSpPr>
            <a:spLocks noGrp="1"/>
          </p:cNvSpPr>
          <p:nvPr>
            <p:ph type="sldNum" sz="quarter" idx="10"/>
          </p:nvPr>
        </p:nvSpPr>
        <p:spPr/>
        <p:txBody>
          <a:bodyPr/>
          <a:lstStyle/>
          <a:p>
            <a:r>
              <a:rPr lang="en-US" smtClean="0"/>
              <a:t>100mL graduated cylinder </a:t>
            </a:r>
          </a:p>
          <a:p>
            <a:r>
              <a:rPr lang="en-US" smtClean="0"/>
              <a:t>What is the volume of liquid in the graduate?</a:t>
            </a:r>
          </a:p>
          <a:p>
            <a:r>
              <a:rPr lang="en-US" smtClean="0"/>
              <a:t>_ _ . _ mL</a:t>
            </a:r>
          </a:p>
          <a:p>
            <a:r>
              <a:rPr lang="en-US" smtClean="0"/>
              <a:t>5</a:t>
            </a:r>
          </a:p>
          <a:p>
            <a:r>
              <a:rPr lang="en-US" smtClean="0"/>
              <a:t>2</a:t>
            </a:r>
          </a:p>
          <a:p>
            <a:r>
              <a:rPr lang="en-US" smtClean="0"/>
              <a:t>7</a:t>
            </a:r>
          </a:p>
          <a:p>
            <a:endParaRPr lang="uk-UA"/>
          </a:p>
        </p:txBody>
      </p:sp>
    </p:spTree>
    <p:extLst>
      <p:ext uri="{BB962C8B-B14F-4D97-AF65-F5344CB8AC3E}">
        <p14:creationId xmlns:p14="http://schemas.microsoft.com/office/powerpoint/2010/main" val="3205915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Self Test</a:t>
            </a:r>
          </a:p>
          <a:p>
            <a:r>
              <a:rPr lang="en-US" smtClean="0"/>
              <a:t>Examine the meniscus below and determine the volume of liquid contained in the graduated cylinder.</a:t>
            </a:r>
          </a:p>
          <a:p>
            <a:r>
              <a:rPr lang="en-US" smtClean="0"/>
              <a:t>The cylinder contains:</a:t>
            </a:r>
          </a:p>
          <a:p>
            <a:r>
              <a:rPr lang="en-US" smtClean="0"/>
              <a:t>_ _ . _ mL</a:t>
            </a:r>
          </a:p>
          <a:p>
            <a:r>
              <a:rPr lang="en-US" smtClean="0"/>
              <a:t>7</a:t>
            </a:r>
          </a:p>
          <a:p>
            <a:r>
              <a:rPr lang="en-US" smtClean="0"/>
              <a:t>6</a:t>
            </a:r>
          </a:p>
          <a:p>
            <a:r>
              <a:rPr lang="en-US" smtClean="0"/>
              <a:t>0</a:t>
            </a:r>
          </a:p>
          <a:p>
            <a:endParaRPr lang="uk-UA"/>
          </a:p>
        </p:txBody>
      </p:sp>
      <p:sp>
        <p:nvSpPr>
          <p:cNvPr id="4" name="Місце для номера слайда 3"/>
          <p:cNvSpPr>
            <a:spLocks noGrp="1"/>
          </p:cNvSpPr>
          <p:nvPr>
            <p:ph type="sldNum" sz="quarter" idx="10"/>
          </p:nvPr>
        </p:nvSpPr>
        <p:spPr/>
        <p:txBody>
          <a:bodyPr/>
          <a:lstStyle/>
          <a:p>
            <a:r>
              <a:rPr lang="en-US" smtClean="0"/>
              <a:t>Self Test</a:t>
            </a:r>
          </a:p>
          <a:p>
            <a:r>
              <a:rPr lang="en-US" smtClean="0"/>
              <a:t>Examine the meniscus below and determine the volume of liquid contained in the graduated cylinder.</a:t>
            </a:r>
          </a:p>
          <a:p>
            <a:r>
              <a:rPr lang="en-US" smtClean="0"/>
              <a:t>The cylinder contains:</a:t>
            </a:r>
          </a:p>
          <a:p>
            <a:r>
              <a:rPr lang="en-US" smtClean="0"/>
              <a:t>_ _ . _ mL</a:t>
            </a:r>
          </a:p>
          <a:p>
            <a:r>
              <a:rPr lang="en-US" smtClean="0"/>
              <a:t>7</a:t>
            </a:r>
          </a:p>
          <a:p>
            <a:r>
              <a:rPr lang="en-US" smtClean="0"/>
              <a:t>6</a:t>
            </a:r>
          </a:p>
          <a:p>
            <a:r>
              <a:rPr lang="en-US" smtClean="0"/>
              <a:t>0</a:t>
            </a:r>
          </a:p>
          <a:p>
            <a:endParaRPr lang="uk-UA"/>
          </a:p>
        </p:txBody>
      </p:sp>
    </p:spTree>
    <p:extLst>
      <p:ext uri="{BB962C8B-B14F-4D97-AF65-F5344CB8AC3E}">
        <p14:creationId xmlns:p14="http://schemas.microsoft.com/office/powerpoint/2010/main" val="4005126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Thermometer</a:t>
            </a:r>
          </a:p>
          <a:p>
            <a:r>
              <a:rPr lang="en-US" smtClean="0"/>
              <a:t> Determine the temperature by reading the scale on the thermometer at eye level.</a:t>
            </a:r>
          </a:p>
          <a:p>
            <a:r>
              <a:rPr lang="en-US" smtClean="0"/>
              <a:t> Read the temperature by using all certain digits and one uncertain digit. </a:t>
            </a:r>
          </a:p>
          <a:p>
            <a:r>
              <a:rPr lang="en-US" smtClean="0"/>
              <a:t> Certain digits are determined from the calibration marks on the thermometer. </a:t>
            </a:r>
          </a:p>
          <a:p>
            <a:r>
              <a:rPr lang="en-US" smtClean="0"/>
              <a:t> The uncertain digit (the last digit of the reading) is estimated. </a:t>
            </a:r>
          </a:p>
          <a:p>
            <a:r>
              <a:rPr lang="en-US" smtClean="0"/>
              <a:t> On most thermometers encountered in a general chemistry lab, the tenths place is the uncertain digit.</a:t>
            </a:r>
          </a:p>
          <a:p>
            <a:endParaRPr lang="uk-UA"/>
          </a:p>
        </p:txBody>
      </p:sp>
      <p:sp>
        <p:nvSpPr>
          <p:cNvPr id="4" name="Місце для номера слайда 3"/>
          <p:cNvSpPr>
            <a:spLocks noGrp="1"/>
          </p:cNvSpPr>
          <p:nvPr>
            <p:ph type="sldNum" sz="quarter" idx="10"/>
          </p:nvPr>
        </p:nvSpPr>
        <p:spPr/>
        <p:txBody>
          <a:bodyPr/>
          <a:lstStyle/>
          <a:p>
            <a:r>
              <a:rPr lang="en-US" smtClean="0"/>
              <a:t>The Thermometer</a:t>
            </a:r>
          </a:p>
          <a:p>
            <a:r>
              <a:rPr lang="en-US" smtClean="0"/>
              <a:t> Determine the temperature by reading the scale on the thermometer at eye level.</a:t>
            </a:r>
          </a:p>
          <a:p>
            <a:r>
              <a:rPr lang="en-US" smtClean="0"/>
              <a:t> Read the temperature by using all certain digits and one uncertain digit. </a:t>
            </a:r>
          </a:p>
          <a:p>
            <a:r>
              <a:rPr lang="en-US" smtClean="0"/>
              <a:t> Certain digits are determined from the calibration marks on the thermometer. </a:t>
            </a:r>
          </a:p>
          <a:p>
            <a:r>
              <a:rPr lang="en-US" smtClean="0"/>
              <a:t> The uncertain digit (the last digit of the reading) is estimated. </a:t>
            </a:r>
          </a:p>
          <a:p>
            <a:r>
              <a:rPr lang="en-US" smtClean="0"/>
              <a:t> On most thermometers encountered in a general chemistry lab, the tenths place is the uncertain digit.</a:t>
            </a:r>
          </a:p>
          <a:p>
            <a:endParaRPr lang="uk-UA"/>
          </a:p>
        </p:txBody>
      </p:sp>
    </p:spTree>
    <p:extLst>
      <p:ext uri="{BB962C8B-B14F-4D97-AF65-F5344CB8AC3E}">
        <p14:creationId xmlns:p14="http://schemas.microsoft.com/office/powerpoint/2010/main" val="1317772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Do not allow the tip to touch the walls or the bottom of the flask.</a:t>
            </a:r>
          </a:p>
          <a:p>
            <a:r>
              <a:rPr lang="en-US" smtClean="0"/>
              <a:t>If the thermometer bulb touches the flask, the temperature of the glass will be measured instead of the temperature of the solution. Readings may be incorrect, particularly if the flask is on a hotplate or in an ice bath.</a:t>
            </a:r>
          </a:p>
          <a:p>
            <a:endParaRPr lang="uk-UA"/>
          </a:p>
        </p:txBody>
      </p:sp>
      <p:sp>
        <p:nvSpPr>
          <p:cNvPr id="4" name="Місце для номера слайда 3"/>
          <p:cNvSpPr>
            <a:spLocks noGrp="1"/>
          </p:cNvSpPr>
          <p:nvPr>
            <p:ph type="sldNum" sz="quarter" idx="10"/>
          </p:nvPr>
        </p:nvSpPr>
        <p:spPr/>
        <p:txBody>
          <a:bodyPr/>
          <a:lstStyle/>
          <a:p>
            <a:r>
              <a:rPr lang="en-US" smtClean="0"/>
              <a:t>Do not allow the tip to touch the walls or the bottom of the flask.</a:t>
            </a:r>
          </a:p>
          <a:p>
            <a:r>
              <a:rPr lang="en-US" smtClean="0"/>
              <a:t>If the thermometer bulb touches the flask, the temperature of the glass will be measured instead of the temperature of the solution. Readings may be incorrect, particularly if the flask is on a hotplate or in an ice bath.</a:t>
            </a:r>
          </a:p>
          <a:p>
            <a:endParaRPr lang="uk-UA"/>
          </a:p>
        </p:txBody>
      </p:sp>
    </p:spTree>
    <p:extLst>
      <p:ext uri="{BB962C8B-B14F-4D97-AF65-F5344CB8AC3E}">
        <p14:creationId xmlns:p14="http://schemas.microsoft.com/office/powerpoint/2010/main" val="2637049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Reading the Thermometer</a:t>
            </a:r>
          </a:p>
          <a:p>
            <a:r>
              <a:rPr lang="en-US" smtClean="0"/>
              <a:t>Determine the readings as shown below on Celsius thermometers:</a:t>
            </a:r>
          </a:p>
          <a:p>
            <a:r>
              <a:rPr lang="en-US" smtClean="0"/>
              <a:t>_ _ . _ C</a:t>
            </a:r>
          </a:p>
          <a:p>
            <a:r>
              <a:rPr lang="en-US" smtClean="0"/>
              <a:t>_ _ . _ C</a:t>
            </a:r>
          </a:p>
          <a:p>
            <a:r>
              <a:rPr lang="en-US" smtClean="0"/>
              <a:t>8</a:t>
            </a:r>
          </a:p>
          <a:p>
            <a:r>
              <a:rPr lang="en-US" smtClean="0"/>
              <a:t>7</a:t>
            </a:r>
          </a:p>
          <a:p>
            <a:r>
              <a:rPr lang="en-US" smtClean="0"/>
              <a:t>4</a:t>
            </a:r>
          </a:p>
          <a:p>
            <a:r>
              <a:rPr lang="en-US" smtClean="0"/>
              <a:t>3</a:t>
            </a:r>
          </a:p>
          <a:p>
            <a:r>
              <a:rPr lang="en-US" smtClean="0"/>
              <a:t>5</a:t>
            </a:r>
          </a:p>
          <a:p>
            <a:r>
              <a:rPr lang="en-US" smtClean="0"/>
              <a:t>0</a:t>
            </a:r>
          </a:p>
          <a:p>
            <a:endParaRPr lang="uk-UA"/>
          </a:p>
        </p:txBody>
      </p:sp>
      <p:sp>
        <p:nvSpPr>
          <p:cNvPr id="4" name="Місце для номера слайда 3"/>
          <p:cNvSpPr>
            <a:spLocks noGrp="1"/>
          </p:cNvSpPr>
          <p:nvPr>
            <p:ph type="sldNum" sz="quarter" idx="10"/>
          </p:nvPr>
        </p:nvSpPr>
        <p:spPr/>
        <p:txBody>
          <a:bodyPr/>
          <a:lstStyle/>
          <a:p>
            <a:r>
              <a:rPr lang="en-US" smtClean="0"/>
              <a:t>Reading the Thermometer</a:t>
            </a:r>
          </a:p>
          <a:p>
            <a:r>
              <a:rPr lang="en-US" smtClean="0"/>
              <a:t>Determine the readings as shown below on Celsius thermometers:</a:t>
            </a:r>
          </a:p>
          <a:p>
            <a:r>
              <a:rPr lang="en-US" smtClean="0"/>
              <a:t>_ _ . _ C</a:t>
            </a:r>
          </a:p>
          <a:p>
            <a:r>
              <a:rPr lang="en-US" smtClean="0"/>
              <a:t>_ _ . _ C</a:t>
            </a:r>
          </a:p>
          <a:p>
            <a:r>
              <a:rPr lang="en-US" smtClean="0"/>
              <a:t>8</a:t>
            </a:r>
          </a:p>
          <a:p>
            <a:r>
              <a:rPr lang="en-US" smtClean="0"/>
              <a:t>7</a:t>
            </a:r>
          </a:p>
          <a:p>
            <a:r>
              <a:rPr lang="en-US" smtClean="0"/>
              <a:t>4</a:t>
            </a:r>
          </a:p>
          <a:p>
            <a:r>
              <a:rPr lang="en-US" smtClean="0"/>
              <a:t>3</a:t>
            </a:r>
          </a:p>
          <a:p>
            <a:r>
              <a:rPr lang="en-US" smtClean="0"/>
              <a:t>5</a:t>
            </a:r>
          </a:p>
          <a:p>
            <a:r>
              <a:rPr lang="en-US" smtClean="0"/>
              <a:t>0</a:t>
            </a:r>
          </a:p>
          <a:p>
            <a:endParaRPr lang="uk-UA"/>
          </a:p>
        </p:txBody>
      </p:sp>
    </p:spTree>
    <p:extLst>
      <p:ext uri="{BB962C8B-B14F-4D97-AF65-F5344CB8AC3E}">
        <p14:creationId xmlns:p14="http://schemas.microsoft.com/office/powerpoint/2010/main" val="36140177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Measuring Mass - The Beam Balance</a:t>
            </a:r>
          </a:p>
          <a:p>
            <a:r>
              <a:rPr lang="en-US" smtClean="0"/>
              <a:t>Our balances have 4 beams – the uncertain digit is the thousandths place ( _ _ _ . _ _ X)</a:t>
            </a:r>
          </a:p>
          <a:p>
            <a:endParaRPr lang="uk-UA"/>
          </a:p>
        </p:txBody>
      </p:sp>
      <p:sp>
        <p:nvSpPr>
          <p:cNvPr id="4" name="Місце для номера слайда 3"/>
          <p:cNvSpPr>
            <a:spLocks noGrp="1"/>
          </p:cNvSpPr>
          <p:nvPr>
            <p:ph type="sldNum" sz="quarter" idx="10"/>
          </p:nvPr>
        </p:nvSpPr>
        <p:spPr/>
        <p:txBody>
          <a:bodyPr/>
          <a:lstStyle/>
          <a:p>
            <a:r>
              <a:rPr lang="en-US" smtClean="0"/>
              <a:t>Measuring Mass - The Beam Balance</a:t>
            </a:r>
          </a:p>
          <a:p>
            <a:r>
              <a:rPr lang="en-US" smtClean="0"/>
              <a:t>Our balances have 4 beams – the uncertain digit is the thousandths place ( _ _ _ . _ _ X)</a:t>
            </a:r>
          </a:p>
          <a:p>
            <a:endParaRPr lang="uk-UA"/>
          </a:p>
        </p:txBody>
      </p:sp>
    </p:spTree>
    <p:extLst>
      <p:ext uri="{BB962C8B-B14F-4D97-AF65-F5344CB8AC3E}">
        <p14:creationId xmlns:p14="http://schemas.microsoft.com/office/powerpoint/2010/main" val="3788097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Balance Rules </a:t>
            </a:r>
          </a:p>
          <a:p>
            <a:r>
              <a:rPr lang="en-US" smtClean="0"/>
              <a:t>In order to protect the balances and ensure accurate results, a number of rules should be followed: </a:t>
            </a:r>
          </a:p>
          <a:p>
            <a:r>
              <a:rPr lang="en-US" smtClean="0"/>
              <a:t> Always check that the balance is level and zeroed before using it.</a:t>
            </a:r>
          </a:p>
          <a:p>
            <a:r>
              <a:rPr lang="en-US" smtClean="0"/>
              <a:t> Never weigh directly on the balance pan. Always use a piece of weighing paper to protect it. </a:t>
            </a:r>
          </a:p>
          <a:p>
            <a:r>
              <a:rPr lang="en-US" smtClean="0"/>
              <a:t> Do not weigh hot or cold objects. </a:t>
            </a:r>
          </a:p>
          <a:p>
            <a:r>
              <a:rPr lang="en-US" smtClean="0"/>
              <a:t> Clean up any spills around the balance immediately. </a:t>
            </a:r>
          </a:p>
          <a:p>
            <a:endParaRPr lang="uk-UA"/>
          </a:p>
        </p:txBody>
      </p:sp>
      <p:sp>
        <p:nvSpPr>
          <p:cNvPr id="4" name="Місце для номера слайда 3"/>
          <p:cNvSpPr>
            <a:spLocks noGrp="1"/>
          </p:cNvSpPr>
          <p:nvPr>
            <p:ph type="sldNum" sz="quarter" idx="10"/>
          </p:nvPr>
        </p:nvSpPr>
        <p:spPr/>
        <p:txBody>
          <a:bodyPr/>
          <a:lstStyle/>
          <a:p>
            <a:r>
              <a:rPr lang="en-US" smtClean="0"/>
              <a:t>Balance Rules </a:t>
            </a:r>
          </a:p>
          <a:p>
            <a:r>
              <a:rPr lang="en-US" smtClean="0"/>
              <a:t>In order to protect the balances and ensure accurate results, a number of rules should be followed: </a:t>
            </a:r>
          </a:p>
          <a:p>
            <a:r>
              <a:rPr lang="en-US" smtClean="0"/>
              <a:t> Always check that the balance is level and zeroed before using it.</a:t>
            </a:r>
          </a:p>
          <a:p>
            <a:r>
              <a:rPr lang="en-US" smtClean="0"/>
              <a:t> Never weigh directly on the balance pan. Always use a piece of weighing paper to protect it. </a:t>
            </a:r>
          </a:p>
          <a:p>
            <a:r>
              <a:rPr lang="en-US" smtClean="0"/>
              <a:t> Do not weigh hot or cold objects. </a:t>
            </a:r>
          </a:p>
          <a:p>
            <a:r>
              <a:rPr lang="en-US" smtClean="0"/>
              <a:t> Clean up any spills around the balance immediately. </a:t>
            </a:r>
          </a:p>
          <a:p>
            <a:endParaRPr lang="uk-UA"/>
          </a:p>
        </p:txBody>
      </p:sp>
    </p:spTree>
    <p:extLst>
      <p:ext uri="{BB962C8B-B14F-4D97-AF65-F5344CB8AC3E}">
        <p14:creationId xmlns:p14="http://schemas.microsoft.com/office/powerpoint/2010/main" val="3368181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Mass and Significant Figures</a:t>
            </a:r>
          </a:p>
          <a:p>
            <a:r>
              <a:rPr lang="en-US" smtClean="0"/>
              <a:t> Determine the mass by reading the riders on the beams at eye level.</a:t>
            </a:r>
          </a:p>
          <a:p>
            <a:r>
              <a:rPr lang="en-US" smtClean="0"/>
              <a:t> Read the mass by using all certain digits and one uncertain digit. </a:t>
            </a:r>
          </a:p>
          <a:p>
            <a:r>
              <a:rPr lang="en-US" smtClean="0"/>
              <a:t>The uncertain digit (the last digit of the reading) is estimated. </a:t>
            </a:r>
          </a:p>
          <a:p>
            <a:r>
              <a:rPr lang="en-US" smtClean="0"/>
              <a:t> On our balances, the thousandths place is uncertain.</a:t>
            </a:r>
          </a:p>
          <a:p>
            <a:endParaRPr lang="uk-UA"/>
          </a:p>
        </p:txBody>
      </p:sp>
      <p:sp>
        <p:nvSpPr>
          <p:cNvPr id="4" name="Місце для номера слайда 3"/>
          <p:cNvSpPr>
            <a:spLocks noGrp="1"/>
          </p:cNvSpPr>
          <p:nvPr>
            <p:ph type="sldNum" sz="quarter" idx="10"/>
          </p:nvPr>
        </p:nvSpPr>
        <p:spPr/>
        <p:txBody>
          <a:bodyPr/>
          <a:lstStyle/>
          <a:p>
            <a:r>
              <a:rPr lang="en-US" smtClean="0"/>
              <a:t>Mass and Significant Figures</a:t>
            </a:r>
          </a:p>
          <a:p>
            <a:r>
              <a:rPr lang="en-US" smtClean="0"/>
              <a:t> Determine the mass by reading the riders on the beams at eye level.</a:t>
            </a:r>
          </a:p>
          <a:p>
            <a:r>
              <a:rPr lang="en-US" smtClean="0"/>
              <a:t> Read the mass by using all certain digits and one uncertain digit. </a:t>
            </a:r>
          </a:p>
          <a:p>
            <a:r>
              <a:rPr lang="en-US" smtClean="0"/>
              <a:t>The uncertain digit (the last digit of the reading) is estimated. </a:t>
            </a:r>
          </a:p>
          <a:p>
            <a:r>
              <a:rPr lang="en-US" smtClean="0"/>
              <a:t> On our balances, the thousandths place is uncertain.</a:t>
            </a:r>
          </a:p>
          <a:p>
            <a:endParaRPr lang="uk-UA"/>
          </a:p>
        </p:txBody>
      </p:sp>
    </p:spTree>
    <p:extLst>
      <p:ext uri="{BB962C8B-B14F-4D97-AF65-F5344CB8AC3E}">
        <p14:creationId xmlns:p14="http://schemas.microsoft.com/office/powerpoint/2010/main" val="3694670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Determining Mass</a:t>
            </a:r>
          </a:p>
          <a:p>
            <a:r>
              <a:rPr lang="en-US" smtClean="0"/>
              <a:t>1. Place object on pan</a:t>
            </a:r>
          </a:p>
          <a:p>
            <a:r>
              <a:rPr lang="en-US" smtClean="0"/>
              <a:t>2. Move riders along beam, starting with the largest, until the pointer is at the zero mark</a:t>
            </a:r>
          </a:p>
          <a:p>
            <a:endParaRPr lang="uk-UA"/>
          </a:p>
        </p:txBody>
      </p:sp>
      <p:sp>
        <p:nvSpPr>
          <p:cNvPr id="4" name="Місце для номера слайда 3"/>
          <p:cNvSpPr>
            <a:spLocks noGrp="1"/>
          </p:cNvSpPr>
          <p:nvPr>
            <p:ph type="sldNum" sz="quarter" idx="10"/>
          </p:nvPr>
        </p:nvSpPr>
        <p:spPr/>
        <p:txBody>
          <a:bodyPr/>
          <a:lstStyle/>
          <a:p>
            <a:r>
              <a:rPr lang="en-US" smtClean="0"/>
              <a:t>Determining Mass</a:t>
            </a:r>
          </a:p>
          <a:p>
            <a:r>
              <a:rPr lang="en-US" smtClean="0"/>
              <a:t>1. Place object on pan</a:t>
            </a:r>
          </a:p>
          <a:p>
            <a:r>
              <a:rPr lang="en-US" smtClean="0"/>
              <a:t>2. Move riders along beam, starting with the largest, until the pointer is at the zero mark</a:t>
            </a:r>
          </a:p>
          <a:p>
            <a:endParaRPr lang="uk-UA"/>
          </a:p>
        </p:txBody>
      </p:sp>
    </p:spTree>
    <p:extLst>
      <p:ext uri="{BB962C8B-B14F-4D97-AF65-F5344CB8AC3E}">
        <p14:creationId xmlns:p14="http://schemas.microsoft.com/office/powerpoint/2010/main" val="1787958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Check to see that the balance scale is at zero</a:t>
            </a:r>
          </a:p>
          <a:p>
            <a:endParaRPr lang="uk-UA"/>
          </a:p>
        </p:txBody>
      </p:sp>
      <p:sp>
        <p:nvSpPr>
          <p:cNvPr id="4" name="Місце для номера слайда 3"/>
          <p:cNvSpPr>
            <a:spLocks noGrp="1"/>
          </p:cNvSpPr>
          <p:nvPr>
            <p:ph type="sldNum" sz="quarter" idx="10"/>
          </p:nvPr>
        </p:nvSpPr>
        <p:spPr/>
        <p:txBody>
          <a:bodyPr/>
          <a:lstStyle/>
          <a:p>
            <a:r>
              <a:rPr lang="en-US" smtClean="0"/>
              <a:t>Check to see that the balance scale is at zero</a:t>
            </a:r>
          </a:p>
          <a:p>
            <a:endParaRPr lang="uk-UA"/>
          </a:p>
        </p:txBody>
      </p:sp>
    </p:spTree>
    <p:extLst>
      <p:ext uri="{BB962C8B-B14F-4D97-AF65-F5344CB8AC3E}">
        <p14:creationId xmlns:p14="http://schemas.microsoft.com/office/powerpoint/2010/main" val="330926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Reading the Meniscus</a:t>
            </a:r>
          </a:p>
          <a:p>
            <a:r>
              <a:rPr lang="en-US" smtClean="0"/>
              <a:t>Always read volume from the bottom of the meniscus. The meniscus is the curved surface of a liquid in a narrow cylindrical container.</a:t>
            </a:r>
          </a:p>
          <a:p>
            <a:endParaRPr lang="uk-UA"/>
          </a:p>
        </p:txBody>
      </p:sp>
      <p:sp>
        <p:nvSpPr>
          <p:cNvPr id="4" name="Місце для номера слайда 3"/>
          <p:cNvSpPr>
            <a:spLocks noGrp="1"/>
          </p:cNvSpPr>
          <p:nvPr>
            <p:ph type="sldNum" sz="quarter" idx="10"/>
          </p:nvPr>
        </p:nvSpPr>
        <p:spPr/>
        <p:txBody>
          <a:bodyPr/>
          <a:lstStyle/>
          <a:p>
            <a:r>
              <a:rPr lang="en-US" smtClean="0"/>
              <a:t>Reading the Meniscus</a:t>
            </a:r>
          </a:p>
          <a:p>
            <a:r>
              <a:rPr lang="en-US" smtClean="0"/>
              <a:t>Always read volume from the bottom of the meniscus. The meniscus is the curved surface of a liquid in a narrow cylindrical container.</a:t>
            </a:r>
          </a:p>
          <a:p>
            <a:endParaRPr lang="uk-UA"/>
          </a:p>
        </p:txBody>
      </p:sp>
    </p:spTree>
    <p:extLst>
      <p:ext uri="{BB962C8B-B14F-4D97-AF65-F5344CB8AC3E}">
        <p14:creationId xmlns:p14="http://schemas.microsoft.com/office/powerpoint/2010/main" val="18489619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Read Mass</a:t>
            </a:r>
          </a:p>
          <a:p>
            <a:r>
              <a:rPr lang="en-US" smtClean="0"/>
              <a:t>_ _ _ . _ _ _</a:t>
            </a:r>
          </a:p>
          <a:p>
            <a:r>
              <a:rPr lang="en-US" smtClean="0"/>
              <a:t>1</a:t>
            </a:r>
          </a:p>
          <a:p>
            <a:r>
              <a:rPr lang="en-US" smtClean="0"/>
              <a:t>1</a:t>
            </a:r>
          </a:p>
          <a:p>
            <a:r>
              <a:rPr lang="en-US" smtClean="0"/>
              <a:t>4</a:t>
            </a:r>
          </a:p>
          <a:p>
            <a:r>
              <a:rPr lang="en-US" smtClean="0"/>
              <a:t>? ? ?</a:t>
            </a:r>
          </a:p>
          <a:p>
            <a:endParaRPr lang="uk-UA"/>
          </a:p>
        </p:txBody>
      </p:sp>
      <p:sp>
        <p:nvSpPr>
          <p:cNvPr id="4" name="Місце для номера слайда 3"/>
          <p:cNvSpPr>
            <a:spLocks noGrp="1"/>
          </p:cNvSpPr>
          <p:nvPr>
            <p:ph type="sldNum" sz="quarter" idx="10"/>
          </p:nvPr>
        </p:nvSpPr>
        <p:spPr/>
        <p:txBody>
          <a:bodyPr/>
          <a:lstStyle/>
          <a:p>
            <a:r>
              <a:rPr lang="en-US" smtClean="0"/>
              <a:t>Read Mass</a:t>
            </a:r>
          </a:p>
          <a:p>
            <a:r>
              <a:rPr lang="en-US" smtClean="0"/>
              <a:t>_ _ _ . _ _ _</a:t>
            </a:r>
          </a:p>
          <a:p>
            <a:r>
              <a:rPr lang="en-US" smtClean="0"/>
              <a:t>1</a:t>
            </a:r>
          </a:p>
          <a:p>
            <a:r>
              <a:rPr lang="en-US" smtClean="0"/>
              <a:t>1</a:t>
            </a:r>
          </a:p>
          <a:p>
            <a:r>
              <a:rPr lang="en-US" smtClean="0"/>
              <a:t>4</a:t>
            </a:r>
          </a:p>
          <a:p>
            <a:r>
              <a:rPr lang="en-US" smtClean="0"/>
              <a:t>? ? ?</a:t>
            </a:r>
          </a:p>
          <a:p>
            <a:endParaRPr lang="uk-UA"/>
          </a:p>
        </p:txBody>
      </p:sp>
    </p:spTree>
    <p:extLst>
      <p:ext uri="{BB962C8B-B14F-4D97-AF65-F5344CB8AC3E}">
        <p14:creationId xmlns:p14="http://schemas.microsoft.com/office/powerpoint/2010/main" val="3802555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Read Mass More Closely</a:t>
            </a:r>
          </a:p>
          <a:p>
            <a:r>
              <a:rPr lang="en-US" smtClean="0"/>
              <a:t>_ _ _ . _ _ _</a:t>
            </a:r>
          </a:p>
          <a:p>
            <a:r>
              <a:rPr lang="en-US" smtClean="0"/>
              <a:t>1</a:t>
            </a:r>
          </a:p>
          <a:p>
            <a:r>
              <a:rPr lang="en-US" smtClean="0"/>
              <a:t>1</a:t>
            </a:r>
          </a:p>
          <a:p>
            <a:r>
              <a:rPr lang="en-US" smtClean="0"/>
              <a:t>4</a:t>
            </a:r>
          </a:p>
          <a:p>
            <a:r>
              <a:rPr lang="en-US" smtClean="0"/>
              <a:t>4</a:t>
            </a:r>
          </a:p>
          <a:p>
            <a:r>
              <a:rPr lang="en-US" smtClean="0"/>
              <a:t>9</a:t>
            </a:r>
          </a:p>
          <a:p>
            <a:r>
              <a:rPr lang="en-US" smtClean="0"/>
              <a:t>7</a:t>
            </a:r>
          </a:p>
          <a:p>
            <a:endParaRPr lang="uk-UA"/>
          </a:p>
        </p:txBody>
      </p:sp>
      <p:sp>
        <p:nvSpPr>
          <p:cNvPr id="4" name="Місце для номера слайда 3"/>
          <p:cNvSpPr>
            <a:spLocks noGrp="1"/>
          </p:cNvSpPr>
          <p:nvPr>
            <p:ph type="sldNum" sz="quarter" idx="10"/>
          </p:nvPr>
        </p:nvSpPr>
        <p:spPr/>
        <p:txBody>
          <a:bodyPr/>
          <a:lstStyle/>
          <a:p>
            <a:r>
              <a:rPr lang="en-US" smtClean="0"/>
              <a:t>Read Mass More Closely</a:t>
            </a:r>
          </a:p>
          <a:p>
            <a:r>
              <a:rPr lang="en-US" smtClean="0"/>
              <a:t>_ _ _ . _ _ _</a:t>
            </a:r>
          </a:p>
          <a:p>
            <a:r>
              <a:rPr lang="en-US" smtClean="0"/>
              <a:t>1</a:t>
            </a:r>
          </a:p>
          <a:p>
            <a:r>
              <a:rPr lang="en-US" smtClean="0"/>
              <a:t>1</a:t>
            </a:r>
          </a:p>
          <a:p>
            <a:r>
              <a:rPr lang="en-US" smtClean="0"/>
              <a:t>4</a:t>
            </a:r>
          </a:p>
          <a:p>
            <a:r>
              <a:rPr lang="en-US" smtClean="0"/>
              <a:t>4</a:t>
            </a:r>
          </a:p>
          <a:p>
            <a:r>
              <a:rPr lang="en-US" smtClean="0"/>
              <a:t>9</a:t>
            </a:r>
          </a:p>
          <a:p>
            <a:r>
              <a:rPr lang="en-US" smtClean="0"/>
              <a:t>7</a:t>
            </a:r>
          </a:p>
          <a:p>
            <a:endParaRPr lang="uk-UA"/>
          </a:p>
        </p:txBody>
      </p:sp>
    </p:spTree>
    <p:extLst>
      <p:ext uri="{BB962C8B-B14F-4D97-AF65-F5344CB8AC3E}">
        <p14:creationId xmlns:p14="http://schemas.microsoft.com/office/powerpoint/2010/main" val="242533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Try to avoid parallax errors.</a:t>
            </a:r>
          </a:p>
          <a:p>
            <a:r>
              <a:rPr lang="en-US" smtClean="0"/>
              <a:t>Parallax errors arise when a meniscus or needle is viewed from an angle rather than from straight-on at eye level.</a:t>
            </a:r>
          </a:p>
          <a:p>
            <a:r>
              <a:rPr lang="en-US" smtClean="0"/>
              <a:t>Correct: Viewing the meniscus</a:t>
            </a:r>
            <a:br>
              <a:rPr lang="en-US" smtClean="0"/>
            </a:br>
            <a:r>
              <a:rPr lang="en-US" smtClean="0"/>
              <a:t>at eye level</a:t>
            </a:r>
          </a:p>
          <a:p>
            <a:r>
              <a:rPr lang="en-US" smtClean="0"/>
              <a:t>Incorrect: viewing the meniscus</a:t>
            </a:r>
            <a:br>
              <a:rPr lang="en-US" smtClean="0"/>
            </a:br>
            <a:r>
              <a:rPr lang="en-US" smtClean="0"/>
              <a:t>from an angle</a:t>
            </a:r>
          </a:p>
          <a:p>
            <a:endParaRPr lang="uk-UA"/>
          </a:p>
        </p:txBody>
      </p:sp>
      <p:sp>
        <p:nvSpPr>
          <p:cNvPr id="4" name="Місце для номера слайда 3"/>
          <p:cNvSpPr>
            <a:spLocks noGrp="1"/>
          </p:cNvSpPr>
          <p:nvPr>
            <p:ph type="sldNum" sz="quarter" idx="10"/>
          </p:nvPr>
        </p:nvSpPr>
        <p:spPr/>
        <p:txBody>
          <a:bodyPr/>
          <a:lstStyle/>
          <a:p>
            <a:r>
              <a:rPr lang="en-US" smtClean="0"/>
              <a:t>Try to avoid parallax errors.</a:t>
            </a:r>
          </a:p>
          <a:p>
            <a:r>
              <a:rPr lang="en-US" smtClean="0"/>
              <a:t>Parallax errors arise when a meniscus or needle is viewed from an angle rather than from straight-on at eye level.</a:t>
            </a:r>
          </a:p>
          <a:p>
            <a:r>
              <a:rPr lang="en-US" smtClean="0"/>
              <a:t>Correct: Viewing the meniscus</a:t>
            </a:r>
            <a:br>
              <a:rPr lang="en-US" smtClean="0"/>
            </a:br>
            <a:r>
              <a:rPr lang="en-US" smtClean="0"/>
              <a:t>at eye level</a:t>
            </a:r>
          </a:p>
          <a:p>
            <a:r>
              <a:rPr lang="en-US" smtClean="0"/>
              <a:t>Incorrect: viewing the meniscus</a:t>
            </a:r>
            <a:br>
              <a:rPr lang="en-US" smtClean="0"/>
            </a:br>
            <a:r>
              <a:rPr lang="en-US" smtClean="0"/>
              <a:t>from an angle</a:t>
            </a:r>
          </a:p>
          <a:p>
            <a:endParaRPr lang="uk-UA"/>
          </a:p>
        </p:txBody>
      </p:sp>
    </p:spTree>
    <p:extLst>
      <p:ext uri="{BB962C8B-B14F-4D97-AF65-F5344CB8AC3E}">
        <p14:creationId xmlns:p14="http://schemas.microsoft.com/office/powerpoint/2010/main" val="2193518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Graduated Cylinders</a:t>
            </a:r>
          </a:p>
          <a:p>
            <a:r>
              <a:rPr lang="en-US" smtClean="0"/>
              <a:t>The glass cylinder has etched marks to indicate volumes, a pouring lip, and quite often, a plastic bumper to prevent breakage. </a:t>
            </a:r>
          </a:p>
          <a:p>
            <a:endParaRPr lang="uk-UA"/>
          </a:p>
        </p:txBody>
      </p:sp>
      <p:sp>
        <p:nvSpPr>
          <p:cNvPr id="4" name="Місце для номера слайда 3"/>
          <p:cNvSpPr>
            <a:spLocks noGrp="1"/>
          </p:cNvSpPr>
          <p:nvPr>
            <p:ph type="sldNum" sz="quarter" idx="10"/>
          </p:nvPr>
        </p:nvSpPr>
        <p:spPr/>
        <p:txBody>
          <a:bodyPr/>
          <a:lstStyle/>
          <a:p>
            <a:r>
              <a:rPr lang="en-US" smtClean="0"/>
              <a:t>Graduated Cylinders</a:t>
            </a:r>
          </a:p>
          <a:p>
            <a:r>
              <a:rPr lang="en-US" smtClean="0"/>
              <a:t>The glass cylinder has etched marks to indicate volumes, a pouring lip, and quite often, a plastic bumper to prevent breakage. </a:t>
            </a:r>
          </a:p>
          <a:p>
            <a:endParaRPr lang="uk-UA"/>
          </a:p>
        </p:txBody>
      </p:sp>
    </p:spTree>
    <p:extLst>
      <p:ext uri="{BB962C8B-B14F-4D97-AF65-F5344CB8AC3E}">
        <p14:creationId xmlns:p14="http://schemas.microsoft.com/office/powerpoint/2010/main" val="918791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Measuring Volume</a:t>
            </a:r>
          </a:p>
          <a:p>
            <a:r>
              <a:rPr lang="en-US" smtClean="0"/>
              <a:t> Determine the volume contained in a graduated cylinder by reading the bottom of the meniscus at eye level. </a:t>
            </a:r>
          </a:p>
          <a:p>
            <a:r>
              <a:rPr lang="en-US" smtClean="0"/>
              <a:t> Read the volume using all certain digits and one uncertain digit. </a:t>
            </a:r>
          </a:p>
          <a:p>
            <a:endParaRPr lang="en-US" smtClean="0"/>
          </a:p>
          <a:p>
            <a:r>
              <a:rPr lang="en-US" smtClean="0"/>
              <a:t> Certain digits are determined from the calibration marks on the cylinder. </a:t>
            </a:r>
          </a:p>
          <a:p>
            <a:r>
              <a:rPr lang="en-US" smtClean="0"/>
              <a:t>The uncertain digit (the last digit of the reading) is estimated.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Measuring Volume</a:t>
            </a:r>
          </a:p>
          <a:p>
            <a:r>
              <a:rPr lang="en-US" smtClean="0"/>
              <a:t> Determine the volume contained in a graduated cylinder by reading the bottom of the meniscus at eye level. </a:t>
            </a:r>
          </a:p>
          <a:p>
            <a:r>
              <a:rPr lang="en-US" smtClean="0"/>
              <a:t> Read the volume using all certain digits and one uncertain digit. </a:t>
            </a:r>
          </a:p>
          <a:p>
            <a:endParaRPr lang="en-US" smtClean="0"/>
          </a:p>
          <a:p>
            <a:r>
              <a:rPr lang="en-US" smtClean="0"/>
              <a:t> Certain digits are determined from the calibration marks on the cylinder. </a:t>
            </a:r>
          </a:p>
          <a:p>
            <a:r>
              <a:rPr lang="en-US" smtClean="0"/>
              <a:t>The uncertain digit (the last digit of the reading) is estimated. </a:t>
            </a:r>
          </a:p>
          <a:p>
            <a:endParaRPr lang="en-US" smtClean="0"/>
          </a:p>
          <a:p>
            <a:endParaRPr lang="uk-UA"/>
          </a:p>
        </p:txBody>
      </p:sp>
    </p:spTree>
    <p:extLst>
      <p:ext uri="{BB962C8B-B14F-4D97-AF65-F5344CB8AC3E}">
        <p14:creationId xmlns:p14="http://schemas.microsoft.com/office/powerpoint/2010/main" val="1222159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Use the graduations to find all certain digits</a:t>
            </a:r>
          </a:p>
          <a:p>
            <a:r>
              <a:rPr lang="en-US" smtClean="0"/>
              <a:t>There are two unlabeled graduations below the meniscus, and each graduation represents 1 mL, so the certain digits of the reading are…</a:t>
            </a:r>
          </a:p>
          <a:p>
            <a:r>
              <a:rPr lang="en-US" smtClean="0"/>
              <a:t>52 mL.</a:t>
            </a:r>
          </a:p>
          <a:p>
            <a:endParaRPr lang="uk-UA"/>
          </a:p>
        </p:txBody>
      </p:sp>
      <p:sp>
        <p:nvSpPr>
          <p:cNvPr id="4" name="Місце для номера слайда 3"/>
          <p:cNvSpPr>
            <a:spLocks noGrp="1"/>
          </p:cNvSpPr>
          <p:nvPr>
            <p:ph type="sldNum" sz="quarter" idx="10"/>
          </p:nvPr>
        </p:nvSpPr>
        <p:spPr/>
        <p:txBody>
          <a:bodyPr/>
          <a:lstStyle/>
          <a:p>
            <a:r>
              <a:rPr lang="en-US" smtClean="0"/>
              <a:t>Use the graduations to find all certain digits</a:t>
            </a:r>
          </a:p>
          <a:p>
            <a:r>
              <a:rPr lang="en-US" smtClean="0"/>
              <a:t>There are two unlabeled graduations below the meniscus, and each graduation represents 1 mL, so the certain digits of the reading are…</a:t>
            </a:r>
          </a:p>
          <a:p>
            <a:r>
              <a:rPr lang="en-US" smtClean="0"/>
              <a:t>52 mL.</a:t>
            </a:r>
          </a:p>
          <a:p>
            <a:endParaRPr lang="uk-UA"/>
          </a:p>
        </p:txBody>
      </p:sp>
    </p:spTree>
    <p:extLst>
      <p:ext uri="{BB962C8B-B14F-4D97-AF65-F5344CB8AC3E}">
        <p14:creationId xmlns:p14="http://schemas.microsoft.com/office/powerpoint/2010/main" val="3572502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Estimate the uncertain digit and take a reading</a:t>
            </a:r>
          </a:p>
          <a:p>
            <a:r>
              <a:rPr lang="en-US" smtClean="0"/>
              <a:t>The meniscus is about eight tenths of the way to the next graduation, so the final digit in the reading is          . </a:t>
            </a:r>
          </a:p>
          <a:p>
            <a:r>
              <a:rPr lang="en-US" smtClean="0"/>
              <a:t>The volume in the graduated cylinder is</a:t>
            </a:r>
          </a:p>
          <a:p>
            <a:r>
              <a:rPr lang="en-US" smtClean="0"/>
              <a:t>0.8 mL</a:t>
            </a:r>
          </a:p>
          <a:p>
            <a:r>
              <a:rPr lang="en-US" smtClean="0"/>
              <a:t>52.8 mL.</a:t>
            </a:r>
          </a:p>
          <a:p>
            <a:endParaRPr lang="uk-UA"/>
          </a:p>
        </p:txBody>
      </p:sp>
      <p:sp>
        <p:nvSpPr>
          <p:cNvPr id="4" name="Місце для номера слайда 3"/>
          <p:cNvSpPr>
            <a:spLocks noGrp="1"/>
          </p:cNvSpPr>
          <p:nvPr>
            <p:ph type="sldNum" sz="quarter" idx="10"/>
          </p:nvPr>
        </p:nvSpPr>
        <p:spPr/>
        <p:txBody>
          <a:bodyPr/>
          <a:lstStyle/>
          <a:p>
            <a:r>
              <a:rPr lang="en-US" smtClean="0"/>
              <a:t>Estimate the uncertain digit and take a reading</a:t>
            </a:r>
          </a:p>
          <a:p>
            <a:r>
              <a:rPr lang="en-US" smtClean="0"/>
              <a:t>The meniscus is about eight tenths of the way to the next graduation, so the final digit in the reading is          . </a:t>
            </a:r>
          </a:p>
          <a:p>
            <a:r>
              <a:rPr lang="en-US" smtClean="0"/>
              <a:t>The volume in the graduated cylinder is</a:t>
            </a:r>
          </a:p>
          <a:p>
            <a:r>
              <a:rPr lang="en-US" smtClean="0"/>
              <a:t>0.8 mL</a:t>
            </a:r>
          </a:p>
          <a:p>
            <a:r>
              <a:rPr lang="en-US" smtClean="0"/>
              <a:t>52.8 mL.</a:t>
            </a:r>
          </a:p>
          <a:p>
            <a:endParaRPr lang="uk-UA"/>
          </a:p>
        </p:txBody>
      </p:sp>
    </p:spTree>
    <p:extLst>
      <p:ext uri="{BB962C8B-B14F-4D97-AF65-F5344CB8AC3E}">
        <p14:creationId xmlns:p14="http://schemas.microsoft.com/office/powerpoint/2010/main" val="406043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10 mL Graduate</a:t>
            </a:r>
          </a:p>
          <a:p>
            <a:r>
              <a:rPr lang="en-US" smtClean="0"/>
              <a:t>What is the volume of liquid in the graduate?</a:t>
            </a:r>
          </a:p>
          <a:p>
            <a:r>
              <a:rPr lang="en-US" smtClean="0"/>
              <a:t>_ . _ _ mL</a:t>
            </a:r>
          </a:p>
          <a:p>
            <a:r>
              <a:rPr lang="en-US" smtClean="0"/>
              <a:t>6</a:t>
            </a:r>
          </a:p>
          <a:p>
            <a:r>
              <a:rPr lang="en-US" smtClean="0"/>
              <a:t>2</a:t>
            </a:r>
          </a:p>
          <a:p>
            <a:r>
              <a:rPr lang="en-US" smtClean="0"/>
              <a:t>6</a:t>
            </a:r>
          </a:p>
          <a:p>
            <a:endParaRPr lang="uk-UA"/>
          </a:p>
        </p:txBody>
      </p:sp>
      <p:sp>
        <p:nvSpPr>
          <p:cNvPr id="4" name="Місце для номера слайда 3"/>
          <p:cNvSpPr>
            <a:spLocks noGrp="1"/>
          </p:cNvSpPr>
          <p:nvPr>
            <p:ph type="sldNum" sz="quarter" idx="10"/>
          </p:nvPr>
        </p:nvSpPr>
        <p:spPr/>
        <p:txBody>
          <a:bodyPr/>
          <a:lstStyle/>
          <a:p>
            <a:r>
              <a:rPr lang="en-US" smtClean="0"/>
              <a:t>10 mL Graduate</a:t>
            </a:r>
          </a:p>
          <a:p>
            <a:r>
              <a:rPr lang="en-US" smtClean="0"/>
              <a:t>What is the volume of liquid in the graduate?</a:t>
            </a:r>
          </a:p>
          <a:p>
            <a:r>
              <a:rPr lang="en-US" smtClean="0"/>
              <a:t>_ . _ _ mL</a:t>
            </a:r>
          </a:p>
          <a:p>
            <a:r>
              <a:rPr lang="en-US" smtClean="0"/>
              <a:t>6</a:t>
            </a:r>
          </a:p>
          <a:p>
            <a:r>
              <a:rPr lang="en-US" smtClean="0"/>
              <a:t>2</a:t>
            </a:r>
          </a:p>
          <a:p>
            <a:r>
              <a:rPr lang="en-US" smtClean="0"/>
              <a:t>6</a:t>
            </a:r>
          </a:p>
          <a:p>
            <a:endParaRPr lang="uk-UA"/>
          </a:p>
        </p:txBody>
      </p:sp>
    </p:spTree>
    <p:extLst>
      <p:ext uri="{BB962C8B-B14F-4D97-AF65-F5344CB8AC3E}">
        <p14:creationId xmlns:p14="http://schemas.microsoft.com/office/powerpoint/2010/main" val="1144213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25mL graduated cylinder </a:t>
            </a:r>
          </a:p>
          <a:p>
            <a:r>
              <a:rPr lang="en-US" smtClean="0"/>
              <a:t>What is the volume of liquid in the graduate?</a:t>
            </a:r>
          </a:p>
          <a:p>
            <a:r>
              <a:rPr lang="en-US" smtClean="0"/>
              <a:t>_ _ . _ mL</a:t>
            </a:r>
          </a:p>
          <a:p>
            <a:r>
              <a:rPr lang="en-US" smtClean="0"/>
              <a:t>1</a:t>
            </a:r>
          </a:p>
          <a:p>
            <a:r>
              <a:rPr lang="en-US" smtClean="0"/>
              <a:t>1</a:t>
            </a:r>
          </a:p>
          <a:p>
            <a:r>
              <a:rPr lang="en-US" smtClean="0"/>
              <a:t>5</a:t>
            </a:r>
          </a:p>
          <a:p>
            <a:endParaRPr lang="uk-UA"/>
          </a:p>
        </p:txBody>
      </p:sp>
      <p:sp>
        <p:nvSpPr>
          <p:cNvPr id="4" name="Місце для номера слайда 3"/>
          <p:cNvSpPr>
            <a:spLocks noGrp="1"/>
          </p:cNvSpPr>
          <p:nvPr>
            <p:ph type="sldNum" sz="quarter" idx="10"/>
          </p:nvPr>
        </p:nvSpPr>
        <p:spPr/>
        <p:txBody>
          <a:bodyPr/>
          <a:lstStyle/>
          <a:p>
            <a:r>
              <a:rPr lang="en-US" smtClean="0"/>
              <a:t>25mL graduated cylinder </a:t>
            </a:r>
          </a:p>
          <a:p>
            <a:r>
              <a:rPr lang="en-US" smtClean="0"/>
              <a:t>What is the volume of liquid in the graduate?</a:t>
            </a:r>
          </a:p>
          <a:p>
            <a:r>
              <a:rPr lang="en-US" smtClean="0"/>
              <a:t>_ _ . _ mL</a:t>
            </a:r>
          </a:p>
          <a:p>
            <a:r>
              <a:rPr lang="en-US" smtClean="0"/>
              <a:t>1</a:t>
            </a:r>
          </a:p>
          <a:p>
            <a:r>
              <a:rPr lang="en-US" smtClean="0"/>
              <a:t>1</a:t>
            </a:r>
          </a:p>
          <a:p>
            <a:r>
              <a:rPr lang="en-US" smtClean="0"/>
              <a:t>5</a:t>
            </a:r>
          </a:p>
          <a:p>
            <a:endParaRPr lang="uk-UA"/>
          </a:p>
        </p:txBody>
      </p:sp>
    </p:spTree>
    <p:extLst>
      <p:ext uri="{BB962C8B-B14F-4D97-AF65-F5344CB8AC3E}">
        <p14:creationId xmlns:p14="http://schemas.microsoft.com/office/powerpoint/2010/main" val="2820133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09600" y="533400"/>
            <a:ext cx="7772400" cy="685800"/>
          </a:xfrm>
        </p:spPr>
        <p:txBody>
          <a:bodyPr/>
          <a:lstStyle/>
          <a:p>
            <a:r>
              <a:rPr lang="en-US" sz="4800" dirty="0">
                <a:solidFill>
                  <a:srgbClr val="333333"/>
                </a:solidFill>
              </a:rPr>
              <a:t>Measuring</a:t>
            </a:r>
          </a:p>
        </p:txBody>
      </p:sp>
      <p:sp>
        <p:nvSpPr>
          <p:cNvPr id="2051" name="Text Box 3"/>
          <p:cNvSpPr txBox="1">
            <a:spLocks noChangeArrowheads="1"/>
          </p:cNvSpPr>
          <p:nvPr/>
        </p:nvSpPr>
        <p:spPr bwMode="auto">
          <a:xfrm>
            <a:off x="533400" y="1524000"/>
            <a:ext cx="4587875" cy="1739900"/>
          </a:xfrm>
          <a:prstGeom prst="rect">
            <a:avLst/>
          </a:prstGeom>
          <a:noFill/>
          <a:ln w="9525">
            <a:noFill/>
            <a:miter lim="800000"/>
            <a:headEnd/>
            <a:tailEnd/>
          </a:ln>
          <a:effectLst/>
        </p:spPr>
        <p:txBody>
          <a:bodyPr>
            <a:spAutoFit/>
          </a:bodyPr>
          <a:lstStyle/>
          <a:p>
            <a:pPr>
              <a:buClr>
                <a:srgbClr val="A50021"/>
              </a:buClr>
              <a:buFont typeface="Wingdings" pitchFamily="2" charset="2"/>
              <a:buChar char="q"/>
            </a:pPr>
            <a:r>
              <a:rPr lang="en-US" sz="3600" dirty="0">
                <a:solidFill>
                  <a:srgbClr val="333333"/>
                </a:solidFill>
              </a:rPr>
              <a:t> Volume</a:t>
            </a:r>
          </a:p>
          <a:p>
            <a:pPr>
              <a:buClr>
                <a:srgbClr val="A50021"/>
              </a:buClr>
              <a:buFont typeface="Wingdings" pitchFamily="2" charset="2"/>
              <a:buChar char="q"/>
            </a:pPr>
            <a:r>
              <a:rPr lang="en-US" sz="3600" dirty="0">
                <a:solidFill>
                  <a:srgbClr val="333333"/>
                </a:solidFill>
              </a:rPr>
              <a:t> Temperature</a:t>
            </a:r>
          </a:p>
          <a:p>
            <a:pPr>
              <a:buClr>
                <a:srgbClr val="A50021"/>
              </a:buClr>
              <a:buFont typeface="Wingdings" pitchFamily="2" charset="2"/>
              <a:buChar char="q"/>
            </a:pPr>
            <a:r>
              <a:rPr lang="en-US" sz="3600" dirty="0">
                <a:solidFill>
                  <a:srgbClr val="333333"/>
                </a:solidFill>
              </a:rPr>
              <a:t> Mass</a:t>
            </a:r>
          </a:p>
        </p:txBody>
      </p:sp>
      <p:pic>
        <p:nvPicPr>
          <p:cNvPr id="2052" name="Picture 4" descr="D:\My Documents\New Chemistry\Lab Powerpoints\Measuring\measure.jpg"/>
          <p:cNvPicPr>
            <a:picLocks noChangeAspect="1" noChangeArrowheads="1"/>
          </p:cNvPicPr>
          <p:nvPr/>
        </p:nvPicPr>
        <p:blipFill>
          <a:blip r:embed="rId3"/>
          <a:srcRect/>
          <a:stretch>
            <a:fillRect/>
          </a:stretch>
        </p:blipFill>
        <p:spPr bwMode="auto">
          <a:xfrm>
            <a:off x="4572000" y="1447800"/>
            <a:ext cx="4064000" cy="3048000"/>
          </a:xfrm>
          <a:prstGeom prst="rect">
            <a:avLst/>
          </a:prstGeom>
          <a:ln>
            <a:noFill/>
          </a:ln>
          <a:effectLst>
            <a:outerShdw blurRad="292100" dist="139700" dir="2700000" algn="tl" rotWithShape="0">
              <a:srgbClr val="333333">
                <a:alpha val="65000"/>
              </a:srgbClr>
            </a:outerShdw>
          </a:effectLst>
        </p:spPr>
      </p:pic>
      <p:pic>
        <p:nvPicPr>
          <p:cNvPr id="2053" name="Picture 5" descr="D:\My Documents\New Chemistry\Lab Powerpoints\Equipment\balance.jpg"/>
          <p:cNvPicPr>
            <a:picLocks noChangeAspect="1" noChangeArrowheads="1"/>
          </p:cNvPicPr>
          <p:nvPr/>
        </p:nvPicPr>
        <p:blipFill>
          <a:blip r:embed="rId4"/>
          <a:srcRect/>
          <a:stretch>
            <a:fillRect/>
          </a:stretch>
        </p:blipFill>
        <p:spPr bwMode="auto">
          <a:xfrm>
            <a:off x="685800" y="3276600"/>
            <a:ext cx="3657600" cy="32512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81000"/>
            <a:ext cx="7772400" cy="762000"/>
          </a:xfrm>
        </p:spPr>
        <p:txBody>
          <a:bodyPr/>
          <a:lstStyle/>
          <a:p>
            <a:r>
              <a:rPr lang="en-US" dirty="0">
                <a:solidFill>
                  <a:srgbClr val="333333"/>
                </a:solidFill>
              </a:rPr>
              <a:t>100mL graduated cylinder </a:t>
            </a:r>
          </a:p>
        </p:txBody>
      </p:sp>
      <p:sp>
        <p:nvSpPr>
          <p:cNvPr id="6147" name="Text Box 3"/>
          <p:cNvSpPr txBox="1">
            <a:spLocks noChangeArrowheads="1"/>
          </p:cNvSpPr>
          <p:nvPr/>
        </p:nvSpPr>
        <p:spPr bwMode="auto">
          <a:xfrm>
            <a:off x="609600" y="1143000"/>
            <a:ext cx="8382000" cy="523220"/>
          </a:xfrm>
          <a:prstGeom prst="rect">
            <a:avLst/>
          </a:prstGeom>
          <a:noFill/>
          <a:ln w="9525">
            <a:noFill/>
            <a:miter lim="800000"/>
            <a:headEnd/>
            <a:tailEnd/>
          </a:ln>
          <a:effectLst/>
        </p:spPr>
        <p:txBody>
          <a:bodyPr wrap="square">
            <a:spAutoFit/>
          </a:bodyPr>
          <a:lstStyle/>
          <a:p>
            <a:r>
              <a:rPr lang="en-US" sz="2800" dirty="0">
                <a:solidFill>
                  <a:srgbClr val="333333"/>
                </a:solidFill>
              </a:rPr>
              <a:t>What is the volume of liquid in the graduate?</a:t>
            </a:r>
          </a:p>
        </p:txBody>
      </p:sp>
      <p:pic>
        <p:nvPicPr>
          <p:cNvPr id="6150" name="Picture 6" descr="D:\My Documents\New Chemistry\Lab Powerpoints\Measuring\graduate3.jpg"/>
          <p:cNvPicPr>
            <a:picLocks noChangeAspect="1" noChangeArrowheads="1"/>
          </p:cNvPicPr>
          <p:nvPr/>
        </p:nvPicPr>
        <p:blipFill>
          <a:blip r:embed="rId3"/>
          <a:srcRect/>
          <a:stretch>
            <a:fillRect/>
          </a:stretch>
        </p:blipFill>
        <p:spPr bwMode="auto">
          <a:xfrm>
            <a:off x="4038600" y="1752600"/>
            <a:ext cx="4572000" cy="3429000"/>
          </a:xfrm>
          <a:prstGeom prst="rect">
            <a:avLst/>
          </a:prstGeom>
          <a:noFill/>
        </p:spPr>
      </p:pic>
      <p:sp>
        <p:nvSpPr>
          <p:cNvPr id="6151" name="Text Box 7"/>
          <p:cNvSpPr txBox="1">
            <a:spLocks noChangeArrowheads="1"/>
          </p:cNvSpPr>
          <p:nvPr/>
        </p:nvSpPr>
        <p:spPr bwMode="auto">
          <a:xfrm>
            <a:off x="609600" y="2667000"/>
            <a:ext cx="3140075" cy="641350"/>
          </a:xfrm>
          <a:prstGeom prst="rect">
            <a:avLst/>
          </a:prstGeom>
          <a:noFill/>
          <a:ln w="9525">
            <a:noFill/>
            <a:miter lim="800000"/>
            <a:headEnd/>
            <a:tailEnd/>
          </a:ln>
          <a:effectLst/>
        </p:spPr>
        <p:txBody>
          <a:bodyPr>
            <a:spAutoFit/>
          </a:bodyPr>
          <a:lstStyle/>
          <a:p>
            <a:r>
              <a:rPr lang="en-US" sz="3600" dirty="0">
                <a:solidFill>
                  <a:srgbClr val="333333"/>
                </a:solidFill>
              </a:rPr>
              <a:t>_ _ . _ </a:t>
            </a:r>
            <a:r>
              <a:rPr lang="en-US" sz="3600" dirty="0" err="1">
                <a:solidFill>
                  <a:srgbClr val="333333"/>
                </a:solidFill>
              </a:rPr>
              <a:t>mL</a:t>
            </a:r>
            <a:endParaRPr lang="en-US" sz="3600" dirty="0">
              <a:solidFill>
                <a:srgbClr val="333333"/>
              </a:solidFill>
            </a:endParaRPr>
          </a:p>
        </p:txBody>
      </p:sp>
      <p:sp>
        <p:nvSpPr>
          <p:cNvPr id="6152" name="Text Box 8"/>
          <p:cNvSpPr txBox="1">
            <a:spLocks noChangeArrowheads="1"/>
          </p:cNvSpPr>
          <p:nvPr/>
        </p:nvSpPr>
        <p:spPr bwMode="auto">
          <a:xfrm>
            <a:off x="593725"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5</a:t>
            </a:r>
          </a:p>
        </p:txBody>
      </p:sp>
      <p:sp>
        <p:nvSpPr>
          <p:cNvPr id="6153" name="Text Box 9"/>
          <p:cNvSpPr txBox="1">
            <a:spLocks noChangeArrowheads="1"/>
          </p:cNvSpPr>
          <p:nvPr/>
        </p:nvSpPr>
        <p:spPr bwMode="auto">
          <a:xfrm>
            <a:off x="1066800"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2</a:t>
            </a:r>
          </a:p>
        </p:txBody>
      </p:sp>
      <p:sp>
        <p:nvSpPr>
          <p:cNvPr id="6154" name="Text Box 10"/>
          <p:cNvSpPr txBox="1">
            <a:spLocks noChangeArrowheads="1"/>
          </p:cNvSpPr>
          <p:nvPr/>
        </p:nvSpPr>
        <p:spPr bwMode="auto">
          <a:xfrm>
            <a:off x="1981200"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52"/>
                                        </p:tgtEl>
                                        <p:attrNameLst>
                                          <p:attrName>style.visibility</p:attrName>
                                        </p:attrNameLst>
                                      </p:cBhvr>
                                      <p:to>
                                        <p:strVal val="visible"/>
                                      </p:to>
                                    </p:set>
                                    <p:animEffect transition="in" filter="dissolve">
                                      <p:cBhvr>
                                        <p:cTn id="7" dur="500"/>
                                        <p:tgtEl>
                                          <p:spTgt spid="615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153"/>
                                        </p:tgtEl>
                                        <p:attrNameLst>
                                          <p:attrName>style.visibility</p:attrName>
                                        </p:attrNameLst>
                                      </p:cBhvr>
                                      <p:to>
                                        <p:strVal val="visible"/>
                                      </p:to>
                                    </p:set>
                                    <p:animEffect transition="in" filter="dissolve">
                                      <p:cBhvr>
                                        <p:cTn id="12" dur="500"/>
                                        <p:tgtEl>
                                          <p:spTgt spid="615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154"/>
                                        </p:tgtEl>
                                        <p:attrNameLst>
                                          <p:attrName>style.visibility</p:attrName>
                                        </p:attrNameLst>
                                      </p:cBhvr>
                                      <p:to>
                                        <p:strVal val="visible"/>
                                      </p:to>
                                    </p:set>
                                    <p:animEffect transition="in" filter="dissolve">
                                      <p:cBhvr>
                                        <p:cTn id="17" dur="5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utoUpdateAnimBg="0"/>
      <p:bldP spid="6153" grpId="0" autoUpdateAnimBg="0"/>
      <p:bldP spid="615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685800"/>
          </a:xfrm>
        </p:spPr>
        <p:txBody>
          <a:bodyPr/>
          <a:lstStyle/>
          <a:p>
            <a:r>
              <a:rPr lang="en-US" u="sng" dirty="0">
                <a:solidFill>
                  <a:srgbClr val="333333"/>
                </a:solidFill>
              </a:rPr>
              <a:t>Self Test</a:t>
            </a:r>
          </a:p>
        </p:txBody>
      </p:sp>
      <p:sp>
        <p:nvSpPr>
          <p:cNvPr id="16388" name="Text Box 4"/>
          <p:cNvSpPr txBox="1">
            <a:spLocks noChangeArrowheads="1"/>
          </p:cNvSpPr>
          <p:nvPr/>
        </p:nvSpPr>
        <p:spPr bwMode="auto">
          <a:xfrm>
            <a:off x="838200" y="838200"/>
            <a:ext cx="7924800" cy="1384995"/>
          </a:xfrm>
          <a:prstGeom prst="rect">
            <a:avLst/>
          </a:prstGeom>
          <a:noFill/>
          <a:ln w="9525">
            <a:noFill/>
            <a:miter lim="800000"/>
            <a:headEnd/>
            <a:tailEnd/>
          </a:ln>
          <a:effectLst/>
        </p:spPr>
        <p:txBody>
          <a:bodyPr wrap="square">
            <a:spAutoFit/>
          </a:bodyPr>
          <a:lstStyle/>
          <a:p>
            <a:r>
              <a:rPr lang="en-US" sz="2800" dirty="0">
                <a:solidFill>
                  <a:srgbClr val="333333"/>
                </a:solidFill>
              </a:rPr>
              <a:t>Examine the meniscus below and determine the volume of liquid contained in the graduated cylinder.</a:t>
            </a:r>
          </a:p>
        </p:txBody>
      </p:sp>
      <p:pic>
        <p:nvPicPr>
          <p:cNvPr id="16389" name="Picture 5" descr="D:\My Documents\New Chemistry\Lab Powerpoints\Measuring\graduateselftest2.jpg"/>
          <p:cNvPicPr>
            <a:picLocks noChangeAspect="1" noChangeArrowheads="1"/>
          </p:cNvPicPr>
          <p:nvPr/>
        </p:nvPicPr>
        <p:blipFill>
          <a:blip r:embed="rId3"/>
          <a:srcRect/>
          <a:stretch>
            <a:fillRect/>
          </a:stretch>
        </p:blipFill>
        <p:spPr bwMode="auto">
          <a:xfrm>
            <a:off x="685800" y="2209800"/>
            <a:ext cx="4064000" cy="3048000"/>
          </a:xfrm>
          <a:prstGeom prst="rect">
            <a:avLst/>
          </a:prstGeom>
          <a:noFill/>
        </p:spPr>
      </p:pic>
      <p:sp>
        <p:nvSpPr>
          <p:cNvPr id="16390" name="Text Box 6"/>
          <p:cNvSpPr txBox="1">
            <a:spLocks noChangeArrowheads="1"/>
          </p:cNvSpPr>
          <p:nvPr/>
        </p:nvSpPr>
        <p:spPr bwMode="auto">
          <a:xfrm>
            <a:off x="4800600" y="2286000"/>
            <a:ext cx="4054475" cy="523220"/>
          </a:xfrm>
          <a:prstGeom prst="rect">
            <a:avLst/>
          </a:prstGeom>
          <a:noFill/>
          <a:ln w="9525">
            <a:noFill/>
            <a:miter lim="800000"/>
            <a:headEnd/>
            <a:tailEnd/>
          </a:ln>
          <a:effectLst/>
        </p:spPr>
        <p:txBody>
          <a:bodyPr>
            <a:spAutoFit/>
          </a:bodyPr>
          <a:lstStyle/>
          <a:p>
            <a:pPr algn="ctr"/>
            <a:r>
              <a:rPr lang="en-US" sz="2800" dirty="0">
                <a:solidFill>
                  <a:srgbClr val="333333"/>
                </a:solidFill>
              </a:rPr>
              <a:t>The cylinder contains:</a:t>
            </a:r>
          </a:p>
        </p:txBody>
      </p:sp>
      <p:sp>
        <p:nvSpPr>
          <p:cNvPr id="16391" name="Text Box 7"/>
          <p:cNvSpPr txBox="1">
            <a:spLocks noChangeArrowheads="1"/>
          </p:cNvSpPr>
          <p:nvPr/>
        </p:nvSpPr>
        <p:spPr bwMode="auto">
          <a:xfrm>
            <a:off x="5257800" y="2971800"/>
            <a:ext cx="3140075" cy="641350"/>
          </a:xfrm>
          <a:prstGeom prst="rect">
            <a:avLst/>
          </a:prstGeom>
          <a:noFill/>
          <a:ln w="9525">
            <a:noFill/>
            <a:miter lim="800000"/>
            <a:headEnd/>
            <a:tailEnd/>
          </a:ln>
          <a:effectLst/>
        </p:spPr>
        <p:txBody>
          <a:bodyPr>
            <a:spAutoFit/>
          </a:bodyPr>
          <a:lstStyle/>
          <a:p>
            <a:r>
              <a:rPr lang="en-US" sz="3600" dirty="0">
                <a:solidFill>
                  <a:srgbClr val="333333"/>
                </a:solidFill>
              </a:rPr>
              <a:t>_ _ . _ </a:t>
            </a:r>
            <a:r>
              <a:rPr lang="en-US" sz="3600" dirty="0" err="1">
                <a:solidFill>
                  <a:srgbClr val="333333"/>
                </a:solidFill>
              </a:rPr>
              <a:t>mL</a:t>
            </a:r>
            <a:endParaRPr lang="en-US" sz="3600" dirty="0">
              <a:solidFill>
                <a:srgbClr val="333333"/>
              </a:solidFill>
            </a:endParaRPr>
          </a:p>
        </p:txBody>
      </p:sp>
      <p:sp>
        <p:nvSpPr>
          <p:cNvPr id="16392" name="Text Box 8"/>
          <p:cNvSpPr txBox="1">
            <a:spLocks noChangeArrowheads="1"/>
          </p:cNvSpPr>
          <p:nvPr/>
        </p:nvSpPr>
        <p:spPr bwMode="auto">
          <a:xfrm>
            <a:off x="5257800" y="2940050"/>
            <a:ext cx="473075" cy="641350"/>
          </a:xfrm>
          <a:prstGeom prst="rect">
            <a:avLst/>
          </a:prstGeom>
          <a:noFill/>
          <a:ln w="9525">
            <a:noFill/>
            <a:miter lim="800000"/>
            <a:headEnd/>
            <a:tailEnd/>
          </a:ln>
          <a:effectLst/>
        </p:spPr>
        <p:txBody>
          <a:bodyPr>
            <a:spAutoFit/>
          </a:bodyPr>
          <a:lstStyle/>
          <a:p>
            <a:r>
              <a:rPr lang="en-US" sz="3600" dirty="0">
                <a:solidFill>
                  <a:srgbClr val="A50021"/>
                </a:solidFill>
              </a:rPr>
              <a:t>7</a:t>
            </a:r>
          </a:p>
        </p:txBody>
      </p:sp>
      <p:sp>
        <p:nvSpPr>
          <p:cNvPr id="16393" name="Text Box 9"/>
          <p:cNvSpPr txBox="1">
            <a:spLocks noChangeArrowheads="1"/>
          </p:cNvSpPr>
          <p:nvPr/>
        </p:nvSpPr>
        <p:spPr bwMode="auto">
          <a:xfrm>
            <a:off x="5715000" y="2940050"/>
            <a:ext cx="473075" cy="641350"/>
          </a:xfrm>
          <a:prstGeom prst="rect">
            <a:avLst/>
          </a:prstGeom>
          <a:noFill/>
          <a:ln w="9525">
            <a:noFill/>
            <a:miter lim="800000"/>
            <a:headEnd/>
            <a:tailEnd/>
          </a:ln>
          <a:effectLst/>
        </p:spPr>
        <p:txBody>
          <a:bodyPr>
            <a:spAutoFit/>
          </a:bodyPr>
          <a:lstStyle/>
          <a:p>
            <a:r>
              <a:rPr lang="en-US" sz="3600" dirty="0">
                <a:solidFill>
                  <a:srgbClr val="A50021"/>
                </a:solidFill>
              </a:rPr>
              <a:t>6</a:t>
            </a:r>
          </a:p>
        </p:txBody>
      </p:sp>
      <p:sp>
        <p:nvSpPr>
          <p:cNvPr id="16394" name="Text Box 10"/>
          <p:cNvSpPr txBox="1">
            <a:spLocks noChangeArrowheads="1"/>
          </p:cNvSpPr>
          <p:nvPr/>
        </p:nvSpPr>
        <p:spPr bwMode="auto">
          <a:xfrm>
            <a:off x="6613525" y="2940050"/>
            <a:ext cx="473075" cy="641350"/>
          </a:xfrm>
          <a:prstGeom prst="rect">
            <a:avLst/>
          </a:prstGeom>
          <a:noFill/>
          <a:ln w="9525">
            <a:noFill/>
            <a:miter lim="800000"/>
            <a:headEnd/>
            <a:tailEnd/>
          </a:ln>
          <a:effectLst/>
        </p:spPr>
        <p:txBody>
          <a:bodyPr>
            <a:spAutoFit/>
          </a:bodyPr>
          <a:lstStyle/>
          <a:p>
            <a:r>
              <a:rPr lang="en-US" sz="3600" dirty="0">
                <a:solidFill>
                  <a:srgbClr val="A50021"/>
                </a:solidFill>
              </a:rPr>
              <a:t>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dissolve">
                                      <p:cBhvr>
                                        <p:cTn id="7" dur="500"/>
                                        <p:tgtEl>
                                          <p:spTgt spid="1639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93"/>
                                        </p:tgtEl>
                                        <p:attrNameLst>
                                          <p:attrName>style.visibility</p:attrName>
                                        </p:attrNameLst>
                                      </p:cBhvr>
                                      <p:to>
                                        <p:strVal val="visible"/>
                                      </p:to>
                                    </p:set>
                                    <p:animEffect transition="in" filter="dissolve">
                                      <p:cBhvr>
                                        <p:cTn id="12" dur="500"/>
                                        <p:tgtEl>
                                          <p:spTgt spid="1639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94"/>
                                        </p:tgtEl>
                                        <p:attrNameLst>
                                          <p:attrName>style.visibility</p:attrName>
                                        </p:attrNameLst>
                                      </p:cBhvr>
                                      <p:to>
                                        <p:strVal val="visible"/>
                                      </p:to>
                                    </p:set>
                                    <p:animEffect transition="in" filter="dissolve">
                                      <p:cBhvr>
                                        <p:cTn id="17" dur="500"/>
                                        <p:tgtEl>
                                          <p:spTgt spid="16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autoUpdateAnimBg="0"/>
      <p:bldP spid="16393" grpId="0" autoUpdateAnimBg="0"/>
      <p:bldP spid="1639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495800" y="152400"/>
            <a:ext cx="4495800" cy="609600"/>
          </a:xfrm>
        </p:spPr>
        <p:txBody>
          <a:bodyPr/>
          <a:lstStyle/>
          <a:p>
            <a:r>
              <a:rPr lang="en-US" u="sng" dirty="0">
                <a:solidFill>
                  <a:srgbClr val="333333"/>
                </a:solidFill>
              </a:rPr>
              <a:t>The Thermometer</a:t>
            </a:r>
          </a:p>
        </p:txBody>
      </p:sp>
      <p:sp>
        <p:nvSpPr>
          <p:cNvPr id="10243" name="Text Box 3"/>
          <p:cNvSpPr txBox="1">
            <a:spLocks noChangeArrowheads="1"/>
          </p:cNvSpPr>
          <p:nvPr/>
        </p:nvSpPr>
        <p:spPr bwMode="auto">
          <a:xfrm>
            <a:off x="4800600" y="762000"/>
            <a:ext cx="3886200" cy="3416320"/>
          </a:xfrm>
          <a:prstGeom prst="rect">
            <a:avLst/>
          </a:prstGeom>
          <a:noFill/>
          <a:ln w="9525">
            <a:noFill/>
            <a:miter lim="800000"/>
            <a:headEnd/>
            <a:tailEnd/>
          </a:ln>
          <a:effectLst/>
        </p:spPr>
        <p:txBody>
          <a:bodyPr>
            <a:spAutoFit/>
          </a:bodyPr>
          <a:lstStyle/>
          <a:p>
            <a:pPr>
              <a:buClr>
                <a:schemeClr val="accent6">
                  <a:lumMod val="50000"/>
                </a:schemeClr>
              </a:buClr>
              <a:buFontTx/>
              <a:buChar char="o"/>
            </a:pPr>
            <a:r>
              <a:rPr lang="en-US" dirty="0"/>
              <a:t> </a:t>
            </a:r>
            <a:r>
              <a:rPr lang="en-US" dirty="0">
                <a:solidFill>
                  <a:srgbClr val="333333"/>
                </a:solidFill>
              </a:rPr>
              <a:t>Determine the temperature by reading the scale on the thermometer at eye level.</a:t>
            </a:r>
          </a:p>
          <a:p>
            <a:pPr>
              <a:buClr>
                <a:schemeClr val="accent6">
                  <a:lumMod val="50000"/>
                </a:schemeClr>
              </a:buClr>
              <a:buFontTx/>
              <a:buChar char="o"/>
            </a:pPr>
            <a:r>
              <a:rPr lang="en-US" dirty="0"/>
              <a:t> </a:t>
            </a:r>
            <a:r>
              <a:rPr lang="en-US" dirty="0">
                <a:solidFill>
                  <a:srgbClr val="333333"/>
                </a:solidFill>
              </a:rPr>
              <a:t>Read the temperature by using </a:t>
            </a:r>
            <a:r>
              <a:rPr lang="en-US" u="sng" dirty="0">
                <a:solidFill>
                  <a:srgbClr val="A50021"/>
                </a:solidFill>
              </a:rPr>
              <a:t>all certain</a:t>
            </a:r>
            <a:r>
              <a:rPr lang="en-US" dirty="0">
                <a:solidFill>
                  <a:srgbClr val="A50021"/>
                </a:solidFill>
              </a:rPr>
              <a:t> </a:t>
            </a:r>
            <a:r>
              <a:rPr lang="en-US" dirty="0">
                <a:solidFill>
                  <a:srgbClr val="333333"/>
                </a:solidFill>
              </a:rPr>
              <a:t>digits and </a:t>
            </a:r>
            <a:r>
              <a:rPr lang="en-US" u="sng" dirty="0">
                <a:solidFill>
                  <a:srgbClr val="A50021"/>
                </a:solidFill>
              </a:rPr>
              <a:t>one uncertain</a:t>
            </a:r>
            <a:r>
              <a:rPr lang="en-US" dirty="0">
                <a:solidFill>
                  <a:srgbClr val="A50021"/>
                </a:solidFill>
              </a:rPr>
              <a:t> </a:t>
            </a:r>
            <a:r>
              <a:rPr lang="en-US" dirty="0">
                <a:solidFill>
                  <a:srgbClr val="333333"/>
                </a:solidFill>
              </a:rPr>
              <a:t>digit. </a:t>
            </a:r>
          </a:p>
        </p:txBody>
      </p:sp>
      <p:sp>
        <p:nvSpPr>
          <p:cNvPr id="10244" name="Text Box 4"/>
          <p:cNvSpPr txBox="1">
            <a:spLocks noChangeArrowheads="1"/>
          </p:cNvSpPr>
          <p:nvPr/>
        </p:nvSpPr>
        <p:spPr bwMode="auto">
          <a:xfrm>
            <a:off x="457200" y="4038600"/>
            <a:ext cx="8305800" cy="2308324"/>
          </a:xfrm>
          <a:prstGeom prst="rect">
            <a:avLst/>
          </a:prstGeom>
          <a:noFill/>
          <a:ln w="9525">
            <a:noFill/>
            <a:miter lim="800000"/>
            <a:headEnd/>
            <a:tailEnd/>
          </a:ln>
          <a:effectLst/>
        </p:spPr>
        <p:txBody>
          <a:bodyPr>
            <a:spAutoFit/>
          </a:bodyPr>
          <a:lstStyle/>
          <a:p>
            <a:pPr>
              <a:buClr>
                <a:schemeClr val="accent6">
                  <a:lumMod val="50000"/>
                </a:schemeClr>
              </a:buClr>
              <a:buFontTx/>
              <a:buChar char="o"/>
            </a:pPr>
            <a:r>
              <a:rPr lang="en-US" dirty="0"/>
              <a:t> </a:t>
            </a:r>
            <a:r>
              <a:rPr lang="en-US" dirty="0">
                <a:solidFill>
                  <a:srgbClr val="006600"/>
                </a:solidFill>
                <a:effectLst>
                  <a:outerShdw blurRad="38100" dist="38100" dir="2700000" algn="tl">
                    <a:srgbClr val="000000">
                      <a:alpha val="43137"/>
                    </a:srgbClr>
                  </a:outerShdw>
                </a:effectLst>
              </a:rPr>
              <a:t>Certain</a:t>
            </a:r>
            <a:r>
              <a:rPr lang="en-US" dirty="0"/>
              <a:t> </a:t>
            </a:r>
            <a:r>
              <a:rPr lang="en-US" dirty="0">
                <a:solidFill>
                  <a:srgbClr val="333333"/>
                </a:solidFill>
              </a:rPr>
              <a:t>digits are determined from the calibration marks on the thermometer. </a:t>
            </a:r>
          </a:p>
          <a:p>
            <a:pPr>
              <a:buClr>
                <a:schemeClr val="accent6">
                  <a:lumMod val="50000"/>
                </a:schemeClr>
              </a:buClr>
              <a:buFontTx/>
              <a:buChar char="o"/>
            </a:pPr>
            <a:r>
              <a:rPr lang="en-US" dirty="0"/>
              <a:t> </a:t>
            </a:r>
            <a:r>
              <a:rPr lang="en-US" dirty="0">
                <a:solidFill>
                  <a:srgbClr val="333333"/>
                </a:solidFill>
              </a:rPr>
              <a:t>The</a:t>
            </a:r>
            <a:r>
              <a:rPr lang="en-US" dirty="0"/>
              <a:t> </a:t>
            </a:r>
            <a:r>
              <a:rPr lang="en-US" dirty="0">
                <a:solidFill>
                  <a:srgbClr val="006600"/>
                </a:solidFill>
                <a:effectLst>
                  <a:outerShdw blurRad="38100" dist="38100" dir="2700000" algn="tl">
                    <a:srgbClr val="000000">
                      <a:alpha val="43137"/>
                    </a:srgbClr>
                  </a:outerShdw>
                </a:effectLst>
              </a:rPr>
              <a:t>uncertain</a:t>
            </a:r>
            <a:r>
              <a:rPr lang="en-US" dirty="0"/>
              <a:t> </a:t>
            </a:r>
            <a:r>
              <a:rPr lang="en-US" dirty="0">
                <a:solidFill>
                  <a:srgbClr val="333333"/>
                </a:solidFill>
              </a:rPr>
              <a:t>digit (the last digit of the reading) is estimated. </a:t>
            </a:r>
          </a:p>
          <a:p>
            <a:pPr>
              <a:buClr>
                <a:schemeClr val="accent6">
                  <a:lumMod val="50000"/>
                </a:schemeClr>
              </a:buClr>
              <a:buFontTx/>
              <a:buChar char="o"/>
            </a:pPr>
            <a:r>
              <a:rPr lang="en-US" dirty="0"/>
              <a:t> </a:t>
            </a:r>
            <a:r>
              <a:rPr lang="en-US" dirty="0">
                <a:solidFill>
                  <a:srgbClr val="333333"/>
                </a:solidFill>
              </a:rPr>
              <a:t>On most thermometers encountered in a general chemistry lab, the tenths place is the uncertain digit.</a:t>
            </a:r>
          </a:p>
        </p:txBody>
      </p:sp>
      <p:pic>
        <p:nvPicPr>
          <p:cNvPr id="10245" name="Picture 5" descr="D:\My Documents\New Chemistry\Lab Powerpoints\Measuring\thermom.jpg"/>
          <p:cNvPicPr>
            <a:picLocks noChangeAspect="1" noChangeArrowheads="1"/>
          </p:cNvPicPr>
          <p:nvPr/>
        </p:nvPicPr>
        <p:blipFill>
          <a:blip r:embed="rId3"/>
          <a:srcRect/>
          <a:stretch>
            <a:fillRect/>
          </a:stretch>
        </p:blipFill>
        <p:spPr bwMode="auto">
          <a:xfrm>
            <a:off x="0" y="0"/>
            <a:ext cx="4572000" cy="35433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dissolve">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dissolve">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244">
                                            <p:txEl>
                                              <p:pRg st="0" end="0"/>
                                            </p:txEl>
                                          </p:spTgt>
                                        </p:tgtEl>
                                        <p:attrNameLst>
                                          <p:attrName>style.visibility</p:attrName>
                                        </p:attrNameLst>
                                      </p:cBhvr>
                                      <p:to>
                                        <p:strVal val="visible"/>
                                      </p:to>
                                    </p:set>
                                    <p:animEffect transition="in" filter="dissolve">
                                      <p:cBhvr>
                                        <p:cTn id="17" dur="500"/>
                                        <p:tgtEl>
                                          <p:spTgt spid="1024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244">
                                            <p:txEl>
                                              <p:pRg st="1" end="1"/>
                                            </p:txEl>
                                          </p:spTgt>
                                        </p:tgtEl>
                                        <p:attrNameLst>
                                          <p:attrName>style.visibility</p:attrName>
                                        </p:attrNameLst>
                                      </p:cBhvr>
                                      <p:to>
                                        <p:strVal val="visible"/>
                                      </p:to>
                                    </p:set>
                                    <p:animEffect transition="in" filter="dissolve">
                                      <p:cBhvr>
                                        <p:cTn id="22" dur="500"/>
                                        <p:tgtEl>
                                          <p:spTgt spid="1024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244">
                                            <p:txEl>
                                              <p:pRg st="2" end="2"/>
                                            </p:txEl>
                                          </p:spTgt>
                                        </p:tgtEl>
                                        <p:attrNameLst>
                                          <p:attrName>style.visibility</p:attrName>
                                        </p:attrNameLst>
                                      </p:cBhvr>
                                      <p:to>
                                        <p:strVal val="visible"/>
                                      </p:to>
                                    </p:set>
                                    <p:animEffect transition="in" filter="dissolve">
                                      <p:cBhvr>
                                        <p:cTn id="27" dur="500"/>
                                        <p:tgtEl>
                                          <p:spTgt spid="1024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62000" y="152400"/>
            <a:ext cx="7772400" cy="1143000"/>
          </a:xfrm>
        </p:spPr>
        <p:txBody>
          <a:bodyPr/>
          <a:lstStyle/>
          <a:p>
            <a:r>
              <a:rPr lang="en-US" sz="3200" dirty="0">
                <a:solidFill>
                  <a:srgbClr val="333333"/>
                </a:solidFill>
              </a:rPr>
              <a:t>Do not allow the tip to touch the walls or the bottom of the flask.</a:t>
            </a:r>
          </a:p>
        </p:txBody>
      </p:sp>
      <p:sp>
        <p:nvSpPr>
          <p:cNvPr id="12292" name="Text Box 4"/>
          <p:cNvSpPr txBox="1">
            <a:spLocks noChangeArrowheads="1"/>
          </p:cNvSpPr>
          <p:nvPr/>
        </p:nvSpPr>
        <p:spPr bwMode="auto">
          <a:xfrm>
            <a:off x="228600" y="1524000"/>
            <a:ext cx="4572000" cy="4401205"/>
          </a:xfrm>
          <a:prstGeom prst="rect">
            <a:avLst/>
          </a:prstGeom>
          <a:noFill/>
          <a:ln w="9525">
            <a:noFill/>
            <a:miter lim="800000"/>
            <a:headEnd/>
            <a:tailEnd/>
          </a:ln>
          <a:effectLst/>
        </p:spPr>
        <p:txBody>
          <a:bodyPr wrap="square">
            <a:spAutoFit/>
          </a:bodyPr>
          <a:lstStyle/>
          <a:p>
            <a:r>
              <a:rPr lang="en-US" sz="2800" dirty="0">
                <a:solidFill>
                  <a:srgbClr val="333333"/>
                </a:solidFill>
              </a:rPr>
              <a:t>If the thermometer bulb touches the flask, the temperature of the glass will be measured instead of the temperature of the solution. Readings may be incorrect, </a:t>
            </a:r>
            <a:r>
              <a:rPr lang="en-US" sz="2800" dirty="0">
                <a:solidFill>
                  <a:srgbClr val="A50021"/>
                </a:solidFill>
              </a:rPr>
              <a:t>particularly if the flask is on a hotplate or in an ice bath.</a:t>
            </a:r>
          </a:p>
        </p:txBody>
      </p:sp>
      <p:pic>
        <p:nvPicPr>
          <p:cNvPr id="12293" name="Picture 5" descr="D:\My Documents\New Chemistry\Lab Powerpoints\Measuring\thermometer3.jpg"/>
          <p:cNvPicPr>
            <a:picLocks noChangeAspect="1" noChangeArrowheads="1"/>
          </p:cNvPicPr>
          <p:nvPr/>
        </p:nvPicPr>
        <p:blipFill>
          <a:blip r:embed="rId3"/>
          <a:srcRect/>
          <a:stretch>
            <a:fillRect/>
          </a:stretch>
        </p:blipFill>
        <p:spPr bwMode="auto">
          <a:xfrm>
            <a:off x="4876800" y="1981200"/>
            <a:ext cx="4064000" cy="304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box(out)">
                                      <p:cBhvr>
                                        <p:cTn id="7"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228600"/>
            <a:ext cx="7772400" cy="609600"/>
          </a:xfrm>
        </p:spPr>
        <p:txBody>
          <a:bodyPr/>
          <a:lstStyle/>
          <a:p>
            <a:r>
              <a:rPr lang="en-US" dirty="0">
                <a:solidFill>
                  <a:srgbClr val="333333"/>
                </a:solidFill>
              </a:rPr>
              <a:t>Reading the Thermometer</a:t>
            </a:r>
          </a:p>
        </p:txBody>
      </p:sp>
      <p:sp>
        <p:nvSpPr>
          <p:cNvPr id="11267" name="Text Box 3"/>
          <p:cNvSpPr txBox="1">
            <a:spLocks noChangeArrowheads="1"/>
          </p:cNvSpPr>
          <p:nvPr/>
        </p:nvSpPr>
        <p:spPr bwMode="auto">
          <a:xfrm>
            <a:off x="609600" y="914400"/>
            <a:ext cx="7712075" cy="954107"/>
          </a:xfrm>
          <a:prstGeom prst="rect">
            <a:avLst/>
          </a:prstGeom>
          <a:noFill/>
          <a:ln w="9525">
            <a:noFill/>
            <a:miter lim="800000"/>
            <a:headEnd/>
            <a:tailEnd/>
          </a:ln>
          <a:effectLst/>
        </p:spPr>
        <p:txBody>
          <a:bodyPr>
            <a:spAutoFit/>
          </a:bodyPr>
          <a:lstStyle/>
          <a:p>
            <a:r>
              <a:rPr lang="en-US" sz="2800" dirty="0">
                <a:solidFill>
                  <a:srgbClr val="333333"/>
                </a:solidFill>
              </a:rPr>
              <a:t>Determine the readings as shown below on Celsius thermometers:</a:t>
            </a:r>
          </a:p>
        </p:txBody>
      </p:sp>
      <p:pic>
        <p:nvPicPr>
          <p:cNvPr id="11268" name="Picture 4" descr="D:\My Documents\New Chemistry\Lab Powerpoints\Measuring\thermometer1.jpg"/>
          <p:cNvPicPr>
            <a:picLocks noChangeAspect="1" noChangeArrowheads="1"/>
          </p:cNvPicPr>
          <p:nvPr/>
        </p:nvPicPr>
        <p:blipFill>
          <a:blip r:embed="rId3"/>
          <a:srcRect/>
          <a:stretch>
            <a:fillRect/>
          </a:stretch>
        </p:blipFill>
        <p:spPr bwMode="auto">
          <a:xfrm>
            <a:off x="228600" y="1828800"/>
            <a:ext cx="4064000" cy="3048000"/>
          </a:xfrm>
          <a:prstGeom prst="rect">
            <a:avLst/>
          </a:prstGeom>
          <a:ln>
            <a:noFill/>
          </a:ln>
          <a:effectLst>
            <a:outerShdw blurRad="292100" dist="139700" dir="2700000" algn="tl" rotWithShape="0">
              <a:srgbClr val="333333">
                <a:alpha val="65000"/>
              </a:srgbClr>
            </a:outerShdw>
          </a:effectLst>
        </p:spPr>
      </p:pic>
      <p:pic>
        <p:nvPicPr>
          <p:cNvPr id="11269" name="Picture 5" descr="D:\My Documents\New Chemistry\Lab Powerpoints\Measuring\thermometer2.jpg"/>
          <p:cNvPicPr>
            <a:picLocks noChangeAspect="1" noChangeArrowheads="1"/>
          </p:cNvPicPr>
          <p:nvPr/>
        </p:nvPicPr>
        <p:blipFill>
          <a:blip r:embed="rId4"/>
          <a:srcRect/>
          <a:stretch>
            <a:fillRect/>
          </a:stretch>
        </p:blipFill>
        <p:spPr bwMode="auto">
          <a:xfrm>
            <a:off x="4648200" y="1828800"/>
            <a:ext cx="4064000" cy="3048000"/>
          </a:xfrm>
          <a:prstGeom prst="rect">
            <a:avLst/>
          </a:prstGeom>
          <a:ln>
            <a:noFill/>
          </a:ln>
          <a:effectLst>
            <a:outerShdw blurRad="292100" dist="139700" dir="2700000" algn="tl" rotWithShape="0">
              <a:srgbClr val="333333">
                <a:alpha val="65000"/>
              </a:srgbClr>
            </a:outerShdw>
          </a:effectLst>
        </p:spPr>
      </p:pic>
      <p:sp>
        <p:nvSpPr>
          <p:cNvPr id="11272" name="Text Box 8"/>
          <p:cNvSpPr txBox="1">
            <a:spLocks noChangeArrowheads="1"/>
          </p:cNvSpPr>
          <p:nvPr/>
        </p:nvSpPr>
        <p:spPr bwMode="auto">
          <a:xfrm>
            <a:off x="1066800" y="5181600"/>
            <a:ext cx="25908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333333"/>
                </a:solidFill>
              </a:rPr>
              <a:t>_ _ . _ </a:t>
            </a:r>
            <a:r>
              <a:rPr lang="en-US" sz="3600" dirty="0">
                <a:solidFill>
                  <a:srgbClr val="333333"/>
                </a:solidFill>
                <a:sym typeface="Symbol" pitchFamily="18" charset="2"/>
              </a:rPr>
              <a:t>C</a:t>
            </a:r>
            <a:endParaRPr lang="en-US" sz="3600" dirty="0">
              <a:solidFill>
                <a:srgbClr val="333333"/>
              </a:solidFill>
            </a:endParaRPr>
          </a:p>
        </p:txBody>
      </p:sp>
      <p:sp>
        <p:nvSpPr>
          <p:cNvPr id="11273" name="Text Box 9"/>
          <p:cNvSpPr txBox="1">
            <a:spLocks noChangeArrowheads="1"/>
          </p:cNvSpPr>
          <p:nvPr/>
        </p:nvSpPr>
        <p:spPr bwMode="auto">
          <a:xfrm>
            <a:off x="5257800" y="5181600"/>
            <a:ext cx="25908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333333"/>
                </a:solidFill>
              </a:rPr>
              <a:t>_ _ . _ </a:t>
            </a:r>
            <a:r>
              <a:rPr lang="en-US" sz="3600" dirty="0">
                <a:solidFill>
                  <a:srgbClr val="333333"/>
                </a:solidFill>
                <a:sym typeface="Symbol" pitchFamily="18" charset="2"/>
              </a:rPr>
              <a:t>C</a:t>
            </a:r>
            <a:endParaRPr lang="en-US" sz="3600" dirty="0">
              <a:solidFill>
                <a:srgbClr val="333333"/>
              </a:solidFill>
            </a:endParaRPr>
          </a:p>
        </p:txBody>
      </p:sp>
      <p:sp>
        <p:nvSpPr>
          <p:cNvPr id="11274" name="Text Box 10"/>
          <p:cNvSpPr txBox="1">
            <a:spLocks noChangeArrowheads="1"/>
          </p:cNvSpPr>
          <p:nvPr/>
        </p:nvSpPr>
        <p:spPr bwMode="auto">
          <a:xfrm>
            <a:off x="1077913"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8</a:t>
            </a:r>
          </a:p>
        </p:txBody>
      </p:sp>
      <p:sp>
        <p:nvSpPr>
          <p:cNvPr id="11275" name="Text Box 11"/>
          <p:cNvSpPr txBox="1">
            <a:spLocks noChangeArrowheads="1"/>
          </p:cNvSpPr>
          <p:nvPr/>
        </p:nvSpPr>
        <p:spPr bwMode="auto">
          <a:xfrm>
            <a:off x="1600200"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7</a:t>
            </a:r>
          </a:p>
        </p:txBody>
      </p:sp>
      <p:sp>
        <p:nvSpPr>
          <p:cNvPr id="11276" name="Text Box 12"/>
          <p:cNvSpPr txBox="1">
            <a:spLocks noChangeArrowheads="1"/>
          </p:cNvSpPr>
          <p:nvPr/>
        </p:nvSpPr>
        <p:spPr bwMode="auto">
          <a:xfrm>
            <a:off x="2438400"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4</a:t>
            </a:r>
          </a:p>
        </p:txBody>
      </p:sp>
      <p:sp>
        <p:nvSpPr>
          <p:cNvPr id="11277" name="Text Box 13"/>
          <p:cNvSpPr txBox="1">
            <a:spLocks noChangeArrowheads="1"/>
          </p:cNvSpPr>
          <p:nvPr/>
        </p:nvSpPr>
        <p:spPr bwMode="auto">
          <a:xfrm>
            <a:off x="5257800"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3</a:t>
            </a:r>
          </a:p>
        </p:txBody>
      </p:sp>
      <p:sp>
        <p:nvSpPr>
          <p:cNvPr id="11278" name="Text Box 14"/>
          <p:cNvSpPr txBox="1">
            <a:spLocks noChangeArrowheads="1"/>
          </p:cNvSpPr>
          <p:nvPr/>
        </p:nvSpPr>
        <p:spPr bwMode="auto">
          <a:xfrm>
            <a:off x="5715000"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5</a:t>
            </a:r>
          </a:p>
        </p:txBody>
      </p:sp>
      <p:sp>
        <p:nvSpPr>
          <p:cNvPr id="11279" name="Text Box 15"/>
          <p:cNvSpPr txBox="1">
            <a:spLocks noChangeArrowheads="1"/>
          </p:cNvSpPr>
          <p:nvPr/>
        </p:nvSpPr>
        <p:spPr bwMode="auto">
          <a:xfrm>
            <a:off x="6629400" y="5149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74"/>
                                        </p:tgtEl>
                                        <p:attrNameLst>
                                          <p:attrName>style.visibility</p:attrName>
                                        </p:attrNameLst>
                                      </p:cBhvr>
                                      <p:to>
                                        <p:strVal val="visible"/>
                                      </p:to>
                                    </p:set>
                                    <p:animEffect transition="in" filter="dissolve">
                                      <p:cBhvr>
                                        <p:cTn id="7" dur="500"/>
                                        <p:tgtEl>
                                          <p:spTgt spid="1127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75"/>
                                        </p:tgtEl>
                                        <p:attrNameLst>
                                          <p:attrName>style.visibility</p:attrName>
                                        </p:attrNameLst>
                                      </p:cBhvr>
                                      <p:to>
                                        <p:strVal val="visible"/>
                                      </p:to>
                                    </p:set>
                                    <p:animEffect transition="in" filter="dissolve">
                                      <p:cBhvr>
                                        <p:cTn id="12" dur="500"/>
                                        <p:tgtEl>
                                          <p:spTgt spid="1127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76"/>
                                        </p:tgtEl>
                                        <p:attrNameLst>
                                          <p:attrName>style.visibility</p:attrName>
                                        </p:attrNameLst>
                                      </p:cBhvr>
                                      <p:to>
                                        <p:strVal val="visible"/>
                                      </p:to>
                                    </p:set>
                                    <p:animEffect transition="in" filter="dissolve">
                                      <p:cBhvr>
                                        <p:cTn id="17" dur="500"/>
                                        <p:tgtEl>
                                          <p:spTgt spid="1127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77"/>
                                        </p:tgtEl>
                                        <p:attrNameLst>
                                          <p:attrName>style.visibility</p:attrName>
                                        </p:attrNameLst>
                                      </p:cBhvr>
                                      <p:to>
                                        <p:strVal val="visible"/>
                                      </p:to>
                                    </p:set>
                                    <p:animEffect transition="in" filter="dissolve">
                                      <p:cBhvr>
                                        <p:cTn id="22" dur="500"/>
                                        <p:tgtEl>
                                          <p:spTgt spid="1127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78"/>
                                        </p:tgtEl>
                                        <p:attrNameLst>
                                          <p:attrName>style.visibility</p:attrName>
                                        </p:attrNameLst>
                                      </p:cBhvr>
                                      <p:to>
                                        <p:strVal val="visible"/>
                                      </p:to>
                                    </p:set>
                                    <p:animEffect transition="in" filter="dissolve">
                                      <p:cBhvr>
                                        <p:cTn id="27" dur="500"/>
                                        <p:tgtEl>
                                          <p:spTgt spid="1127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279"/>
                                        </p:tgtEl>
                                        <p:attrNameLst>
                                          <p:attrName>style.visibility</p:attrName>
                                        </p:attrNameLst>
                                      </p:cBhvr>
                                      <p:to>
                                        <p:strVal val="visible"/>
                                      </p:to>
                                    </p:set>
                                    <p:animEffect transition="in" filter="dissolve">
                                      <p:cBhvr>
                                        <p:cTn id="32" dur="500"/>
                                        <p:tgtEl>
                                          <p:spTgt spid="11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4" grpId="0" autoUpdateAnimBg="0"/>
      <p:bldP spid="11275" grpId="0" autoUpdateAnimBg="0"/>
      <p:bldP spid="11276" grpId="0" autoUpdateAnimBg="0"/>
      <p:bldP spid="11277" grpId="0" autoUpdateAnimBg="0"/>
      <p:bldP spid="11278" grpId="0" autoUpdateAnimBg="0"/>
      <p:bldP spid="1127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28600"/>
            <a:ext cx="7772400" cy="685800"/>
          </a:xfrm>
        </p:spPr>
        <p:txBody>
          <a:bodyPr/>
          <a:lstStyle/>
          <a:p>
            <a:r>
              <a:rPr lang="en-US" sz="3200" dirty="0">
                <a:solidFill>
                  <a:srgbClr val="333333"/>
                </a:solidFill>
              </a:rPr>
              <a:t>Measuring Mass</a:t>
            </a:r>
            <a:r>
              <a:rPr lang="en-US" dirty="0">
                <a:solidFill>
                  <a:srgbClr val="333333"/>
                </a:solidFill>
              </a:rPr>
              <a:t> - </a:t>
            </a:r>
            <a:r>
              <a:rPr lang="en-US" sz="3200" dirty="0">
                <a:solidFill>
                  <a:srgbClr val="333333"/>
                </a:solidFill>
                <a:effectLst/>
              </a:rPr>
              <a:t>The Beam Balance</a:t>
            </a:r>
          </a:p>
        </p:txBody>
      </p:sp>
      <p:pic>
        <p:nvPicPr>
          <p:cNvPr id="19459" name="Picture 3" descr="D:\My Documents\New Chemistry\Lab Powerpoints\Measuring\balance.jpg"/>
          <p:cNvPicPr>
            <a:picLocks noChangeAspect="1" noChangeArrowheads="1"/>
          </p:cNvPicPr>
          <p:nvPr/>
        </p:nvPicPr>
        <p:blipFill>
          <a:blip r:embed="rId3"/>
          <a:srcRect/>
          <a:stretch>
            <a:fillRect/>
          </a:stretch>
        </p:blipFill>
        <p:spPr bwMode="auto">
          <a:xfrm>
            <a:off x="1447800" y="990600"/>
            <a:ext cx="6419850" cy="3975100"/>
          </a:xfrm>
          <a:prstGeom prst="rect">
            <a:avLst/>
          </a:prstGeom>
          <a:ln>
            <a:noFill/>
          </a:ln>
          <a:effectLst>
            <a:outerShdw blurRad="292100" dist="139700" dir="2700000" algn="tl" rotWithShape="0">
              <a:srgbClr val="333333">
                <a:alpha val="65000"/>
              </a:srgbClr>
            </a:outerShdw>
          </a:effectLst>
        </p:spPr>
      </p:pic>
      <p:sp>
        <p:nvSpPr>
          <p:cNvPr id="19461" name="Text Box 5"/>
          <p:cNvSpPr txBox="1">
            <a:spLocks noChangeArrowheads="1"/>
          </p:cNvSpPr>
          <p:nvPr/>
        </p:nvSpPr>
        <p:spPr bwMode="auto">
          <a:xfrm>
            <a:off x="669925" y="5227638"/>
            <a:ext cx="7788275" cy="830997"/>
          </a:xfrm>
          <a:prstGeom prst="rect">
            <a:avLst/>
          </a:prstGeom>
          <a:noFill/>
          <a:ln w="9525">
            <a:noFill/>
            <a:miter lim="800000"/>
            <a:headEnd/>
            <a:tailEnd/>
          </a:ln>
          <a:effectLst/>
        </p:spPr>
        <p:txBody>
          <a:bodyPr>
            <a:spAutoFit/>
          </a:bodyPr>
          <a:lstStyle/>
          <a:p>
            <a:r>
              <a:rPr lang="en-US" dirty="0">
                <a:solidFill>
                  <a:srgbClr val="333333"/>
                </a:solidFill>
              </a:rPr>
              <a:t>Our balances have 4 beams – the uncertain digit is the thousandths place ( _ _ _ . _ _ 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3400" y="304800"/>
            <a:ext cx="7772400" cy="533400"/>
          </a:xfrm>
        </p:spPr>
        <p:txBody>
          <a:bodyPr/>
          <a:lstStyle/>
          <a:p>
            <a:r>
              <a:rPr lang="en-US" dirty="0">
                <a:solidFill>
                  <a:srgbClr val="333333"/>
                </a:solidFill>
              </a:rPr>
              <a:t>Balance Rules </a:t>
            </a:r>
          </a:p>
        </p:txBody>
      </p:sp>
      <p:sp>
        <p:nvSpPr>
          <p:cNvPr id="20483" name="Text Box 3"/>
          <p:cNvSpPr txBox="1">
            <a:spLocks noChangeArrowheads="1"/>
          </p:cNvSpPr>
          <p:nvPr/>
        </p:nvSpPr>
        <p:spPr bwMode="auto">
          <a:xfrm>
            <a:off x="381000" y="990600"/>
            <a:ext cx="8245475" cy="830997"/>
          </a:xfrm>
          <a:prstGeom prst="rect">
            <a:avLst/>
          </a:prstGeom>
          <a:noFill/>
          <a:ln w="9525">
            <a:noFill/>
            <a:miter lim="800000"/>
            <a:headEnd/>
            <a:tailEnd/>
          </a:ln>
          <a:effectLst/>
        </p:spPr>
        <p:txBody>
          <a:bodyPr>
            <a:spAutoFit/>
          </a:bodyPr>
          <a:lstStyle/>
          <a:p>
            <a:r>
              <a:rPr lang="en-US" dirty="0">
                <a:solidFill>
                  <a:srgbClr val="333333"/>
                </a:solidFill>
              </a:rPr>
              <a:t>In order to protect the balances and ensure accurate results, a number of rules should be followed: </a:t>
            </a:r>
          </a:p>
        </p:txBody>
      </p:sp>
      <p:sp>
        <p:nvSpPr>
          <p:cNvPr id="20484" name="Text Box 4"/>
          <p:cNvSpPr txBox="1">
            <a:spLocks noChangeArrowheads="1"/>
          </p:cNvSpPr>
          <p:nvPr/>
        </p:nvSpPr>
        <p:spPr bwMode="auto">
          <a:xfrm>
            <a:off x="1066800" y="2057400"/>
            <a:ext cx="7635875" cy="3046988"/>
          </a:xfrm>
          <a:prstGeom prst="rect">
            <a:avLst/>
          </a:prstGeom>
          <a:noFill/>
          <a:ln w="9525">
            <a:noFill/>
            <a:miter lim="800000"/>
            <a:headEnd/>
            <a:tailEnd/>
          </a:ln>
          <a:effectLst/>
        </p:spPr>
        <p:txBody>
          <a:bodyPr>
            <a:spAutoFit/>
          </a:bodyPr>
          <a:lstStyle/>
          <a:p>
            <a:pPr>
              <a:buClr>
                <a:schemeClr val="accent6">
                  <a:lumMod val="50000"/>
                </a:schemeClr>
              </a:buClr>
              <a:buFont typeface="Wingdings" pitchFamily="2" charset="2"/>
              <a:buChar char="Ø"/>
            </a:pPr>
            <a:r>
              <a:rPr lang="en-US" dirty="0">
                <a:solidFill>
                  <a:srgbClr val="333333"/>
                </a:solidFill>
              </a:rPr>
              <a:t> Always check that the balance is level and zeroed before using it.</a:t>
            </a:r>
          </a:p>
          <a:p>
            <a:pPr>
              <a:buClr>
                <a:schemeClr val="accent6">
                  <a:lumMod val="50000"/>
                </a:schemeClr>
              </a:buClr>
              <a:buFont typeface="Wingdings" pitchFamily="2" charset="2"/>
              <a:buChar char="Ø"/>
            </a:pPr>
            <a:r>
              <a:rPr lang="en-US" dirty="0">
                <a:solidFill>
                  <a:srgbClr val="333333"/>
                </a:solidFill>
              </a:rPr>
              <a:t> Never weigh directly on the balance pan. Always use a piece of weighing paper to protect it. </a:t>
            </a:r>
          </a:p>
          <a:p>
            <a:pPr>
              <a:buClr>
                <a:schemeClr val="accent6">
                  <a:lumMod val="50000"/>
                </a:schemeClr>
              </a:buClr>
              <a:buFont typeface="Wingdings" pitchFamily="2" charset="2"/>
              <a:buChar char="Ø"/>
            </a:pPr>
            <a:r>
              <a:rPr lang="en-US" dirty="0">
                <a:solidFill>
                  <a:srgbClr val="333333"/>
                </a:solidFill>
              </a:rPr>
              <a:t> Do not weigh hot or cold objects. </a:t>
            </a:r>
          </a:p>
          <a:p>
            <a:pPr>
              <a:buClr>
                <a:schemeClr val="accent6">
                  <a:lumMod val="50000"/>
                </a:schemeClr>
              </a:buClr>
              <a:buFont typeface="Wingdings" pitchFamily="2" charset="2"/>
              <a:buChar char="Ø"/>
            </a:pPr>
            <a:r>
              <a:rPr lang="en-US" dirty="0">
                <a:solidFill>
                  <a:srgbClr val="333333"/>
                </a:solidFill>
              </a:rPr>
              <a:t> Clean up any spills around the balance immediately.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ox(in)">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484">
                                            <p:txEl>
                                              <p:pRg st="0" end="0"/>
                                            </p:txEl>
                                          </p:spTgt>
                                        </p:tgtEl>
                                        <p:attrNameLst>
                                          <p:attrName>style.visibility</p:attrName>
                                        </p:attrNameLst>
                                      </p:cBhvr>
                                      <p:to>
                                        <p:strVal val="visible"/>
                                      </p:to>
                                    </p:set>
                                    <p:animEffect transition="in" filter="box(in)">
                                      <p:cBhvr>
                                        <p:cTn id="12" dur="500"/>
                                        <p:tgtEl>
                                          <p:spTgt spid="2048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0484">
                                            <p:txEl>
                                              <p:pRg st="1" end="1"/>
                                            </p:txEl>
                                          </p:spTgt>
                                        </p:tgtEl>
                                        <p:attrNameLst>
                                          <p:attrName>style.visibility</p:attrName>
                                        </p:attrNameLst>
                                      </p:cBhvr>
                                      <p:to>
                                        <p:strVal val="visible"/>
                                      </p:to>
                                    </p:set>
                                    <p:animEffect transition="in" filter="box(in)">
                                      <p:cBhvr>
                                        <p:cTn id="17" dur="500"/>
                                        <p:tgtEl>
                                          <p:spTgt spid="2048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0484">
                                            <p:txEl>
                                              <p:pRg st="2" end="2"/>
                                            </p:txEl>
                                          </p:spTgt>
                                        </p:tgtEl>
                                        <p:attrNameLst>
                                          <p:attrName>style.visibility</p:attrName>
                                        </p:attrNameLst>
                                      </p:cBhvr>
                                      <p:to>
                                        <p:strVal val="visible"/>
                                      </p:to>
                                    </p:set>
                                    <p:animEffect transition="in" filter="box(in)">
                                      <p:cBhvr>
                                        <p:cTn id="22" dur="500"/>
                                        <p:tgtEl>
                                          <p:spTgt spid="2048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0484">
                                            <p:txEl>
                                              <p:pRg st="3" end="3"/>
                                            </p:txEl>
                                          </p:spTgt>
                                        </p:tgtEl>
                                        <p:attrNameLst>
                                          <p:attrName>style.visibility</p:attrName>
                                        </p:attrNameLst>
                                      </p:cBhvr>
                                      <p:to>
                                        <p:strVal val="visible"/>
                                      </p:to>
                                    </p:set>
                                    <p:animEffect transition="in" filter="box(in)">
                                      <p:cBhvr>
                                        <p:cTn id="27" dur="500"/>
                                        <p:tgtEl>
                                          <p:spTgt spid="2048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P spid="20484"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762000" y="228600"/>
            <a:ext cx="7772400" cy="609600"/>
          </a:xfrm>
        </p:spPr>
        <p:txBody>
          <a:bodyPr/>
          <a:lstStyle/>
          <a:p>
            <a:r>
              <a:rPr lang="en-US" dirty="0">
                <a:solidFill>
                  <a:srgbClr val="333333"/>
                </a:solidFill>
              </a:rPr>
              <a:t>Mass and Significant Figures</a:t>
            </a:r>
          </a:p>
        </p:txBody>
      </p:sp>
      <p:sp>
        <p:nvSpPr>
          <p:cNvPr id="26627" name="Text Box 3"/>
          <p:cNvSpPr txBox="1">
            <a:spLocks noChangeArrowheads="1"/>
          </p:cNvSpPr>
          <p:nvPr/>
        </p:nvSpPr>
        <p:spPr bwMode="auto">
          <a:xfrm>
            <a:off x="533400" y="914400"/>
            <a:ext cx="8229600" cy="1815882"/>
          </a:xfrm>
          <a:prstGeom prst="rect">
            <a:avLst/>
          </a:prstGeom>
          <a:noFill/>
          <a:ln w="9525">
            <a:noFill/>
            <a:miter lim="800000"/>
            <a:headEnd/>
            <a:tailEnd/>
          </a:ln>
          <a:effectLst/>
        </p:spPr>
        <p:txBody>
          <a:bodyPr wrap="square">
            <a:spAutoFit/>
          </a:bodyPr>
          <a:lstStyle/>
          <a:p>
            <a:pPr>
              <a:buClr>
                <a:srgbClr val="A50021"/>
              </a:buClr>
              <a:buFontTx/>
              <a:buChar char="o"/>
            </a:pPr>
            <a:r>
              <a:rPr lang="en-US" dirty="0"/>
              <a:t> </a:t>
            </a:r>
            <a:r>
              <a:rPr lang="en-US" sz="2800" dirty="0">
                <a:solidFill>
                  <a:srgbClr val="333333"/>
                </a:solidFill>
              </a:rPr>
              <a:t>Determine the mass by reading the riders on the beams at eye level.</a:t>
            </a:r>
          </a:p>
          <a:p>
            <a:pPr>
              <a:buClr>
                <a:srgbClr val="A50021"/>
              </a:buClr>
              <a:buFontTx/>
              <a:buChar char="o"/>
            </a:pPr>
            <a:r>
              <a:rPr lang="en-US" sz="2800" dirty="0"/>
              <a:t> </a:t>
            </a:r>
            <a:r>
              <a:rPr lang="en-US" sz="2800" dirty="0">
                <a:solidFill>
                  <a:srgbClr val="333333"/>
                </a:solidFill>
              </a:rPr>
              <a:t>Read the mass by using </a:t>
            </a:r>
            <a:r>
              <a:rPr lang="en-US" sz="2800" u="sng" dirty="0">
                <a:solidFill>
                  <a:srgbClr val="A50021"/>
                </a:solidFill>
              </a:rPr>
              <a:t>all certain</a:t>
            </a:r>
            <a:r>
              <a:rPr lang="en-US" sz="2800" dirty="0">
                <a:solidFill>
                  <a:srgbClr val="A50021"/>
                </a:solidFill>
              </a:rPr>
              <a:t> </a:t>
            </a:r>
            <a:r>
              <a:rPr lang="en-US" sz="2800" dirty="0">
                <a:solidFill>
                  <a:srgbClr val="333333"/>
                </a:solidFill>
              </a:rPr>
              <a:t>digits and </a:t>
            </a:r>
            <a:r>
              <a:rPr lang="en-US" sz="2800" u="sng" dirty="0">
                <a:solidFill>
                  <a:srgbClr val="A50021"/>
                </a:solidFill>
              </a:rPr>
              <a:t>one uncertain</a:t>
            </a:r>
            <a:r>
              <a:rPr lang="en-US" sz="2800" dirty="0">
                <a:solidFill>
                  <a:srgbClr val="A50021"/>
                </a:solidFill>
              </a:rPr>
              <a:t> </a:t>
            </a:r>
            <a:r>
              <a:rPr lang="en-US" sz="2800" dirty="0">
                <a:solidFill>
                  <a:srgbClr val="333333"/>
                </a:solidFill>
              </a:rPr>
              <a:t>digit.</a:t>
            </a:r>
            <a:r>
              <a:rPr lang="en-US" sz="2800" dirty="0"/>
              <a:t> </a:t>
            </a:r>
          </a:p>
        </p:txBody>
      </p:sp>
      <p:sp>
        <p:nvSpPr>
          <p:cNvPr id="26628" name="Text Box 4"/>
          <p:cNvSpPr txBox="1">
            <a:spLocks noChangeArrowheads="1"/>
          </p:cNvSpPr>
          <p:nvPr/>
        </p:nvSpPr>
        <p:spPr bwMode="auto">
          <a:xfrm>
            <a:off x="3581400" y="2819400"/>
            <a:ext cx="5334000" cy="2677656"/>
          </a:xfrm>
          <a:prstGeom prst="rect">
            <a:avLst/>
          </a:prstGeom>
          <a:noFill/>
          <a:ln w="9525">
            <a:noFill/>
            <a:miter lim="800000"/>
            <a:headEnd/>
            <a:tailEnd/>
          </a:ln>
          <a:effectLst/>
        </p:spPr>
        <p:txBody>
          <a:bodyPr>
            <a:spAutoFit/>
          </a:bodyPr>
          <a:lstStyle/>
          <a:p>
            <a:pPr>
              <a:buClr>
                <a:srgbClr val="A50021"/>
              </a:buClr>
              <a:buFontTx/>
              <a:buChar char="o"/>
            </a:pPr>
            <a:r>
              <a:rPr lang="en-US" sz="2800" dirty="0">
                <a:solidFill>
                  <a:srgbClr val="333333"/>
                </a:solidFill>
              </a:rPr>
              <a:t>The</a:t>
            </a:r>
            <a:r>
              <a:rPr lang="en-US" sz="2800" dirty="0"/>
              <a:t> </a:t>
            </a:r>
            <a:r>
              <a:rPr lang="en-US" sz="2800" dirty="0">
                <a:solidFill>
                  <a:srgbClr val="A50021"/>
                </a:solidFill>
              </a:rPr>
              <a:t>uncertain </a:t>
            </a:r>
            <a:r>
              <a:rPr lang="en-US" sz="2800" dirty="0">
                <a:solidFill>
                  <a:srgbClr val="333333"/>
                </a:solidFill>
              </a:rPr>
              <a:t>digit (the last digit of the reading) is estimated. </a:t>
            </a:r>
          </a:p>
          <a:p>
            <a:pPr>
              <a:buClr>
                <a:srgbClr val="A50021"/>
              </a:buClr>
              <a:buFontTx/>
              <a:buChar char="o"/>
            </a:pPr>
            <a:r>
              <a:rPr lang="en-US" sz="2800" dirty="0">
                <a:solidFill>
                  <a:srgbClr val="333333"/>
                </a:solidFill>
              </a:rPr>
              <a:t> On our balances, the </a:t>
            </a:r>
            <a:r>
              <a:rPr lang="en-US" sz="2800" dirty="0">
                <a:solidFill>
                  <a:srgbClr val="A50021"/>
                </a:solidFill>
              </a:rPr>
              <a:t>thousandths place </a:t>
            </a:r>
            <a:r>
              <a:rPr lang="en-US" sz="2800" dirty="0">
                <a:solidFill>
                  <a:srgbClr val="333333"/>
                </a:solidFill>
              </a:rPr>
              <a:t>is uncertain.</a:t>
            </a:r>
          </a:p>
        </p:txBody>
      </p:sp>
      <p:pic>
        <p:nvPicPr>
          <p:cNvPr id="26630" name="Picture 6" descr="D:\My Documents\New Chemistry\Lab Powerpoints\Measuring\scale1.jpg"/>
          <p:cNvPicPr>
            <a:picLocks noChangeAspect="1" noChangeArrowheads="1"/>
          </p:cNvPicPr>
          <p:nvPr/>
        </p:nvPicPr>
        <p:blipFill>
          <a:blip r:embed="rId3"/>
          <a:srcRect/>
          <a:stretch>
            <a:fillRect/>
          </a:stretch>
        </p:blipFill>
        <p:spPr bwMode="auto">
          <a:xfrm>
            <a:off x="228600" y="2743200"/>
            <a:ext cx="3124200" cy="23431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dissolve">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dissolve">
                                      <p:cBhvr>
                                        <p:cTn id="12" dur="5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6628">
                                            <p:txEl>
                                              <p:pRg st="0" end="0"/>
                                            </p:txEl>
                                          </p:spTgt>
                                        </p:tgtEl>
                                        <p:attrNameLst>
                                          <p:attrName>style.visibility</p:attrName>
                                        </p:attrNameLst>
                                      </p:cBhvr>
                                      <p:to>
                                        <p:strVal val="visible"/>
                                      </p:to>
                                    </p:set>
                                    <p:animEffect transition="in" filter="dissolve">
                                      <p:cBhvr>
                                        <p:cTn id="17" dur="500"/>
                                        <p:tgtEl>
                                          <p:spTgt spid="2662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6628">
                                            <p:txEl>
                                              <p:pRg st="1" end="1"/>
                                            </p:txEl>
                                          </p:spTgt>
                                        </p:tgtEl>
                                        <p:attrNameLst>
                                          <p:attrName>style.visibility</p:attrName>
                                        </p:attrNameLst>
                                      </p:cBhvr>
                                      <p:to>
                                        <p:strVal val="visible"/>
                                      </p:to>
                                    </p:set>
                                    <p:animEffect transition="in" filter="dissolve">
                                      <p:cBhvr>
                                        <p:cTn id="22" dur="500"/>
                                        <p:tgtEl>
                                          <p:spTgt spid="266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71600" y="0"/>
            <a:ext cx="4114800" cy="685800"/>
          </a:xfrm>
        </p:spPr>
        <p:txBody>
          <a:bodyPr/>
          <a:lstStyle/>
          <a:p>
            <a:r>
              <a:rPr lang="en-US" u="sng" dirty="0">
                <a:solidFill>
                  <a:srgbClr val="333333"/>
                </a:solidFill>
              </a:rPr>
              <a:t>Determining Mass</a:t>
            </a:r>
          </a:p>
        </p:txBody>
      </p:sp>
      <p:pic>
        <p:nvPicPr>
          <p:cNvPr id="24580" name="Picture 4" descr="D:\My Documents\New Chemistry\Lab Powerpoints\Measuring\scale3.jpg"/>
          <p:cNvPicPr>
            <a:picLocks noChangeAspect="1" noChangeArrowheads="1"/>
          </p:cNvPicPr>
          <p:nvPr/>
        </p:nvPicPr>
        <p:blipFill>
          <a:blip r:embed="rId3"/>
          <a:srcRect/>
          <a:stretch>
            <a:fillRect/>
          </a:stretch>
        </p:blipFill>
        <p:spPr bwMode="auto">
          <a:xfrm>
            <a:off x="228600" y="762000"/>
            <a:ext cx="6324600" cy="4743450"/>
          </a:xfrm>
          <a:prstGeom prst="rect">
            <a:avLst/>
          </a:prstGeom>
          <a:ln>
            <a:noFill/>
          </a:ln>
          <a:effectLst>
            <a:outerShdw blurRad="292100" dist="139700" dir="2700000" algn="tl" rotWithShape="0">
              <a:srgbClr val="333333">
                <a:alpha val="65000"/>
              </a:srgbClr>
            </a:outerShdw>
          </a:effectLst>
        </p:spPr>
      </p:pic>
      <p:sp>
        <p:nvSpPr>
          <p:cNvPr id="24581" name="Text Box 5"/>
          <p:cNvSpPr txBox="1">
            <a:spLocks noChangeArrowheads="1"/>
          </p:cNvSpPr>
          <p:nvPr/>
        </p:nvSpPr>
        <p:spPr bwMode="auto">
          <a:xfrm>
            <a:off x="6629400" y="762000"/>
            <a:ext cx="2590800" cy="830997"/>
          </a:xfrm>
          <a:prstGeom prst="rect">
            <a:avLst/>
          </a:prstGeom>
          <a:noFill/>
          <a:ln w="9525">
            <a:noFill/>
            <a:miter lim="800000"/>
            <a:headEnd/>
            <a:tailEnd/>
          </a:ln>
          <a:effectLst/>
        </p:spPr>
        <p:txBody>
          <a:bodyPr>
            <a:spAutoFit/>
          </a:bodyPr>
          <a:lstStyle/>
          <a:p>
            <a:pPr>
              <a:spcBef>
                <a:spcPct val="50000"/>
              </a:spcBef>
            </a:pPr>
            <a:r>
              <a:rPr lang="en-US" dirty="0">
                <a:solidFill>
                  <a:schemeClr val="accent6">
                    <a:lumMod val="50000"/>
                  </a:schemeClr>
                </a:solidFill>
              </a:rPr>
              <a:t>1. Place object on pan</a:t>
            </a:r>
          </a:p>
        </p:txBody>
      </p:sp>
      <p:sp>
        <p:nvSpPr>
          <p:cNvPr id="24582" name="Text Box 6"/>
          <p:cNvSpPr txBox="1">
            <a:spLocks noChangeArrowheads="1"/>
          </p:cNvSpPr>
          <p:nvPr/>
        </p:nvSpPr>
        <p:spPr bwMode="auto">
          <a:xfrm>
            <a:off x="6629400" y="1752600"/>
            <a:ext cx="2514600" cy="2677656"/>
          </a:xfrm>
          <a:prstGeom prst="rect">
            <a:avLst/>
          </a:prstGeom>
          <a:noFill/>
          <a:ln w="9525">
            <a:noFill/>
            <a:miter lim="800000"/>
            <a:headEnd/>
            <a:tailEnd/>
          </a:ln>
          <a:effectLst/>
        </p:spPr>
        <p:txBody>
          <a:bodyPr>
            <a:spAutoFit/>
          </a:bodyPr>
          <a:lstStyle/>
          <a:p>
            <a:r>
              <a:rPr lang="en-US" dirty="0">
                <a:solidFill>
                  <a:schemeClr val="accent6">
                    <a:lumMod val="50000"/>
                  </a:schemeClr>
                </a:solidFill>
              </a:rPr>
              <a:t>2. Move riders along beam, starting with the largest, until the pointer is at the zero mark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additive="base">
                                        <p:cTn id="7" dur="500" fill="hold"/>
                                        <p:tgtEl>
                                          <p:spTgt spid="24581"/>
                                        </p:tgtEl>
                                        <p:attrNameLst>
                                          <p:attrName>ppt_x</p:attrName>
                                        </p:attrNameLst>
                                      </p:cBhvr>
                                      <p:tavLst>
                                        <p:tav tm="0">
                                          <p:val>
                                            <p:strVal val="1+#ppt_w/2"/>
                                          </p:val>
                                        </p:tav>
                                        <p:tav tm="100000">
                                          <p:val>
                                            <p:strVal val="#ppt_x"/>
                                          </p:val>
                                        </p:tav>
                                      </p:tavLst>
                                    </p:anim>
                                    <p:anim calcmode="lin" valueType="num">
                                      <p:cBhvr additive="base">
                                        <p:cTn id="8" dur="500" fill="hold"/>
                                        <p:tgtEl>
                                          <p:spTgt spid="2458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582"/>
                                        </p:tgtEl>
                                        <p:attrNameLst>
                                          <p:attrName>style.visibility</p:attrName>
                                        </p:attrNameLst>
                                      </p:cBhvr>
                                      <p:to>
                                        <p:strVal val="visible"/>
                                      </p:to>
                                    </p:set>
                                    <p:anim calcmode="lin" valueType="num">
                                      <p:cBhvr additive="base">
                                        <p:cTn id="13" dur="500" fill="hold"/>
                                        <p:tgtEl>
                                          <p:spTgt spid="24582"/>
                                        </p:tgtEl>
                                        <p:attrNameLst>
                                          <p:attrName>ppt_x</p:attrName>
                                        </p:attrNameLst>
                                      </p:cBhvr>
                                      <p:tavLst>
                                        <p:tav tm="0">
                                          <p:val>
                                            <p:strVal val="1+#ppt_w/2"/>
                                          </p:val>
                                        </p:tav>
                                        <p:tav tm="100000">
                                          <p:val>
                                            <p:strVal val="#ppt_x"/>
                                          </p:val>
                                        </p:tav>
                                      </p:tavLst>
                                    </p:anim>
                                    <p:anim calcmode="lin" valueType="num">
                                      <p:cBhvr additive="base">
                                        <p:cTn id="14" dur="500" fill="hold"/>
                                        <p:tgtEl>
                                          <p:spTgt spid="245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utoUpdateAnimBg="0"/>
      <p:bldP spid="2458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304800"/>
            <a:ext cx="7772400" cy="1143000"/>
          </a:xfrm>
        </p:spPr>
        <p:txBody>
          <a:bodyPr/>
          <a:lstStyle/>
          <a:p>
            <a:r>
              <a:rPr lang="en-US" dirty="0">
                <a:solidFill>
                  <a:srgbClr val="333333"/>
                </a:solidFill>
              </a:rPr>
              <a:t>Check to see that the balance scale is at zero</a:t>
            </a:r>
          </a:p>
        </p:txBody>
      </p:sp>
      <p:pic>
        <p:nvPicPr>
          <p:cNvPr id="21507" name="Picture 3" descr="D:\My Documents\New Chemistry\Lab Powerpoints\Measuring\scale6.jpg"/>
          <p:cNvPicPr>
            <a:picLocks noChangeAspect="1" noChangeArrowheads="1"/>
          </p:cNvPicPr>
          <p:nvPr/>
        </p:nvPicPr>
        <p:blipFill>
          <a:blip r:embed="rId3"/>
          <a:srcRect/>
          <a:stretch>
            <a:fillRect/>
          </a:stretch>
        </p:blipFill>
        <p:spPr bwMode="auto">
          <a:xfrm>
            <a:off x="1295400" y="1447800"/>
            <a:ext cx="6172200" cy="46291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7772400" cy="685800"/>
          </a:xfrm>
        </p:spPr>
        <p:txBody>
          <a:bodyPr/>
          <a:lstStyle/>
          <a:p>
            <a:r>
              <a:rPr lang="en-US" u="sng" dirty="0">
                <a:solidFill>
                  <a:srgbClr val="333333"/>
                </a:solidFill>
              </a:rPr>
              <a:t>Reading the Meniscus</a:t>
            </a:r>
          </a:p>
        </p:txBody>
      </p:sp>
      <p:sp>
        <p:nvSpPr>
          <p:cNvPr id="14339" name="Text Box 3"/>
          <p:cNvSpPr txBox="1">
            <a:spLocks noChangeArrowheads="1"/>
          </p:cNvSpPr>
          <p:nvPr/>
        </p:nvSpPr>
        <p:spPr bwMode="auto">
          <a:xfrm>
            <a:off x="304800" y="1981200"/>
            <a:ext cx="3978275" cy="2308324"/>
          </a:xfrm>
          <a:prstGeom prst="rect">
            <a:avLst/>
          </a:prstGeom>
          <a:noFill/>
          <a:ln w="9525">
            <a:noFill/>
            <a:miter lim="800000"/>
            <a:headEnd/>
            <a:tailEnd/>
          </a:ln>
          <a:effectLst/>
        </p:spPr>
        <p:txBody>
          <a:bodyPr>
            <a:spAutoFit/>
          </a:bodyPr>
          <a:lstStyle/>
          <a:p>
            <a:r>
              <a:rPr lang="en-US" dirty="0">
                <a:solidFill>
                  <a:srgbClr val="333333"/>
                </a:solidFill>
              </a:rPr>
              <a:t>Always read volume from the bottom of the </a:t>
            </a:r>
            <a:r>
              <a:rPr lang="en-US" u="sng" dirty="0">
                <a:solidFill>
                  <a:srgbClr val="A50021"/>
                </a:solidFill>
              </a:rPr>
              <a:t>meniscus</a:t>
            </a:r>
            <a:r>
              <a:rPr lang="en-US" dirty="0">
                <a:solidFill>
                  <a:srgbClr val="333333"/>
                </a:solidFill>
              </a:rPr>
              <a:t>. The meniscus is the curved surface of a liquid in a narrow cylindrical container.</a:t>
            </a:r>
          </a:p>
        </p:txBody>
      </p:sp>
      <p:pic>
        <p:nvPicPr>
          <p:cNvPr id="14340" name="Picture 4" descr="D:\My Documents\New Chemistry\Lab Powerpoints\Measuring\meniscus.jpg"/>
          <p:cNvPicPr>
            <a:picLocks noChangeAspect="1" noChangeArrowheads="1"/>
          </p:cNvPicPr>
          <p:nvPr/>
        </p:nvPicPr>
        <p:blipFill>
          <a:blip r:embed="rId3"/>
          <a:srcRect/>
          <a:stretch>
            <a:fillRect/>
          </a:stretch>
        </p:blipFill>
        <p:spPr bwMode="auto">
          <a:xfrm>
            <a:off x="4267200" y="1447800"/>
            <a:ext cx="4602163" cy="3454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5638800"/>
            <a:ext cx="8382000" cy="762000"/>
          </a:xfrm>
        </p:spPr>
        <p:txBody>
          <a:bodyPr/>
          <a:lstStyle/>
          <a:p>
            <a:r>
              <a:rPr lang="en-US" sz="3200" b="0">
                <a:solidFill>
                  <a:srgbClr val="333333"/>
                </a:solidFill>
                <a:effectLst/>
              </a:rPr>
              <a:t>Read Mass</a:t>
            </a:r>
          </a:p>
        </p:txBody>
      </p:sp>
      <p:pic>
        <p:nvPicPr>
          <p:cNvPr id="22531" name="Picture 3" descr="D:\My Documents\New Chemistry\Lab Powerpoints\Measuring\scale4.jpg"/>
          <p:cNvPicPr>
            <a:picLocks noChangeAspect="1" noChangeArrowheads="1"/>
          </p:cNvPicPr>
          <p:nvPr/>
        </p:nvPicPr>
        <p:blipFill>
          <a:blip r:embed="rId3"/>
          <a:srcRect/>
          <a:stretch>
            <a:fillRect/>
          </a:stretch>
        </p:blipFill>
        <p:spPr bwMode="auto">
          <a:xfrm>
            <a:off x="990600" y="1143000"/>
            <a:ext cx="7315200" cy="5486400"/>
          </a:xfrm>
          <a:prstGeom prst="rect">
            <a:avLst/>
          </a:prstGeom>
          <a:ln>
            <a:noFill/>
          </a:ln>
          <a:effectLst>
            <a:outerShdw blurRad="292100" dist="139700" dir="2700000" algn="tl" rotWithShape="0">
              <a:srgbClr val="333333">
                <a:alpha val="65000"/>
              </a:srgbClr>
            </a:outerShdw>
          </a:effectLst>
        </p:spPr>
      </p:pic>
      <p:sp>
        <p:nvSpPr>
          <p:cNvPr id="22532" name="Text Box 4"/>
          <p:cNvSpPr txBox="1">
            <a:spLocks noChangeArrowheads="1"/>
          </p:cNvSpPr>
          <p:nvPr/>
        </p:nvSpPr>
        <p:spPr bwMode="auto">
          <a:xfrm>
            <a:off x="2743200" y="304800"/>
            <a:ext cx="3733800" cy="701675"/>
          </a:xfrm>
          <a:prstGeom prst="rect">
            <a:avLst/>
          </a:prstGeom>
          <a:noFill/>
          <a:ln w="9525">
            <a:noFill/>
            <a:miter lim="800000"/>
            <a:headEnd/>
            <a:tailEnd/>
          </a:ln>
          <a:effectLst/>
        </p:spPr>
        <p:txBody>
          <a:bodyPr>
            <a:spAutoFit/>
          </a:bodyPr>
          <a:lstStyle/>
          <a:p>
            <a:pPr>
              <a:spcBef>
                <a:spcPct val="50000"/>
              </a:spcBef>
            </a:pPr>
            <a:r>
              <a:rPr lang="en-US" sz="4000" dirty="0">
                <a:solidFill>
                  <a:srgbClr val="333333"/>
                </a:solidFill>
              </a:rPr>
              <a:t>_ _ _ . _ _ _</a:t>
            </a:r>
          </a:p>
        </p:txBody>
      </p:sp>
      <p:sp>
        <p:nvSpPr>
          <p:cNvPr id="22533" name="Text Box 5"/>
          <p:cNvSpPr txBox="1">
            <a:spLocks noChangeArrowheads="1"/>
          </p:cNvSpPr>
          <p:nvPr/>
        </p:nvSpPr>
        <p:spPr bwMode="auto">
          <a:xfrm>
            <a:off x="2743200" y="349250"/>
            <a:ext cx="3810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1</a:t>
            </a:r>
          </a:p>
        </p:txBody>
      </p:sp>
      <p:sp>
        <p:nvSpPr>
          <p:cNvPr id="22534" name="Text Box 6"/>
          <p:cNvSpPr txBox="1">
            <a:spLocks noChangeArrowheads="1"/>
          </p:cNvSpPr>
          <p:nvPr/>
        </p:nvSpPr>
        <p:spPr bwMode="auto">
          <a:xfrm>
            <a:off x="3276600" y="349250"/>
            <a:ext cx="3810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1</a:t>
            </a:r>
          </a:p>
        </p:txBody>
      </p:sp>
      <p:sp>
        <p:nvSpPr>
          <p:cNvPr id="22535" name="Text Box 7"/>
          <p:cNvSpPr txBox="1">
            <a:spLocks noChangeArrowheads="1"/>
          </p:cNvSpPr>
          <p:nvPr/>
        </p:nvSpPr>
        <p:spPr bwMode="auto">
          <a:xfrm>
            <a:off x="3810000" y="349250"/>
            <a:ext cx="4572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4</a:t>
            </a:r>
          </a:p>
        </p:txBody>
      </p:sp>
      <p:sp>
        <p:nvSpPr>
          <p:cNvPr id="22536" name="Text Box 8"/>
          <p:cNvSpPr txBox="1">
            <a:spLocks noChangeArrowheads="1"/>
          </p:cNvSpPr>
          <p:nvPr/>
        </p:nvSpPr>
        <p:spPr bwMode="auto">
          <a:xfrm>
            <a:off x="4953000" y="228600"/>
            <a:ext cx="1524000" cy="641350"/>
          </a:xfrm>
          <a:prstGeom prst="rect">
            <a:avLst/>
          </a:prstGeom>
          <a:noFill/>
          <a:ln w="9525">
            <a:noFill/>
            <a:miter lim="800000"/>
            <a:headEnd/>
            <a:tailEnd/>
          </a:ln>
          <a:effectLst/>
        </p:spPr>
        <p:txBody>
          <a:bodyPr>
            <a:spAutoFit/>
          </a:bodyPr>
          <a:lstStyle/>
          <a:p>
            <a:pPr>
              <a:spcBef>
                <a:spcPct val="50000"/>
              </a:spcBef>
            </a:pPr>
            <a:r>
              <a:rPr lang="en-US" sz="3600" dirty="0">
                <a:solidFill>
                  <a:schemeClr val="accent6">
                    <a:lumMod val="50000"/>
                  </a:schemeClr>
                </a:solidFill>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dissolve">
                                      <p:cBhvr>
                                        <p:cTn id="7" dur="500"/>
                                        <p:tgtEl>
                                          <p:spTgt spid="2253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4"/>
                                        </p:tgtEl>
                                        <p:attrNameLst>
                                          <p:attrName>style.visibility</p:attrName>
                                        </p:attrNameLst>
                                      </p:cBhvr>
                                      <p:to>
                                        <p:strVal val="visible"/>
                                      </p:to>
                                    </p:set>
                                    <p:animEffect transition="in" filter="dissolve">
                                      <p:cBhvr>
                                        <p:cTn id="12" dur="500"/>
                                        <p:tgtEl>
                                          <p:spTgt spid="2253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5"/>
                                        </p:tgtEl>
                                        <p:attrNameLst>
                                          <p:attrName>style.visibility</p:attrName>
                                        </p:attrNameLst>
                                      </p:cBhvr>
                                      <p:to>
                                        <p:strVal val="visible"/>
                                      </p:to>
                                    </p:set>
                                    <p:animEffect transition="in" filter="dissolve">
                                      <p:cBhvr>
                                        <p:cTn id="17" dur="500"/>
                                        <p:tgtEl>
                                          <p:spTgt spid="2253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6"/>
                                        </p:tgtEl>
                                        <p:attrNameLst>
                                          <p:attrName>style.visibility</p:attrName>
                                        </p:attrNameLst>
                                      </p:cBhvr>
                                      <p:to>
                                        <p:strVal val="visible"/>
                                      </p:to>
                                    </p:set>
                                    <p:animEffect transition="in" filter="dissolve">
                                      <p:cBhvr>
                                        <p:cTn id="22" dur="5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utoUpdateAnimBg="0"/>
      <p:bldP spid="22534" grpId="0" autoUpdateAnimBg="0"/>
      <p:bldP spid="22535" grpId="0" autoUpdateAnimBg="0"/>
      <p:bldP spid="2253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5638800"/>
            <a:ext cx="8382000" cy="762000"/>
          </a:xfrm>
        </p:spPr>
        <p:txBody>
          <a:bodyPr/>
          <a:lstStyle/>
          <a:p>
            <a:r>
              <a:rPr lang="en-US" sz="3200" b="0">
                <a:solidFill>
                  <a:srgbClr val="333333"/>
                </a:solidFill>
                <a:effectLst/>
              </a:rPr>
              <a:t>Read Mass More Closely</a:t>
            </a:r>
          </a:p>
        </p:txBody>
      </p:sp>
      <p:sp>
        <p:nvSpPr>
          <p:cNvPr id="25604" name="Text Box 4"/>
          <p:cNvSpPr txBox="1">
            <a:spLocks noChangeArrowheads="1"/>
          </p:cNvSpPr>
          <p:nvPr/>
        </p:nvSpPr>
        <p:spPr bwMode="auto">
          <a:xfrm>
            <a:off x="2743200" y="304800"/>
            <a:ext cx="3733800" cy="701675"/>
          </a:xfrm>
          <a:prstGeom prst="rect">
            <a:avLst/>
          </a:prstGeom>
          <a:noFill/>
          <a:ln w="9525">
            <a:noFill/>
            <a:miter lim="800000"/>
            <a:headEnd/>
            <a:tailEnd/>
          </a:ln>
          <a:effectLst/>
        </p:spPr>
        <p:txBody>
          <a:bodyPr>
            <a:spAutoFit/>
          </a:bodyPr>
          <a:lstStyle/>
          <a:p>
            <a:pPr>
              <a:spcBef>
                <a:spcPct val="50000"/>
              </a:spcBef>
            </a:pPr>
            <a:r>
              <a:rPr lang="en-US" sz="4000" dirty="0">
                <a:solidFill>
                  <a:srgbClr val="333333"/>
                </a:solidFill>
              </a:rPr>
              <a:t>_ _ _ . _ _ _</a:t>
            </a:r>
          </a:p>
        </p:txBody>
      </p:sp>
      <p:sp>
        <p:nvSpPr>
          <p:cNvPr id="25605" name="Text Box 5"/>
          <p:cNvSpPr txBox="1">
            <a:spLocks noChangeArrowheads="1"/>
          </p:cNvSpPr>
          <p:nvPr/>
        </p:nvSpPr>
        <p:spPr bwMode="auto">
          <a:xfrm>
            <a:off x="2743200" y="228600"/>
            <a:ext cx="3810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1</a:t>
            </a:r>
          </a:p>
        </p:txBody>
      </p:sp>
      <p:sp>
        <p:nvSpPr>
          <p:cNvPr id="25606" name="Text Box 6"/>
          <p:cNvSpPr txBox="1">
            <a:spLocks noChangeArrowheads="1"/>
          </p:cNvSpPr>
          <p:nvPr/>
        </p:nvSpPr>
        <p:spPr bwMode="auto">
          <a:xfrm>
            <a:off x="3276600" y="228600"/>
            <a:ext cx="3810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1</a:t>
            </a:r>
          </a:p>
        </p:txBody>
      </p:sp>
      <p:sp>
        <p:nvSpPr>
          <p:cNvPr id="25607" name="Text Box 7"/>
          <p:cNvSpPr txBox="1">
            <a:spLocks noChangeArrowheads="1"/>
          </p:cNvSpPr>
          <p:nvPr/>
        </p:nvSpPr>
        <p:spPr bwMode="auto">
          <a:xfrm>
            <a:off x="3810000" y="228600"/>
            <a:ext cx="4572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4</a:t>
            </a:r>
          </a:p>
        </p:txBody>
      </p:sp>
      <p:pic>
        <p:nvPicPr>
          <p:cNvPr id="25609" name="Picture 9" descr="D:\My Documents\New Chemistry\Lab Powerpoints\Measuring\scale5.jpg"/>
          <p:cNvPicPr>
            <a:picLocks noChangeAspect="1" noChangeArrowheads="1"/>
          </p:cNvPicPr>
          <p:nvPr/>
        </p:nvPicPr>
        <p:blipFill>
          <a:blip r:embed="rId3"/>
          <a:srcRect/>
          <a:stretch>
            <a:fillRect/>
          </a:stretch>
        </p:blipFill>
        <p:spPr bwMode="auto">
          <a:xfrm>
            <a:off x="1066800" y="1066800"/>
            <a:ext cx="7010400" cy="5257800"/>
          </a:xfrm>
          <a:prstGeom prst="rect">
            <a:avLst/>
          </a:prstGeom>
          <a:ln>
            <a:noFill/>
          </a:ln>
          <a:effectLst>
            <a:outerShdw blurRad="292100" dist="139700" dir="2700000" algn="tl" rotWithShape="0">
              <a:srgbClr val="333333">
                <a:alpha val="65000"/>
              </a:srgbClr>
            </a:outerShdw>
          </a:effectLst>
        </p:spPr>
      </p:pic>
      <p:sp>
        <p:nvSpPr>
          <p:cNvPr id="25610" name="Text Box 10"/>
          <p:cNvSpPr txBox="1">
            <a:spLocks noChangeArrowheads="1"/>
          </p:cNvSpPr>
          <p:nvPr/>
        </p:nvSpPr>
        <p:spPr bwMode="auto">
          <a:xfrm>
            <a:off x="4800600" y="228600"/>
            <a:ext cx="5334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4</a:t>
            </a:r>
          </a:p>
        </p:txBody>
      </p:sp>
      <p:sp>
        <p:nvSpPr>
          <p:cNvPr id="25611" name="Text Box 11"/>
          <p:cNvSpPr txBox="1">
            <a:spLocks noChangeArrowheads="1"/>
          </p:cNvSpPr>
          <p:nvPr/>
        </p:nvSpPr>
        <p:spPr bwMode="auto">
          <a:xfrm>
            <a:off x="5334000" y="228600"/>
            <a:ext cx="4572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9</a:t>
            </a:r>
          </a:p>
        </p:txBody>
      </p:sp>
      <p:sp>
        <p:nvSpPr>
          <p:cNvPr id="25612" name="Text Box 12"/>
          <p:cNvSpPr txBox="1">
            <a:spLocks noChangeArrowheads="1"/>
          </p:cNvSpPr>
          <p:nvPr/>
        </p:nvSpPr>
        <p:spPr bwMode="auto">
          <a:xfrm>
            <a:off x="5867400" y="228600"/>
            <a:ext cx="457200" cy="641350"/>
          </a:xfrm>
          <a:prstGeom prst="rect">
            <a:avLst/>
          </a:prstGeom>
          <a:noFill/>
          <a:ln w="9525">
            <a:noFill/>
            <a:miter lim="800000"/>
            <a:headEnd/>
            <a:tailEnd/>
          </a:ln>
          <a:effectLst/>
        </p:spPr>
        <p:txBody>
          <a:bodyPr>
            <a:spAutoFit/>
          </a:bodyPr>
          <a:lstStyle/>
          <a:p>
            <a:pPr>
              <a:spcBef>
                <a:spcPct val="50000"/>
              </a:spcBef>
            </a:pPr>
            <a:r>
              <a:rPr lang="en-US" sz="3600" dirty="0">
                <a:solidFill>
                  <a:srgbClr val="A50021"/>
                </a:solidFill>
              </a:rPr>
              <a:t>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10"/>
                                        </p:tgtEl>
                                        <p:attrNameLst>
                                          <p:attrName>style.visibility</p:attrName>
                                        </p:attrNameLst>
                                      </p:cBhvr>
                                      <p:to>
                                        <p:strVal val="visible"/>
                                      </p:to>
                                    </p:set>
                                    <p:animEffect transition="in" filter="dissolve">
                                      <p:cBhvr>
                                        <p:cTn id="7" dur="500"/>
                                        <p:tgtEl>
                                          <p:spTgt spid="256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11"/>
                                        </p:tgtEl>
                                        <p:attrNameLst>
                                          <p:attrName>style.visibility</p:attrName>
                                        </p:attrNameLst>
                                      </p:cBhvr>
                                      <p:to>
                                        <p:strVal val="visible"/>
                                      </p:to>
                                    </p:set>
                                    <p:animEffect transition="in" filter="dissolve">
                                      <p:cBhvr>
                                        <p:cTn id="12" dur="500"/>
                                        <p:tgtEl>
                                          <p:spTgt spid="256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612"/>
                                        </p:tgtEl>
                                        <p:attrNameLst>
                                          <p:attrName>style.visibility</p:attrName>
                                        </p:attrNameLst>
                                      </p:cBhvr>
                                      <p:to>
                                        <p:strVal val="visible"/>
                                      </p:to>
                                    </p:set>
                                    <p:animEffect transition="in" filter="dissolve">
                                      <p:cBhvr>
                                        <p:cTn id="17" dur="500"/>
                                        <p:tgtEl>
                                          <p:spTgt spid="25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0" grpId="0" autoUpdateAnimBg="0"/>
      <p:bldP spid="25611" grpId="0" autoUpdateAnimBg="0"/>
      <p:bldP spid="2561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04800"/>
            <a:ext cx="7772400" cy="457200"/>
          </a:xfrm>
        </p:spPr>
        <p:txBody>
          <a:bodyPr/>
          <a:lstStyle/>
          <a:p>
            <a:r>
              <a:rPr lang="en-US" sz="3200" dirty="0">
                <a:solidFill>
                  <a:srgbClr val="333333"/>
                </a:solidFill>
              </a:rPr>
              <a:t>Try to avoid parallax errors.</a:t>
            </a:r>
          </a:p>
        </p:txBody>
      </p:sp>
      <p:pic>
        <p:nvPicPr>
          <p:cNvPr id="15363" name="Picture 3" descr="D:\My Documents\New Chemistry\Lab Powerpoints\Measuring\meniscus_right.jpg"/>
          <p:cNvPicPr>
            <a:picLocks noChangeAspect="1" noChangeArrowheads="1"/>
          </p:cNvPicPr>
          <p:nvPr/>
        </p:nvPicPr>
        <p:blipFill>
          <a:blip r:embed="rId3"/>
          <a:srcRect/>
          <a:stretch>
            <a:fillRect/>
          </a:stretch>
        </p:blipFill>
        <p:spPr bwMode="auto">
          <a:xfrm>
            <a:off x="4876800" y="2057400"/>
            <a:ext cx="4064000" cy="3048000"/>
          </a:xfrm>
          <a:prstGeom prst="rect">
            <a:avLst/>
          </a:prstGeom>
          <a:ln>
            <a:noFill/>
          </a:ln>
          <a:effectLst>
            <a:outerShdw blurRad="292100" dist="139700" dir="2700000" algn="tl" rotWithShape="0">
              <a:srgbClr val="333333">
                <a:alpha val="65000"/>
              </a:srgbClr>
            </a:outerShdw>
          </a:effectLst>
        </p:spPr>
      </p:pic>
      <p:pic>
        <p:nvPicPr>
          <p:cNvPr id="15364" name="Picture 4" descr="D:\My Documents\New Chemistry\Lab Powerpoints\Measuring\meniscus_wrong.jpg"/>
          <p:cNvPicPr>
            <a:picLocks noChangeAspect="1" noChangeArrowheads="1"/>
          </p:cNvPicPr>
          <p:nvPr/>
        </p:nvPicPr>
        <p:blipFill>
          <a:blip r:embed="rId4"/>
          <a:srcRect/>
          <a:stretch>
            <a:fillRect/>
          </a:stretch>
        </p:blipFill>
        <p:spPr bwMode="auto">
          <a:xfrm>
            <a:off x="304800" y="2057400"/>
            <a:ext cx="4064000" cy="3048000"/>
          </a:xfrm>
          <a:prstGeom prst="rect">
            <a:avLst/>
          </a:prstGeom>
          <a:ln>
            <a:noFill/>
          </a:ln>
          <a:effectLst>
            <a:outerShdw blurRad="292100" dist="139700" dir="2700000" algn="tl" rotWithShape="0">
              <a:srgbClr val="333333">
                <a:alpha val="65000"/>
              </a:srgbClr>
            </a:outerShdw>
          </a:effectLst>
        </p:spPr>
      </p:pic>
      <p:sp>
        <p:nvSpPr>
          <p:cNvPr id="15365" name="Text Box 5"/>
          <p:cNvSpPr txBox="1">
            <a:spLocks noChangeArrowheads="1"/>
          </p:cNvSpPr>
          <p:nvPr/>
        </p:nvSpPr>
        <p:spPr bwMode="auto">
          <a:xfrm>
            <a:off x="533400" y="838200"/>
            <a:ext cx="8169275" cy="1200329"/>
          </a:xfrm>
          <a:prstGeom prst="rect">
            <a:avLst/>
          </a:prstGeom>
          <a:noFill/>
          <a:ln w="9525">
            <a:noFill/>
            <a:miter lim="800000"/>
            <a:headEnd/>
            <a:tailEnd/>
          </a:ln>
          <a:effectLst/>
        </p:spPr>
        <p:txBody>
          <a:bodyPr>
            <a:spAutoFit/>
          </a:bodyPr>
          <a:lstStyle/>
          <a:p>
            <a:r>
              <a:rPr lang="en-US" u="sng" dirty="0">
                <a:solidFill>
                  <a:srgbClr val="A50021"/>
                </a:solidFill>
                <a:effectLst>
                  <a:outerShdw blurRad="38100" dist="38100" dir="2700000" algn="tl">
                    <a:srgbClr val="000000"/>
                  </a:outerShdw>
                </a:effectLst>
              </a:rPr>
              <a:t>Parallax</a:t>
            </a:r>
            <a:r>
              <a:rPr lang="en-US" dirty="0">
                <a:solidFill>
                  <a:srgbClr val="A50021"/>
                </a:solidFill>
                <a:effectLst>
                  <a:outerShdw blurRad="38100" dist="38100" dir="2700000" algn="tl">
                    <a:srgbClr val="000000"/>
                  </a:outerShdw>
                </a:effectLst>
              </a:rPr>
              <a:t> </a:t>
            </a:r>
            <a:r>
              <a:rPr lang="en-US" u="sng" dirty="0">
                <a:solidFill>
                  <a:srgbClr val="A50021"/>
                </a:solidFill>
                <a:effectLst>
                  <a:outerShdw blurRad="38100" dist="38100" dir="2700000" algn="tl">
                    <a:srgbClr val="000000"/>
                  </a:outerShdw>
                </a:effectLst>
              </a:rPr>
              <a:t>errors</a:t>
            </a:r>
            <a:r>
              <a:rPr lang="en-US" dirty="0">
                <a:solidFill>
                  <a:srgbClr val="A50021"/>
                </a:solidFill>
                <a:effectLst>
                  <a:outerShdw blurRad="38100" dist="38100" dir="2700000" algn="tl">
                    <a:srgbClr val="000000"/>
                  </a:outerShdw>
                </a:effectLst>
              </a:rPr>
              <a:t> </a:t>
            </a:r>
            <a:r>
              <a:rPr lang="en-US" dirty="0">
                <a:solidFill>
                  <a:srgbClr val="333333"/>
                </a:solidFill>
                <a:effectLst>
                  <a:outerShdw blurRad="38100" dist="38100" dir="2700000" algn="tl">
                    <a:srgbClr val="000000"/>
                  </a:outerShdw>
                </a:effectLst>
              </a:rPr>
              <a:t>arise when a meniscus or needle is viewed from an angle rather than from straight-on at eye level.</a:t>
            </a:r>
          </a:p>
        </p:txBody>
      </p:sp>
      <p:sp>
        <p:nvSpPr>
          <p:cNvPr id="15366" name="Text Box 6"/>
          <p:cNvSpPr txBox="1">
            <a:spLocks noChangeArrowheads="1"/>
          </p:cNvSpPr>
          <p:nvPr/>
        </p:nvSpPr>
        <p:spPr bwMode="auto">
          <a:xfrm>
            <a:off x="5165725" y="5165725"/>
            <a:ext cx="3825875" cy="1006475"/>
          </a:xfrm>
          <a:prstGeom prst="rect">
            <a:avLst/>
          </a:prstGeom>
          <a:noFill/>
          <a:ln w="9525">
            <a:noFill/>
            <a:miter lim="800000"/>
            <a:headEnd/>
            <a:tailEnd/>
          </a:ln>
          <a:effectLst/>
        </p:spPr>
        <p:txBody>
          <a:bodyPr>
            <a:spAutoFit/>
          </a:bodyPr>
          <a:lstStyle/>
          <a:p>
            <a:pPr algn="ctr"/>
            <a:r>
              <a:rPr lang="en-US" sz="2000" dirty="0">
                <a:solidFill>
                  <a:srgbClr val="333333"/>
                </a:solidFill>
              </a:rPr>
              <a:t>Correct: Viewing the meniscus</a:t>
            </a:r>
            <a:br>
              <a:rPr lang="en-US" sz="2000" dirty="0">
                <a:solidFill>
                  <a:srgbClr val="333333"/>
                </a:solidFill>
              </a:rPr>
            </a:br>
            <a:r>
              <a:rPr lang="en-US" sz="2000" dirty="0">
                <a:solidFill>
                  <a:srgbClr val="333333"/>
                </a:solidFill>
              </a:rPr>
              <a:t>at eye level</a:t>
            </a:r>
          </a:p>
        </p:txBody>
      </p:sp>
      <p:sp>
        <p:nvSpPr>
          <p:cNvPr id="15367" name="Text Box 7"/>
          <p:cNvSpPr txBox="1">
            <a:spLocks noChangeArrowheads="1"/>
          </p:cNvSpPr>
          <p:nvPr/>
        </p:nvSpPr>
        <p:spPr bwMode="auto">
          <a:xfrm>
            <a:off x="304800" y="5165725"/>
            <a:ext cx="4054475" cy="1006475"/>
          </a:xfrm>
          <a:prstGeom prst="rect">
            <a:avLst/>
          </a:prstGeom>
          <a:noFill/>
          <a:ln w="9525">
            <a:noFill/>
            <a:miter lim="800000"/>
            <a:headEnd/>
            <a:tailEnd/>
          </a:ln>
          <a:effectLst/>
        </p:spPr>
        <p:txBody>
          <a:bodyPr>
            <a:spAutoFit/>
          </a:bodyPr>
          <a:lstStyle/>
          <a:p>
            <a:pPr algn="ctr"/>
            <a:r>
              <a:rPr lang="en-US" sz="2000" dirty="0">
                <a:solidFill>
                  <a:srgbClr val="333333"/>
                </a:solidFill>
              </a:rPr>
              <a:t>Incorrect: viewing the meniscus</a:t>
            </a:r>
            <a:br>
              <a:rPr lang="en-US" sz="2000" dirty="0">
                <a:solidFill>
                  <a:srgbClr val="333333"/>
                </a:solidFill>
              </a:rPr>
            </a:br>
            <a:r>
              <a:rPr lang="en-US" sz="2000" dirty="0">
                <a:solidFill>
                  <a:srgbClr val="333333"/>
                </a:solidFill>
              </a:rPr>
              <a:t>from an angle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dissolve">
                                      <p:cBhvr>
                                        <p:cTn id="7" dur="500"/>
                                        <p:tgtEl>
                                          <p:spTgt spid="153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367"/>
                                        </p:tgtEl>
                                        <p:attrNameLst>
                                          <p:attrName>style.visibility</p:attrName>
                                        </p:attrNameLst>
                                      </p:cBhvr>
                                      <p:to>
                                        <p:strVal val="visible"/>
                                      </p:to>
                                    </p:set>
                                    <p:anim calcmode="lin" valueType="num">
                                      <p:cBhvr additive="base">
                                        <p:cTn id="12" dur="500" fill="hold"/>
                                        <p:tgtEl>
                                          <p:spTgt spid="15367"/>
                                        </p:tgtEl>
                                        <p:attrNameLst>
                                          <p:attrName>ppt_x</p:attrName>
                                        </p:attrNameLst>
                                      </p:cBhvr>
                                      <p:tavLst>
                                        <p:tav tm="0">
                                          <p:val>
                                            <p:strVal val="0-#ppt_w/2"/>
                                          </p:val>
                                        </p:tav>
                                        <p:tav tm="100000">
                                          <p:val>
                                            <p:strVal val="#ppt_x"/>
                                          </p:val>
                                        </p:tav>
                                      </p:tavLst>
                                    </p:anim>
                                    <p:anim calcmode="lin" valueType="num">
                                      <p:cBhvr additive="base">
                                        <p:cTn id="13" dur="500" fill="hold"/>
                                        <p:tgtEl>
                                          <p:spTgt spid="1536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5364"/>
                                        </p:tgtEl>
                                        <p:attrNameLst>
                                          <p:attrName>style.visibility</p:attrName>
                                        </p:attrNameLst>
                                      </p:cBhvr>
                                      <p:to>
                                        <p:strVal val="visible"/>
                                      </p:to>
                                    </p:set>
                                    <p:animEffect transition="in" filter="checkerboard(across)">
                                      <p:cBhvr>
                                        <p:cTn id="18" dur="500"/>
                                        <p:tgtEl>
                                          <p:spTgt spid="1536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5366"/>
                                        </p:tgtEl>
                                        <p:attrNameLst>
                                          <p:attrName>style.visibility</p:attrName>
                                        </p:attrNameLst>
                                      </p:cBhvr>
                                      <p:to>
                                        <p:strVal val="visible"/>
                                      </p:to>
                                    </p:set>
                                    <p:anim calcmode="lin" valueType="num">
                                      <p:cBhvr additive="base">
                                        <p:cTn id="23" dur="500" fill="hold"/>
                                        <p:tgtEl>
                                          <p:spTgt spid="15366"/>
                                        </p:tgtEl>
                                        <p:attrNameLst>
                                          <p:attrName>ppt_x</p:attrName>
                                        </p:attrNameLst>
                                      </p:cBhvr>
                                      <p:tavLst>
                                        <p:tav tm="0">
                                          <p:val>
                                            <p:strVal val="1+#ppt_w/2"/>
                                          </p:val>
                                        </p:tav>
                                        <p:tav tm="100000">
                                          <p:val>
                                            <p:strVal val="#ppt_x"/>
                                          </p:val>
                                        </p:tav>
                                      </p:tavLst>
                                    </p:anim>
                                    <p:anim calcmode="lin" valueType="num">
                                      <p:cBhvr additive="base">
                                        <p:cTn id="24" dur="500" fill="hold"/>
                                        <p:tgtEl>
                                          <p:spTgt spid="1536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15363"/>
                                        </p:tgtEl>
                                        <p:attrNameLst>
                                          <p:attrName>style.visibility</p:attrName>
                                        </p:attrNameLst>
                                      </p:cBhvr>
                                      <p:to>
                                        <p:strVal val="visible"/>
                                      </p:to>
                                    </p:set>
                                    <p:animEffect transition="in" filter="checkerboard(across)">
                                      <p:cBhvr>
                                        <p:cTn id="29"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utoUpdateAnimBg="0"/>
      <p:bldP spid="15366" grpId="0" autoUpdateAnimBg="0"/>
      <p:bldP spid="1536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609600"/>
            <a:ext cx="7772400" cy="609600"/>
          </a:xfrm>
        </p:spPr>
        <p:txBody>
          <a:bodyPr/>
          <a:lstStyle/>
          <a:p>
            <a:r>
              <a:rPr lang="en-US" dirty="0">
                <a:solidFill>
                  <a:srgbClr val="333333"/>
                </a:solidFill>
              </a:rPr>
              <a:t>Graduated Cylinders</a:t>
            </a:r>
          </a:p>
        </p:txBody>
      </p:sp>
      <p:sp>
        <p:nvSpPr>
          <p:cNvPr id="1027" name="Text Box 3"/>
          <p:cNvSpPr txBox="1">
            <a:spLocks noChangeArrowheads="1"/>
          </p:cNvSpPr>
          <p:nvPr/>
        </p:nvSpPr>
        <p:spPr bwMode="auto">
          <a:xfrm>
            <a:off x="228600" y="1600200"/>
            <a:ext cx="3902075" cy="3108543"/>
          </a:xfrm>
          <a:prstGeom prst="rect">
            <a:avLst/>
          </a:prstGeom>
          <a:noFill/>
          <a:ln w="9525">
            <a:noFill/>
            <a:miter lim="800000"/>
            <a:headEnd/>
            <a:tailEnd/>
          </a:ln>
          <a:effectLst/>
        </p:spPr>
        <p:txBody>
          <a:bodyPr>
            <a:spAutoFit/>
          </a:bodyPr>
          <a:lstStyle/>
          <a:p>
            <a:r>
              <a:rPr lang="en-US" sz="2800" dirty="0">
                <a:solidFill>
                  <a:srgbClr val="333333"/>
                </a:solidFill>
              </a:rPr>
              <a:t>The glass cylinder has etched marks to indicate volumes, a pouring lip, and quite often, a plastic bumper to prevent breakage. </a:t>
            </a:r>
          </a:p>
        </p:txBody>
      </p:sp>
      <p:pic>
        <p:nvPicPr>
          <p:cNvPr id="1028" name="Picture 4" descr="D:\My Documents\New Chemistry\Lab Powerpoints\Measuring\graduate1.jpg"/>
          <p:cNvPicPr>
            <a:picLocks noChangeAspect="1" noChangeArrowheads="1"/>
          </p:cNvPicPr>
          <p:nvPr/>
        </p:nvPicPr>
        <p:blipFill>
          <a:blip r:embed="rId3"/>
          <a:srcRect/>
          <a:stretch>
            <a:fillRect/>
          </a:stretch>
        </p:blipFill>
        <p:spPr bwMode="auto">
          <a:xfrm>
            <a:off x="4191000" y="1524000"/>
            <a:ext cx="4724400" cy="35433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685800"/>
          </a:xfrm>
        </p:spPr>
        <p:txBody>
          <a:bodyPr/>
          <a:lstStyle/>
          <a:p>
            <a:r>
              <a:rPr lang="en-US" dirty="0">
                <a:solidFill>
                  <a:srgbClr val="333333"/>
                </a:solidFill>
              </a:rPr>
              <a:t>Measuring Volume</a:t>
            </a:r>
          </a:p>
        </p:txBody>
      </p:sp>
      <p:sp>
        <p:nvSpPr>
          <p:cNvPr id="4099" name="Text Box 3"/>
          <p:cNvSpPr txBox="1">
            <a:spLocks noChangeArrowheads="1"/>
          </p:cNvSpPr>
          <p:nvPr/>
        </p:nvSpPr>
        <p:spPr bwMode="auto">
          <a:xfrm>
            <a:off x="762000" y="1219200"/>
            <a:ext cx="7864475" cy="2246769"/>
          </a:xfrm>
          <a:prstGeom prst="rect">
            <a:avLst/>
          </a:prstGeom>
          <a:noFill/>
          <a:ln w="9525">
            <a:noFill/>
            <a:miter lim="800000"/>
            <a:headEnd/>
            <a:tailEnd/>
          </a:ln>
          <a:effectLst/>
        </p:spPr>
        <p:txBody>
          <a:bodyPr>
            <a:spAutoFit/>
          </a:bodyPr>
          <a:lstStyle/>
          <a:p>
            <a:pPr>
              <a:buClr>
                <a:srgbClr val="A50021"/>
              </a:buClr>
              <a:buFont typeface="Wingdings" pitchFamily="2" charset="2"/>
              <a:buChar char="Ø"/>
            </a:pPr>
            <a:r>
              <a:rPr lang="en-US" dirty="0">
                <a:solidFill>
                  <a:srgbClr val="333333"/>
                </a:solidFill>
              </a:rPr>
              <a:t> </a:t>
            </a:r>
            <a:r>
              <a:rPr lang="en-US" sz="2800" dirty="0">
                <a:solidFill>
                  <a:srgbClr val="333333"/>
                </a:solidFill>
              </a:rPr>
              <a:t>Determine the volume contained in a graduated cylinder by reading the bottom of the meniscus at eye level. </a:t>
            </a:r>
          </a:p>
          <a:p>
            <a:pPr>
              <a:buClr>
                <a:srgbClr val="A50021"/>
              </a:buClr>
              <a:buFont typeface="Wingdings" pitchFamily="2" charset="2"/>
              <a:buChar char="Ø"/>
            </a:pPr>
            <a:r>
              <a:rPr lang="en-US" sz="2800" dirty="0" smtClean="0"/>
              <a:t> </a:t>
            </a:r>
            <a:r>
              <a:rPr lang="en-US" sz="2800" dirty="0" smtClean="0">
                <a:solidFill>
                  <a:srgbClr val="333333"/>
                </a:solidFill>
              </a:rPr>
              <a:t>Read the volume using all </a:t>
            </a:r>
            <a:r>
              <a:rPr lang="en-US" sz="2800" u="sng" dirty="0" smtClean="0">
                <a:solidFill>
                  <a:srgbClr val="A50021"/>
                </a:solidFill>
              </a:rPr>
              <a:t>certain</a:t>
            </a:r>
            <a:r>
              <a:rPr lang="en-US" sz="2800" dirty="0" smtClean="0"/>
              <a:t> </a:t>
            </a:r>
            <a:r>
              <a:rPr lang="en-US" sz="2800" dirty="0">
                <a:solidFill>
                  <a:srgbClr val="333333"/>
                </a:solidFill>
              </a:rPr>
              <a:t>digits and </a:t>
            </a:r>
            <a:r>
              <a:rPr lang="en-US" sz="2800" u="sng" dirty="0">
                <a:solidFill>
                  <a:srgbClr val="A50021"/>
                </a:solidFill>
              </a:rPr>
              <a:t>one uncertain</a:t>
            </a:r>
            <a:r>
              <a:rPr lang="en-US" sz="2800" dirty="0"/>
              <a:t> </a:t>
            </a:r>
            <a:r>
              <a:rPr lang="en-US" sz="2800" dirty="0">
                <a:solidFill>
                  <a:srgbClr val="333333"/>
                </a:solidFill>
              </a:rPr>
              <a:t>digit.</a:t>
            </a:r>
            <a:r>
              <a:rPr lang="en-US" sz="2800" dirty="0"/>
              <a:t> </a:t>
            </a:r>
          </a:p>
        </p:txBody>
      </p:sp>
      <p:sp>
        <p:nvSpPr>
          <p:cNvPr id="4100" name="Text Box 4"/>
          <p:cNvSpPr txBox="1">
            <a:spLocks noChangeArrowheads="1"/>
          </p:cNvSpPr>
          <p:nvPr/>
        </p:nvSpPr>
        <p:spPr bwMode="auto">
          <a:xfrm>
            <a:off x="1600200" y="3124200"/>
            <a:ext cx="6477000" cy="1754326"/>
          </a:xfrm>
          <a:prstGeom prst="rect">
            <a:avLst/>
          </a:prstGeom>
          <a:noFill/>
          <a:ln w="9525">
            <a:noFill/>
            <a:miter lim="800000"/>
            <a:headEnd/>
            <a:tailEnd/>
          </a:ln>
          <a:effectLst/>
        </p:spPr>
        <p:txBody>
          <a:bodyPr>
            <a:spAutoFit/>
          </a:bodyPr>
          <a:lstStyle/>
          <a:p>
            <a:pPr>
              <a:buClr>
                <a:schemeClr val="accent1"/>
              </a:buClr>
              <a:buFont typeface="Wingdings" pitchFamily="2" charset="2"/>
              <a:buNone/>
            </a:pPr>
            <a:endParaRPr lang="en-US" dirty="0"/>
          </a:p>
          <a:p>
            <a:pPr lvl="1">
              <a:buClr>
                <a:srgbClr val="A50021"/>
              </a:buClr>
              <a:buFont typeface="Wingdings" pitchFamily="2" charset="2"/>
              <a:buChar char="Ø"/>
            </a:pPr>
            <a:r>
              <a:rPr lang="en-US" sz="2800" dirty="0"/>
              <a:t> </a:t>
            </a:r>
            <a:r>
              <a:rPr lang="en-US" sz="2800" u="sng" dirty="0">
                <a:solidFill>
                  <a:srgbClr val="A50021"/>
                </a:solidFill>
              </a:rPr>
              <a:t>Certain</a:t>
            </a:r>
            <a:r>
              <a:rPr lang="en-US" sz="2800" dirty="0">
                <a:solidFill>
                  <a:srgbClr val="A50021"/>
                </a:solidFill>
              </a:rPr>
              <a:t> </a:t>
            </a:r>
            <a:r>
              <a:rPr lang="en-US" sz="2800" dirty="0">
                <a:solidFill>
                  <a:srgbClr val="333333"/>
                </a:solidFill>
              </a:rPr>
              <a:t>digits are determined from the calibration marks on the cylinder. </a:t>
            </a:r>
          </a:p>
        </p:txBody>
      </p:sp>
      <p:sp>
        <p:nvSpPr>
          <p:cNvPr id="4101" name="Text Box 5"/>
          <p:cNvSpPr txBox="1">
            <a:spLocks noChangeArrowheads="1"/>
          </p:cNvSpPr>
          <p:nvPr/>
        </p:nvSpPr>
        <p:spPr bwMode="auto">
          <a:xfrm>
            <a:off x="1600200" y="4848761"/>
            <a:ext cx="6934200" cy="1323439"/>
          </a:xfrm>
          <a:prstGeom prst="rect">
            <a:avLst/>
          </a:prstGeom>
          <a:noFill/>
          <a:ln w="9525">
            <a:noFill/>
            <a:miter lim="800000"/>
            <a:headEnd/>
            <a:tailEnd/>
          </a:ln>
          <a:effectLst/>
        </p:spPr>
        <p:txBody>
          <a:bodyPr>
            <a:spAutoFit/>
          </a:bodyPr>
          <a:lstStyle/>
          <a:p>
            <a:pPr lvl="1">
              <a:buClr>
                <a:srgbClr val="A50021"/>
              </a:buClr>
              <a:buFont typeface="Wingdings" pitchFamily="2" charset="2"/>
              <a:buChar char="Ø"/>
            </a:pPr>
            <a:r>
              <a:rPr lang="en-US" sz="2800" dirty="0">
                <a:solidFill>
                  <a:srgbClr val="333333"/>
                </a:solidFill>
              </a:rPr>
              <a:t>The</a:t>
            </a:r>
            <a:r>
              <a:rPr lang="en-US" sz="2800" dirty="0"/>
              <a:t> </a:t>
            </a:r>
            <a:r>
              <a:rPr lang="en-US" sz="2800" u="sng" dirty="0">
                <a:solidFill>
                  <a:srgbClr val="A50021"/>
                </a:solidFill>
              </a:rPr>
              <a:t>uncertain</a:t>
            </a:r>
            <a:r>
              <a:rPr lang="en-US" sz="2800" dirty="0"/>
              <a:t> </a:t>
            </a:r>
            <a:r>
              <a:rPr lang="en-US" sz="2800" dirty="0">
                <a:solidFill>
                  <a:srgbClr val="333333"/>
                </a:solidFill>
              </a:rPr>
              <a:t>digit (the last digit of the reading) is estimated.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box(in)">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box(in)">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00">
                                            <p:txEl>
                                              <p:pRg st="1" end="1"/>
                                            </p:txEl>
                                          </p:spTgt>
                                        </p:tgtEl>
                                        <p:attrNameLst>
                                          <p:attrName>style.visibility</p:attrName>
                                        </p:attrNameLst>
                                      </p:cBhvr>
                                      <p:to>
                                        <p:strVal val="visible"/>
                                      </p:to>
                                    </p:set>
                                    <p:animEffect transition="in" filter="box(in)">
                                      <p:cBhvr>
                                        <p:cTn id="17" dur="500"/>
                                        <p:tgtEl>
                                          <p:spTgt spid="410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101">
                                            <p:txEl>
                                              <p:pRg st="0" end="0"/>
                                            </p:txEl>
                                          </p:spTgt>
                                        </p:tgtEl>
                                        <p:attrNameLst>
                                          <p:attrName>style.visibility</p:attrName>
                                        </p:attrNameLst>
                                      </p:cBhvr>
                                      <p:to>
                                        <p:strVal val="visible"/>
                                      </p:to>
                                    </p:set>
                                    <p:animEffect transition="in" filter="box(in)">
                                      <p:cBhvr>
                                        <p:cTn id="22" dur="500"/>
                                        <p:tgtEl>
                                          <p:spTgt spid="41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P spid="4100" grpId="0" build="p" autoUpdateAnimBg="0"/>
      <p:bldP spid="410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762000" y="304800"/>
            <a:ext cx="8001000" cy="1143000"/>
          </a:xfrm>
        </p:spPr>
        <p:txBody>
          <a:bodyPr/>
          <a:lstStyle/>
          <a:p>
            <a:pPr algn="l"/>
            <a:r>
              <a:rPr lang="en-US" sz="3200" dirty="0">
                <a:solidFill>
                  <a:srgbClr val="333333"/>
                </a:solidFill>
              </a:rPr>
              <a:t>Use the graduations to find all certain digits</a:t>
            </a:r>
          </a:p>
        </p:txBody>
      </p:sp>
      <p:pic>
        <p:nvPicPr>
          <p:cNvPr id="17411" name="Picture 1027" descr="D:\My Documents\New Chemistry\Lab Powerpoints\Measuring\gradestimate.gif"/>
          <p:cNvPicPr>
            <a:picLocks noChangeAspect="1" noChangeArrowheads="1"/>
          </p:cNvPicPr>
          <p:nvPr/>
        </p:nvPicPr>
        <p:blipFill>
          <a:blip r:embed="rId3"/>
          <a:srcRect/>
          <a:stretch>
            <a:fillRect/>
          </a:stretch>
        </p:blipFill>
        <p:spPr bwMode="auto">
          <a:xfrm>
            <a:off x="3962400" y="1676400"/>
            <a:ext cx="4953000" cy="3714750"/>
          </a:xfrm>
          <a:prstGeom prst="rect">
            <a:avLst/>
          </a:prstGeom>
          <a:ln>
            <a:noFill/>
          </a:ln>
          <a:effectLst>
            <a:outerShdw blurRad="292100" dist="139700" dir="2700000" algn="tl" rotWithShape="0">
              <a:srgbClr val="333333">
                <a:alpha val="65000"/>
              </a:srgbClr>
            </a:outerShdw>
          </a:effectLst>
        </p:spPr>
      </p:pic>
      <p:sp>
        <p:nvSpPr>
          <p:cNvPr id="17412" name="Text Box 1028"/>
          <p:cNvSpPr txBox="1">
            <a:spLocks noChangeArrowheads="1"/>
          </p:cNvSpPr>
          <p:nvPr/>
        </p:nvSpPr>
        <p:spPr bwMode="auto">
          <a:xfrm>
            <a:off x="76200" y="1828800"/>
            <a:ext cx="4038600" cy="3108543"/>
          </a:xfrm>
          <a:prstGeom prst="rect">
            <a:avLst/>
          </a:prstGeom>
          <a:noFill/>
          <a:ln w="9525">
            <a:noFill/>
            <a:miter lim="800000"/>
            <a:headEnd/>
            <a:tailEnd/>
          </a:ln>
          <a:effectLst/>
        </p:spPr>
        <p:txBody>
          <a:bodyPr wrap="square">
            <a:spAutoFit/>
          </a:bodyPr>
          <a:lstStyle/>
          <a:p>
            <a:r>
              <a:rPr lang="en-US" sz="2800" dirty="0" smtClean="0">
                <a:solidFill>
                  <a:srgbClr val="333333"/>
                </a:solidFill>
              </a:rPr>
              <a:t>There are two unlabeled graduations below the meniscus, and each graduation represents 1 </a:t>
            </a:r>
            <a:r>
              <a:rPr lang="en-US" sz="2800" dirty="0" err="1" smtClean="0">
                <a:solidFill>
                  <a:srgbClr val="333333"/>
                </a:solidFill>
              </a:rPr>
              <a:t>mL</a:t>
            </a:r>
            <a:r>
              <a:rPr lang="en-US" sz="2800" dirty="0" smtClean="0">
                <a:solidFill>
                  <a:srgbClr val="333333"/>
                </a:solidFill>
              </a:rPr>
              <a:t>, so the certain digits of the reading are…</a:t>
            </a:r>
            <a:endParaRPr lang="en-US" sz="2800" dirty="0">
              <a:solidFill>
                <a:srgbClr val="333333"/>
              </a:solidFill>
            </a:endParaRPr>
          </a:p>
        </p:txBody>
      </p:sp>
      <p:sp>
        <p:nvSpPr>
          <p:cNvPr id="17413" name="Text Box 1029"/>
          <p:cNvSpPr txBox="1">
            <a:spLocks noChangeArrowheads="1"/>
          </p:cNvSpPr>
          <p:nvPr/>
        </p:nvSpPr>
        <p:spPr bwMode="auto">
          <a:xfrm>
            <a:off x="2514600" y="4876800"/>
            <a:ext cx="1387475" cy="457200"/>
          </a:xfrm>
          <a:prstGeom prst="rect">
            <a:avLst/>
          </a:prstGeom>
          <a:noFill/>
          <a:ln w="9525">
            <a:noFill/>
            <a:miter lim="800000"/>
            <a:headEnd/>
            <a:tailEnd/>
          </a:ln>
          <a:effectLst/>
        </p:spPr>
        <p:txBody>
          <a:bodyPr>
            <a:spAutoFit/>
          </a:bodyPr>
          <a:lstStyle/>
          <a:p>
            <a:r>
              <a:rPr lang="en-US" u="sng" dirty="0" smtClean="0">
                <a:solidFill>
                  <a:srgbClr val="A50021"/>
                </a:solidFill>
                <a:effectLst>
                  <a:outerShdw blurRad="38100" dist="38100" dir="2700000" algn="tl">
                    <a:srgbClr val="000000">
                      <a:alpha val="43137"/>
                    </a:srgbClr>
                  </a:outerShdw>
                </a:effectLst>
              </a:rPr>
              <a:t>52 </a:t>
            </a:r>
            <a:r>
              <a:rPr lang="en-US" u="sng" dirty="0" err="1" smtClean="0">
                <a:solidFill>
                  <a:srgbClr val="A50021"/>
                </a:solidFill>
                <a:effectLst>
                  <a:outerShdw blurRad="38100" dist="38100" dir="2700000" algn="tl">
                    <a:srgbClr val="000000">
                      <a:alpha val="43137"/>
                    </a:srgbClr>
                  </a:outerShdw>
                </a:effectLst>
              </a:rPr>
              <a:t>mL</a:t>
            </a:r>
            <a:r>
              <a:rPr lang="en-US" dirty="0" err="1" smtClean="0">
                <a:solidFill>
                  <a:schemeClr val="accent1"/>
                </a:solidFill>
              </a:rPr>
              <a:t>.</a:t>
            </a:r>
            <a:endParaRPr lang="en-US"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dissolve">
                                      <p:cBhvr>
                                        <p:cTn id="7" dur="500"/>
                                        <p:tgtEl>
                                          <p:spTgt spid="1741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500" fill="hold"/>
                                        <p:tgtEl>
                                          <p:spTgt spid="17413"/>
                                        </p:tgtEl>
                                        <p:attrNameLst>
                                          <p:attrName>ppt_w</p:attrName>
                                        </p:attrNameLst>
                                      </p:cBhvr>
                                      <p:tavLst>
                                        <p:tav tm="0">
                                          <p:val>
                                            <p:fltVal val="0"/>
                                          </p:val>
                                        </p:tav>
                                        <p:tav tm="100000">
                                          <p:val>
                                            <p:strVal val="#ppt_w"/>
                                          </p:val>
                                        </p:tav>
                                      </p:tavLst>
                                    </p:anim>
                                    <p:anim calcmode="lin" valueType="num">
                                      <p:cBhvr>
                                        <p:cTn id="13" dur="500" fill="hold"/>
                                        <p:tgtEl>
                                          <p:spTgt spid="174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utoUpdateAnimBg="0"/>
      <p:bldP spid="1741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a:xfrm>
            <a:off x="685800" y="304800"/>
            <a:ext cx="7772400" cy="1143000"/>
          </a:xfrm>
        </p:spPr>
        <p:txBody>
          <a:bodyPr/>
          <a:lstStyle/>
          <a:p>
            <a:pPr algn="l"/>
            <a:r>
              <a:rPr lang="en-US" sz="3200" dirty="0">
                <a:solidFill>
                  <a:srgbClr val="333333"/>
                </a:solidFill>
              </a:rPr>
              <a:t>Estimate the uncertain digit and take a reading</a:t>
            </a:r>
          </a:p>
        </p:txBody>
      </p:sp>
      <p:pic>
        <p:nvPicPr>
          <p:cNvPr id="18435" name="Picture 1027" descr="D:\My Documents\New Chemistry\Lab Powerpoints\Measuring\graduncertain.gif"/>
          <p:cNvPicPr>
            <a:picLocks noChangeAspect="1" noChangeArrowheads="1"/>
          </p:cNvPicPr>
          <p:nvPr/>
        </p:nvPicPr>
        <p:blipFill>
          <a:blip r:embed="rId3"/>
          <a:srcRect/>
          <a:stretch>
            <a:fillRect/>
          </a:stretch>
        </p:blipFill>
        <p:spPr bwMode="auto">
          <a:xfrm>
            <a:off x="4191000" y="990600"/>
            <a:ext cx="4572000" cy="3429000"/>
          </a:xfrm>
          <a:prstGeom prst="rect">
            <a:avLst/>
          </a:prstGeom>
          <a:ln>
            <a:noFill/>
          </a:ln>
          <a:effectLst>
            <a:outerShdw blurRad="292100" dist="139700" dir="2700000" algn="tl" rotWithShape="0">
              <a:srgbClr val="333333">
                <a:alpha val="65000"/>
              </a:srgbClr>
            </a:outerShdw>
          </a:effectLst>
        </p:spPr>
      </p:pic>
      <p:sp>
        <p:nvSpPr>
          <p:cNvPr id="18436" name="Text Box 1028"/>
          <p:cNvSpPr txBox="1">
            <a:spLocks noChangeArrowheads="1"/>
          </p:cNvSpPr>
          <p:nvPr/>
        </p:nvSpPr>
        <p:spPr bwMode="auto">
          <a:xfrm>
            <a:off x="304800" y="1752600"/>
            <a:ext cx="3597275" cy="3108543"/>
          </a:xfrm>
          <a:prstGeom prst="rect">
            <a:avLst/>
          </a:prstGeom>
          <a:noFill/>
          <a:ln w="9525">
            <a:noFill/>
            <a:miter lim="800000"/>
            <a:headEnd/>
            <a:tailEnd/>
          </a:ln>
          <a:effectLst/>
        </p:spPr>
        <p:txBody>
          <a:bodyPr>
            <a:spAutoFit/>
          </a:bodyPr>
          <a:lstStyle/>
          <a:p>
            <a:r>
              <a:rPr lang="en-US" sz="2800" dirty="0" smtClean="0">
                <a:solidFill>
                  <a:srgbClr val="333333"/>
                </a:solidFill>
              </a:rPr>
              <a:t>The meniscus is about eight tenths of the way to the next graduation, so the final digit in the reading is</a:t>
            </a:r>
            <a:r>
              <a:rPr lang="en-US" sz="2800" dirty="0" smtClean="0"/>
              <a:t>          . </a:t>
            </a:r>
            <a:endParaRPr lang="en-US" sz="2800" dirty="0"/>
          </a:p>
        </p:txBody>
      </p:sp>
      <p:sp>
        <p:nvSpPr>
          <p:cNvPr id="18438" name="Text Box 1030"/>
          <p:cNvSpPr txBox="1">
            <a:spLocks noChangeArrowheads="1"/>
          </p:cNvSpPr>
          <p:nvPr/>
        </p:nvSpPr>
        <p:spPr bwMode="auto">
          <a:xfrm>
            <a:off x="228600" y="4734580"/>
            <a:ext cx="7635875" cy="523220"/>
          </a:xfrm>
          <a:prstGeom prst="rect">
            <a:avLst/>
          </a:prstGeom>
          <a:noFill/>
          <a:ln w="9525">
            <a:noFill/>
            <a:miter lim="800000"/>
            <a:headEnd/>
            <a:tailEnd/>
          </a:ln>
          <a:effectLst/>
        </p:spPr>
        <p:txBody>
          <a:bodyPr>
            <a:spAutoFit/>
          </a:bodyPr>
          <a:lstStyle/>
          <a:p>
            <a:r>
              <a:rPr lang="en-US" sz="2800" dirty="0">
                <a:solidFill>
                  <a:srgbClr val="333333"/>
                </a:solidFill>
              </a:rPr>
              <a:t>The volume in the graduated cylinder is</a:t>
            </a:r>
            <a:endParaRPr lang="en-US" sz="2800" u="sng" dirty="0">
              <a:solidFill>
                <a:srgbClr val="333333"/>
              </a:solidFill>
            </a:endParaRPr>
          </a:p>
        </p:txBody>
      </p:sp>
      <p:sp>
        <p:nvSpPr>
          <p:cNvPr id="18439" name="Text Box 1031"/>
          <p:cNvSpPr txBox="1">
            <a:spLocks noChangeArrowheads="1"/>
          </p:cNvSpPr>
          <p:nvPr/>
        </p:nvSpPr>
        <p:spPr bwMode="auto">
          <a:xfrm>
            <a:off x="2819400" y="3886200"/>
            <a:ext cx="1223962" cy="457200"/>
          </a:xfrm>
          <a:prstGeom prst="rect">
            <a:avLst/>
          </a:prstGeom>
          <a:noFill/>
          <a:ln w="9525">
            <a:noFill/>
            <a:miter lim="800000"/>
            <a:headEnd/>
            <a:tailEnd/>
          </a:ln>
          <a:effectLst/>
        </p:spPr>
        <p:txBody>
          <a:bodyPr wrap="none">
            <a:spAutoFit/>
          </a:bodyPr>
          <a:lstStyle/>
          <a:p>
            <a:r>
              <a:rPr lang="en-US" u="sng" dirty="0" smtClean="0">
                <a:solidFill>
                  <a:srgbClr val="A50021"/>
                </a:solidFill>
              </a:rPr>
              <a:t>0.8 </a:t>
            </a:r>
            <a:r>
              <a:rPr lang="en-US" u="sng" dirty="0" err="1" smtClean="0">
                <a:solidFill>
                  <a:srgbClr val="A50021"/>
                </a:solidFill>
              </a:rPr>
              <a:t>mL</a:t>
            </a:r>
            <a:endParaRPr lang="en-US" u="sng" dirty="0">
              <a:solidFill>
                <a:srgbClr val="A50021"/>
              </a:solidFill>
            </a:endParaRPr>
          </a:p>
        </p:txBody>
      </p:sp>
      <p:sp>
        <p:nvSpPr>
          <p:cNvPr id="18440" name="Text Box 1032"/>
          <p:cNvSpPr txBox="1">
            <a:spLocks noChangeArrowheads="1"/>
          </p:cNvSpPr>
          <p:nvPr/>
        </p:nvSpPr>
        <p:spPr bwMode="auto">
          <a:xfrm>
            <a:off x="7227976" y="4648200"/>
            <a:ext cx="1763624" cy="523220"/>
          </a:xfrm>
          <a:prstGeom prst="rect">
            <a:avLst/>
          </a:prstGeom>
          <a:noFill/>
          <a:ln w="9525">
            <a:noFill/>
            <a:miter lim="800000"/>
            <a:headEnd/>
            <a:tailEnd/>
          </a:ln>
          <a:effectLst/>
        </p:spPr>
        <p:txBody>
          <a:bodyPr wrap="none">
            <a:spAutoFit/>
          </a:bodyPr>
          <a:lstStyle/>
          <a:p>
            <a:r>
              <a:rPr lang="en-US" sz="2800" u="sng" dirty="0">
                <a:solidFill>
                  <a:srgbClr val="A50021"/>
                </a:solidFill>
              </a:rPr>
              <a:t>52.8 </a:t>
            </a:r>
            <a:r>
              <a:rPr lang="en-US" sz="2800" u="sng" dirty="0" err="1">
                <a:solidFill>
                  <a:srgbClr val="A50021"/>
                </a:solidFill>
              </a:rPr>
              <a:t>mL</a:t>
            </a:r>
            <a:r>
              <a:rPr lang="en-US" u="sng" dirty="0" err="1">
                <a:solidFill>
                  <a:srgbClr val="A50021"/>
                </a:solidFill>
              </a:rPr>
              <a:t>.</a:t>
            </a:r>
            <a:endParaRPr lang="en-US" u="sng" dirty="0">
              <a:solidFill>
                <a:srgbClr val="A5002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8439"/>
                                        </p:tgtEl>
                                        <p:attrNameLst>
                                          <p:attrName>style.visibility</p:attrName>
                                        </p:attrNameLst>
                                      </p:cBhvr>
                                      <p:to>
                                        <p:strVal val="visible"/>
                                      </p:to>
                                    </p:set>
                                    <p:anim calcmode="lin" valueType="num">
                                      <p:cBhvr>
                                        <p:cTn id="13" dur="500" fill="hold"/>
                                        <p:tgtEl>
                                          <p:spTgt spid="18439"/>
                                        </p:tgtEl>
                                        <p:attrNameLst>
                                          <p:attrName>ppt_w</p:attrName>
                                        </p:attrNameLst>
                                      </p:cBhvr>
                                      <p:tavLst>
                                        <p:tav tm="0">
                                          <p:val>
                                            <p:fltVal val="0"/>
                                          </p:val>
                                        </p:tav>
                                        <p:tav tm="100000">
                                          <p:val>
                                            <p:strVal val="#ppt_w"/>
                                          </p:val>
                                        </p:tav>
                                      </p:tavLst>
                                    </p:anim>
                                    <p:anim calcmode="lin" valueType="num">
                                      <p:cBhvr>
                                        <p:cTn id="14" dur="500" fill="hold"/>
                                        <p:tgtEl>
                                          <p:spTgt spid="18439"/>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8"/>
                                        </p:tgtEl>
                                        <p:attrNameLst>
                                          <p:attrName>style.visibility</p:attrName>
                                        </p:attrNameLst>
                                      </p:cBhvr>
                                      <p:to>
                                        <p:strVal val="visible"/>
                                      </p:to>
                                    </p:set>
                                    <p:anim calcmode="lin" valueType="num">
                                      <p:cBhvr additive="base">
                                        <p:cTn id="19" dur="500" fill="hold"/>
                                        <p:tgtEl>
                                          <p:spTgt spid="18438"/>
                                        </p:tgtEl>
                                        <p:attrNameLst>
                                          <p:attrName>ppt_x</p:attrName>
                                        </p:attrNameLst>
                                      </p:cBhvr>
                                      <p:tavLst>
                                        <p:tav tm="0">
                                          <p:val>
                                            <p:strVal val="0-#ppt_w/2"/>
                                          </p:val>
                                        </p:tav>
                                        <p:tav tm="100000">
                                          <p:val>
                                            <p:strVal val="#ppt_x"/>
                                          </p:val>
                                        </p:tav>
                                      </p:tavLst>
                                    </p:anim>
                                    <p:anim calcmode="lin" valueType="num">
                                      <p:cBhvr additive="base">
                                        <p:cTn id="20"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8440"/>
                                        </p:tgtEl>
                                        <p:attrNameLst>
                                          <p:attrName>style.visibility</p:attrName>
                                        </p:attrNameLst>
                                      </p:cBhvr>
                                      <p:to>
                                        <p:strVal val="visible"/>
                                      </p:to>
                                    </p:set>
                                    <p:anim calcmode="lin" valueType="num">
                                      <p:cBhvr>
                                        <p:cTn id="25" dur="500" fill="hold"/>
                                        <p:tgtEl>
                                          <p:spTgt spid="18440"/>
                                        </p:tgtEl>
                                        <p:attrNameLst>
                                          <p:attrName>ppt_w</p:attrName>
                                        </p:attrNameLst>
                                      </p:cBhvr>
                                      <p:tavLst>
                                        <p:tav tm="0">
                                          <p:val>
                                            <p:fltVal val="0"/>
                                          </p:val>
                                        </p:tav>
                                        <p:tav tm="100000">
                                          <p:val>
                                            <p:strVal val="#ppt_w"/>
                                          </p:val>
                                        </p:tav>
                                      </p:tavLst>
                                    </p:anim>
                                    <p:anim calcmode="lin" valueType="num">
                                      <p:cBhvr>
                                        <p:cTn id="26" dur="500" fill="hold"/>
                                        <p:tgtEl>
                                          <p:spTgt spid="184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utoUpdateAnimBg="0"/>
      <p:bldP spid="18438" grpId="0" autoUpdateAnimBg="0"/>
      <p:bldP spid="18439" grpId="0" autoUpdateAnimBg="0"/>
      <p:bldP spid="1844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152400"/>
            <a:ext cx="7772400" cy="685800"/>
          </a:xfrm>
        </p:spPr>
        <p:txBody>
          <a:bodyPr/>
          <a:lstStyle/>
          <a:p>
            <a:r>
              <a:rPr lang="en-US" dirty="0">
                <a:solidFill>
                  <a:srgbClr val="333333"/>
                </a:solidFill>
              </a:rPr>
              <a:t>10 </a:t>
            </a:r>
            <a:r>
              <a:rPr lang="en-US" dirty="0" err="1">
                <a:solidFill>
                  <a:srgbClr val="333333"/>
                </a:solidFill>
              </a:rPr>
              <a:t>mL</a:t>
            </a:r>
            <a:r>
              <a:rPr lang="en-US" dirty="0">
                <a:solidFill>
                  <a:srgbClr val="333333"/>
                </a:solidFill>
              </a:rPr>
              <a:t> Graduate</a:t>
            </a:r>
          </a:p>
        </p:txBody>
      </p:sp>
      <p:pic>
        <p:nvPicPr>
          <p:cNvPr id="5124" name="Picture 4" descr="D:\My Documents\New Chemistry\Lab Powerpoints\Measuring\graduate2.jpg"/>
          <p:cNvPicPr>
            <a:picLocks noChangeAspect="1" noChangeArrowheads="1"/>
          </p:cNvPicPr>
          <p:nvPr/>
        </p:nvPicPr>
        <p:blipFill>
          <a:blip r:embed="rId3"/>
          <a:srcRect/>
          <a:stretch>
            <a:fillRect/>
          </a:stretch>
        </p:blipFill>
        <p:spPr bwMode="auto">
          <a:xfrm>
            <a:off x="762000" y="1447800"/>
            <a:ext cx="4953000" cy="3714750"/>
          </a:xfrm>
          <a:prstGeom prst="rect">
            <a:avLst/>
          </a:prstGeom>
          <a:ln>
            <a:noFill/>
          </a:ln>
          <a:effectLst>
            <a:outerShdw blurRad="292100" dist="139700" dir="2700000" algn="tl" rotWithShape="0">
              <a:srgbClr val="333333">
                <a:alpha val="65000"/>
              </a:srgbClr>
            </a:outerShdw>
          </a:effectLst>
        </p:spPr>
      </p:pic>
      <p:sp>
        <p:nvSpPr>
          <p:cNvPr id="5125" name="Text Box 5"/>
          <p:cNvSpPr txBox="1">
            <a:spLocks noChangeArrowheads="1"/>
          </p:cNvSpPr>
          <p:nvPr/>
        </p:nvSpPr>
        <p:spPr bwMode="auto">
          <a:xfrm>
            <a:off x="533400" y="838200"/>
            <a:ext cx="8229600" cy="523220"/>
          </a:xfrm>
          <a:prstGeom prst="rect">
            <a:avLst/>
          </a:prstGeom>
          <a:noFill/>
          <a:ln w="9525">
            <a:noFill/>
            <a:miter lim="800000"/>
            <a:headEnd/>
            <a:tailEnd/>
          </a:ln>
          <a:effectLst/>
        </p:spPr>
        <p:txBody>
          <a:bodyPr wrap="square">
            <a:spAutoFit/>
          </a:bodyPr>
          <a:lstStyle/>
          <a:p>
            <a:r>
              <a:rPr lang="en-US" sz="2800" dirty="0">
                <a:solidFill>
                  <a:srgbClr val="333333"/>
                </a:solidFill>
              </a:rPr>
              <a:t>What is the volume of liquid in the graduate?</a:t>
            </a:r>
          </a:p>
        </p:txBody>
      </p:sp>
      <p:sp>
        <p:nvSpPr>
          <p:cNvPr id="5126" name="Text Box 6"/>
          <p:cNvSpPr txBox="1">
            <a:spLocks noChangeArrowheads="1"/>
          </p:cNvSpPr>
          <p:nvPr/>
        </p:nvSpPr>
        <p:spPr bwMode="auto">
          <a:xfrm>
            <a:off x="6019800" y="2133600"/>
            <a:ext cx="2835275" cy="641350"/>
          </a:xfrm>
          <a:prstGeom prst="rect">
            <a:avLst/>
          </a:prstGeom>
          <a:noFill/>
          <a:ln w="9525">
            <a:noFill/>
            <a:miter lim="800000"/>
            <a:headEnd/>
            <a:tailEnd/>
          </a:ln>
          <a:effectLst/>
        </p:spPr>
        <p:txBody>
          <a:bodyPr>
            <a:spAutoFit/>
          </a:bodyPr>
          <a:lstStyle/>
          <a:p>
            <a:r>
              <a:rPr lang="en-US" sz="3600" dirty="0">
                <a:solidFill>
                  <a:srgbClr val="333333"/>
                </a:solidFill>
              </a:rPr>
              <a:t>_ . _ _ </a:t>
            </a:r>
            <a:r>
              <a:rPr lang="en-US" sz="3600" dirty="0" err="1">
                <a:solidFill>
                  <a:srgbClr val="333333"/>
                </a:solidFill>
              </a:rPr>
              <a:t>mL</a:t>
            </a:r>
            <a:endParaRPr lang="en-US" sz="3600" dirty="0">
              <a:solidFill>
                <a:srgbClr val="333333"/>
              </a:solidFill>
            </a:endParaRPr>
          </a:p>
        </p:txBody>
      </p:sp>
      <p:sp>
        <p:nvSpPr>
          <p:cNvPr id="5127" name="Text Box 7"/>
          <p:cNvSpPr txBox="1">
            <a:spLocks noChangeArrowheads="1"/>
          </p:cNvSpPr>
          <p:nvPr/>
        </p:nvSpPr>
        <p:spPr bwMode="auto">
          <a:xfrm>
            <a:off x="6019800" y="2101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6</a:t>
            </a:r>
          </a:p>
        </p:txBody>
      </p:sp>
      <p:sp>
        <p:nvSpPr>
          <p:cNvPr id="5128" name="Text Box 8"/>
          <p:cNvSpPr txBox="1">
            <a:spLocks noChangeArrowheads="1"/>
          </p:cNvSpPr>
          <p:nvPr/>
        </p:nvSpPr>
        <p:spPr bwMode="auto">
          <a:xfrm>
            <a:off x="7385050" y="2101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2</a:t>
            </a:r>
          </a:p>
        </p:txBody>
      </p:sp>
      <p:sp>
        <p:nvSpPr>
          <p:cNvPr id="5129" name="Text Box 9"/>
          <p:cNvSpPr txBox="1">
            <a:spLocks noChangeArrowheads="1"/>
          </p:cNvSpPr>
          <p:nvPr/>
        </p:nvSpPr>
        <p:spPr bwMode="auto">
          <a:xfrm>
            <a:off x="6858000" y="21018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dissolve">
                                      <p:cBhvr>
                                        <p:cTn id="7" dur="500"/>
                                        <p:tgtEl>
                                          <p:spTgt spid="51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9"/>
                                        </p:tgtEl>
                                        <p:attrNameLst>
                                          <p:attrName>style.visibility</p:attrName>
                                        </p:attrNameLst>
                                      </p:cBhvr>
                                      <p:to>
                                        <p:strVal val="visible"/>
                                      </p:to>
                                    </p:set>
                                    <p:animEffect transition="in" filter="dissolve">
                                      <p:cBhvr>
                                        <p:cTn id="12" dur="500"/>
                                        <p:tgtEl>
                                          <p:spTgt spid="512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8"/>
                                        </p:tgtEl>
                                        <p:attrNameLst>
                                          <p:attrName>style.visibility</p:attrName>
                                        </p:attrNameLst>
                                      </p:cBhvr>
                                      <p:to>
                                        <p:strVal val="visible"/>
                                      </p:to>
                                    </p:set>
                                    <p:animEffect transition="in" filter="dissolve">
                                      <p:cBhvr>
                                        <p:cTn id="17"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autoUpdateAnimBg="0"/>
      <p:bldP spid="5128" grpId="0" autoUpdateAnimBg="0"/>
      <p:bldP spid="512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772400" cy="685800"/>
          </a:xfrm>
        </p:spPr>
        <p:txBody>
          <a:bodyPr/>
          <a:lstStyle/>
          <a:p>
            <a:r>
              <a:rPr lang="en-US" dirty="0">
                <a:solidFill>
                  <a:srgbClr val="333333"/>
                </a:solidFill>
              </a:rPr>
              <a:t>25mL graduated cylinder </a:t>
            </a:r>
          </a:p>
        </p:txBody>
      </p:sp>
      <p:sp>
        <p:nvSpPr>
          <p:cNvPr id="8195" name="Text Box 3"/>
          <p:cNvSpPr txBox="1">
            <a:spLocks noChangeArrowheads="1"/>
          </p:cNvSpPr>
          <p:nvPr/>
        </p:nvSpPr>
        <p:spPr bwMode="auto">
          <a:xfrm>
            <a:off x="609600" y="1066800"/>
            <a:ext cx="8229600" cy="523220"/>
          </a:xfrm>
          <a:prstGeom prst="rect">
            <a:avLst/>
          </a:prstGeom>
          <a:noFill/>
          <a:ln w="9525">
            <a:noFill/>
            <a:miter lim="800000"/>
            <a:headEnd/>
            <a:tailEnd/>
          </a:ln>
          <a:effectLst/>
        </p:spPr>
        <p:txBody>
          <a:bodyPr wrap="square">
            <a:spAutoFit/>
          </a:bodyPr>
          <a:lstStyle/>
          <a:p>
            <a:r>
              <a:rPr lang="en-US" sz="2800" dirty="0">
                <a:solidFill>
                  <a:srgbClr val="333333"/>
                </a:solidFill>
              </a:rPr>
              <a:t>What is the volume of liquid in the graduate?</a:t>
            </a:r>
          </a:p>
        </p:txBody>
      </p:sp>
      <p:pic>
        <p:nvPicPr>
          <p:cNvPr id="8196" name="Picture 4" descr="D:\My Documents\New Chemistry\Lab Powerpoints\Measuring\graduate4.jpg"/>
          <p:cNvPicPr>
            <a:picLocks noChangeAspect="1" noChangeArrowheads="1"/>
          </p:cNvPicPr>
          <p:nvPr/>
        </p:nvPicPr>
        <p:blipFill>
          <a:blip r:embed="rId3"/>
          <a:srcRect/>
          <a:stretch>
            <a:fillRect/>
          </a:stretch>
        </p:blipFill>
        <p:spPr bwMode="auto">
          <a:xfrm>
            <a:off x="228600" y="1600200"/>
            <a:ext cx="5334000" cy="4000500"/>
          </a:xfrm>
          <a:prstGeom prst="rect">
            <a:avLst/>
          </a:prstGeom>
          <a:ln>
            <a:noFill/>
          </a:ln>
          <a:effectLst>
            <a:outerShdw blurRad="292100" dist="139700" dir="2700000" algn="tl" rotWithShape="0">
              <a:srgbClr val="333333">
                <a:alpha val="65000"/>
              </a:srgbClr>
            </a:outerShdw>
          </a:effectLst>
        </p:spPr>
      </p:pic>
      <p:sp>
        <p:nvSpPr>
          <p:cNvPr id="8198" name="Text Box 6"/>
          <p:cNvSpPr txBox="1">
            <a:spLocks noChangeArrowheads="1"/>
          </p:cNvSpPr>
          <p:nvPr/>
        </p:nvSpPr>
        <p:spPr bwMode="auto">
          <a:xfrm>
            <a:off x="5791200" y="2667000"/>
            <a:ext cx="3140075" cy="641350"/>
          </a:xfrm>
          <a:prstGeom prst="rect">
            <a:avLst/>
          </a:prstGeom>
          <a:noFill/>
          <a:ln w="9525">
            <a:noFill/>
            <a:miter lim="800000"/>
            <a:headEnd/>
            <a:tailEnd/>
          </a:ln>
          <a:effectLst/>
        </p:spPr>
        <p:txBody>
          <a:bodyPr>
            <a:spAutoFit/>
          </a:bodyPr>
          <a:lstStyle/>
          <a:p>
            <a:r>
              <a:rPr lang="en-US" sz="3600" dirty="0">
                <a:solidFill>
                  <a:srgbClr val="333333"/>
                </a:solidFill>
              </a:rPr>
              <a:t>_ _ . _ </a:t>
            </a:r>
            <a:r>
              <a:rPr lang="en-US" sz="3600" dirty="0" err="1">
                <a:solidFill>
                  <a:srgbClr val="333333"/>
                </a:solidFill>
              </a:rPr>
              <a:t>mL</a:t>
            </a:r>
            <a:endParaRPr lang="en-US" sz="3600" dirty="0">
              <a:solidFill>
                <a:srgbClr val="333333"/>
              </a:solidFill>
            </a:endParaRPr>
          </a:p>
        </p:txBody>
      </p:sp>
      <p:sp>
        <p:nvSpPr>
          <p:cNvPr id="8199" name="Text Box 7"/>
          <p:cNvSpPr txBox="1">
            <a:spLocks noChangeArrowheads="1"/>
          </p:cNvSpPr>
          <p:nvPr/>
        </p:nvSpPr>
        <p:spPr bwMode="auto">
          <a:xfrm>
            <a:off x="5791200"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1</a:t>
            </a:r>
          </a:p>
        </p:txBody>
      </p:sp>
      <p:sp>
        <p:nvSpPr>
          <p:cNvPr id="8200" name="Text Box 8"/>
          <p:cNvSpPr txBox="1">
            <a:spLocks noChangeArrowheads="1"/>
          </p:cNvSpPr>
          <p:nvPr/>
        </p:nvSpPr>
        <p:spPr bwMode="auto">
          <a:xfrm>
            <a:off x="6248400"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1</a:t>
            </a:r>
          </a:p>
        </p:txBody>
      </p:sp>
      <p:sp>
        <p:nvSpPr>
          <p:cNvPr id="8201" name="Text Box 9"/>
          <p:cNvSpPr txBox="1">
            <a:spLocks noChangeArrowheads="1"/>
          </p:cNvSpPr>
          <p:nvPr/>
        </p:nvSpPr>
        <p:spPr bwMode="auto">
          <a:xfrm>
            <a:off x="7162800" y="2635250"/>
            <a:ext cx="463550" cy="641350"/>
          </a:xfrm>
          <a:prstGeom prst="rect">
            <a:avLst/>
          </a:prstGeom>
          <a:noFill/>
          <a:ln w="9525">
            <a:noFill/>
            <a:miter lim="800000"/>
            <a:headEnd/>
            <a:tailEnd/>
          </a:ln>
          <a:effectLst/>
        </p:spPr>
        <p:txBody>
          <a:bodyPr wrap="none">
            <a:spAutoFit/>
          </a:bodyPr>
          <a:lstStyle/>
          <a:p>
            <a:r>
              <a:rPr lang="en-US" sz="3600" dirty="0">
                <a:solidFill>
                  <a:srgbClr val="A50021"/>
                </a:solidFill>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animEffect transition="in" filter="dissolve">
                                      <p:cBhvr>
                                        <p:cTn id="7" dur="500"/>
                                        <p:tgtEl>
                                          <p:spTgt spid="819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200"/>
                                        </p:tgtEl>
                                        <p:attrNameLst>
                                          <p:attrName>style.visibility</p:attrName>
                                        </p:attrNameLst>
                                      </p:cBhvr>
                                      <p:to>
                                        <p:strVal val="visible"/>
                                      </p:to>
                                    </p:set>
                                    <p:animEffect transition="in" filter="dissolve">
                                      <p:cBhvr>
                                        <p:cTn id="12" dur="500"/>
                                        <p:tgtEl>
                                          <p:spTgt spid="820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201"/>
                                        </p:tgtEl>
                                        <p:attrNameLst>
                                          <p:attrName>style.visibility</p:attrName>
                                        </p:attrNameLst>
                                      </p:cBhvr>
                                      <p:to>
                                        <p:strVal val="visible"/>
                                      </p:to>
                                    </p:set>
                                    <p:animEffect transition="in" filter="dissolve">
                                      <p:cBhvr>
                                        <p:cTn id="17" dur="5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autoUpdateAnimBg="0"/>
      <p:bldP spid="8200" grpId="0" autoUpdateAnimBg="0"/>
      <p:bldP spid="8201" grpId="0" autoUpdateAnimBg="0"/>
    </p:bldLst>
  </p:timing>
</p:sld>
</file>

<file path=ppt/theme/theme1.xml><?xml version="1.0" encoding="utf-8"?>
<a:theme xmlns:a="http://schemas.openxmlformats.org/drawingml/2006/main" name="chemistry">
  <a:themeElements>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fontScheme name="chemistry">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hemistr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emistr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emistr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emistr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emistr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emistr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emistr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Data\Microsoft\Templates\chemistry.pot</Template>
  <TotalTime>304</TotalTime>
  <Words>2183</Words>
  <Application>Microsoft Office PowerPoint</Application>
  <PresentationFormat>Екран (4:3)</PresentationFormat>
  <Paragraphs>300</Paragraphs>
  <Slides>21</Slides>
  <Notes>21</Notes>
  <HiddenSlides>0</HiddenSlides>
  <MMClips>0</MMClips>
  <ScaleCrop>false</ScaleCrop>
  <HeadingPairs>
    <vt:vector size="4" baseType="variant">
      <vt:variant>
        <vt:lpstr>Тема</vt:lpstr>
      </vt:variant>
      <vt:variant>
        <vt:i4>1</vt:i4>
      </vt:variant>
      <vt:variant>
        <vt:lpstr>Заголовки слайдів</vt:lpstr>
      </vt:variant>
      <vt:variant>
        <vt:i4>21</vt:i4>
      </vt:variant>
    </vt:vector>
  </HeadingPairs>
  <TitlesOfParts>
    <vt:vector size="22" baseType="lpstr">
      <vt:lpstr>chemistry</vt:lpstr>
      <vt:lpstr>Measuring</vt:lpstr>
      <vt:lpstr>Reading the Meniscus</vt:lpstr>
      <vt:lpstr>Try to avoid parallax errors.</vt:lpstr>
      <vt:lpstr>Graduated Cylinders</vt:lpstr>
      <vt:lpstr>Measuring Volume</vt:lpstr>
      <vt:lpstr>Use the graduations to find all certain digits</vt:lpstr>
      <vt:lpstr>Estimate the uncertain digit and take a reading</vt:lpstr>
      <vt:lpstr>10 mL Graduate</vt:lpstr>
      <vt:lpstr>25mL graduated cylinder </vt:lpstr>
      <vt:lpstr>100mL graduated cylinder </vt:lpstr>
      <vt:lpstr>Self Test</vt:lpstr>
      <vt:lpstr>The Thermometer</vt:lpstr>
      <vt:lpstr>Do not allow the tip to touch the walls or the bottom of the flask.</vt:lpstr>
      <vt:lpstr>Reading the Thermometer</vt:lpstr>
      <vt:lpstr>Measuring Mass - The Beam Balance</vt:lpstr>
      <vt:lpstr>Balance Rules </vt:lpstr>
      <vt:lpstr>Mass and Significant Figures</vt:lpstr>
      <vt:lpstr>Determining Mass</vt:lpstr>
      <vt:lpstr>Check to see that the balance scale is at zero</vt:lpstr>
      <vt:lpstr>Read Mass</vt:lpstr>
      <vt:lpstr>Read Mass More Closely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Allan</dc:creator>
  <cp:lastModifiedBy>RomaK</cp:lastModifiedBy>
  <cp:revision>118</cp:revision>
  <dcterms:created xsi:type="dcterms:W3CDTF">2001-07-13T04:40:38Z</dcterms:created>
  <dcterms:modified xsi:type="dcterms:W3CDTF">2015-09-02T10:06:35Z</dcterms:modified>
</cp:coreProperties>
</file>