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sldIdLst>
    <p:sldId id="275" r:id="rId2"/>
    <p:sldId id="330" r:id="rId3"/>
    <p:sldId id="276" r:id="rId4"/>
    <p:sldId id="277" r:id="rId5"/>
    <p:sldId id="331" r:id="rId6"/>
    <p:sldId id="279" r:id="rId7"/>
    <p:sldId id="280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bg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bg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bg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bg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bg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bg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bg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bg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bg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4D4D4D"/>
    <a:srgbClr val="FF3300"/>
    <a:srgbClr val="000000"/>
    <a:srgbClr val="FFFF00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B5B69B-A774-49AC-B64A-1F78A1EC5556}" type="datetimeFigureOut">
              <a:rPr lang="uk-UA" smtClean="0"/>
              <a:t>02.09.2015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57631B-5E2F-4172-8CB9-BC2236B1B08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90903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Resonance</a:t>
            </a:r>
          </a:p>
          <a:p>
            <a:r>
              <a:rPr lang="en-US" smtClean="0"/>
              <a:t>Resonance is invoked when more than one valid Lewis structure can be written for a particular molecule.</a:t>
            </a:r>
          </a:p>
          <a:p>
            <a:r>
              <a:rPr lang="en-US" smtClean="0"/>
              <a:t> The actual structure is an average of the resonance  </a:t>
            </a:r>
          </a:p>
          <a:p>
            <a:r>
              <a:rPr lang="en-US" smtClean="0"/>
              <a:t>   structures.</a:t>
            </a:r>
          </a:p>
          <a:p>
            <a:r>
              <a:rPr lang="en-US" smtClean="0"/>
              <a:t>Benzene, C6H6</a:t>
            </a:r>
          </a:p>
          <a:p>
            <a:r>
              <a:rPr lang="en-US" smtClean="0"/>
              <a:t> The bond lengths in the ring are identical, and </a:t>
            </a:r>
          </a:p>
          <a:p>
            <a:r>
              <a:rPr lang="en-US" smtClean="0"/>
              <a:t>   between those of single and double bonds.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Resonance</a:t>
            </a:r>
          </a:p>
          <a:p>
            <a:r>
              <a:rPr lang="en-US" smtClean="0"/>
              <a:t>Resonance is invoked when more than one valid Lewis structure can be written for a particular molecule.</a:t>
            </a:r>
          </a:p>
          <a:p>
            <a:r>
              <a:rPr lang="en-US" smtClean="0"/>
              <a:t> The actual structure is an average of the resonance  </a:t>
            </a:r>
          </a:p>
          <a:p>
            <a:r>
              <a:rPr lang="en-US" smtClean="0"/>
              <a:t>   structures.</a:t>
            </a:r>
          </a:p>
          <a:p>
            <a:r>
              <a:rPr lang="en-US" smtClean="0"/>
              <a:t>Benzene, C6H6</a:t>
            </a:r>
          </a:p>
          <a:p>
            <a:r>
              <a:rPr lang="en-US" smtClean="0"/>
              <a:t> The bond lengths in the ring are identical, and </a:t>
            </a:r>
          </a:p>
          <a:p>
            <a:r>
              <a:rPr lang="en-US" smtClean="0"/>
              <a:t>   between those of single and double bonds.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44457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Resonance Bond Length and Bond Energy</a:t>
            </a:r>
          </a:p>
          <a:p>
            <a:r>
              <a:rPr lang="en-US" smtClean="0"/>
              <a:t>Resonance bonds are shorter and stronger than single bonds.</a:t>
            </a:r>
          </a:p>
          <a:p>
            <a:r>
              <a:rPr lang="en-US" smtClean="0"/>
              <a:t> Resonance bonds are longer and weaker than double</a:t>
            </a:r>
          </a:p>
          <a:p>
            <a:r>
              <a:rPr lang="en-US" smtClean="0"/>
              <a:t>   bonds.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Resonance Bond Length and Bond Energy</a:t>
            </a:r>
          </a:p>
          <a:p>
            <a:r>
              <a:rPr lang="en-US" smtClean="0"/>
              <a:t>Resonance bonds are shorter and stronger than single bonds.</a:t>
            </a:r>
          </a:p>
          <a:p>
            <a:r>
              <a:rPr lang="en-US" smtClean="0"/>
              <a:t> Resonance bonds are longer and weaker than double</a:t>
            </a:r>
          </a:p>
          <a:p>
            <a:r>
              <a:rPr lang="en-US" smtClean="0"/>
              <a:t>   bonds.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462544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Resonance in Ozone, O3</a:t>
            </a:r>
          </a:p>
          <a:p>
            <a:r>
              <a:rPr lang="en-US" smtClean="0"/>
              <a:t>Neither structure is correct.</a:t>
            </a:r>
          </a:p>
          <a:p>
            <a:r>
              <a:rPr lang="en-US" smtClean="0"/>
              <a:t>Oxygen bond lengths are identical, and  intermediate to single and double bonds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Resonance in Ozone, O3</a:t>
            </a:r>
          </a:p>
          <a:p>
            <a:r>
              <a:rPr lang="en-US" smtClean="0"/>
              <a:t>Neither structure is correct.</a:t>
            </a:r>
          </a:p>
          <a:p>
            <a:r>
              <a:rPr lang="en-US" smtClean="0"/>
              <a:t>Oxygen bond lengths are identical, and  intermediate to single and double bonds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812062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Resonance in a carbonate ion:</a:t>
            </a:r>
          </a:p>
          <a:p>
            <a:r>
              <a:rPr lang="en-US" smtClean="0"/>
              <a:t>Resonance in an acetate ion:</a:t>
            </a:r>
          </a:p>
          <a:p>
            <a:r>
              <a:rPr lang="en-US" smtClean="0"/>
              <a:t>Resonance in Polyatomic Ions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Resonance in a carbonate ion:</a:t>
            </a:r>
          </a:p>
          <a:p>
            <a:r>
              <a:rPr lang="en-US" smtClean="0"/>
              <a:t>Resonance in an acetate ion:</a:t>
            </a:r>
          </a:p>
          <a:p>
            <a:r>
              <a:rPr lang="en-US" smtClean="0"/>
              <a:t>Resonance in Polyatomic Ions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897245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Localized Electron Model</a:t>
            </a:r>
          </a:p>
          <a:p>
            <a:r>
              <a:rPr lang="en-US" smtClean="0"/>
              <a:t>Lewis structures are an application of the “Localized Electron Model”</a:t>
            </a:r>
          </a:p>
          <a:p>
            <a:r>
              <a:rPr lang="en-US" smtClean="0"/>
              <a:t>L.E.M. says: Electron pairs can be thought of as “belonging” to pairs of atoms when bonding</a:t>
            </a:r>
          </a:p>
          <a:p>
            <a:r>
              <a:rPr lang="en-US" smtClean="0"/>
              <a:t>Resonance points out a weakness in the Localized Electron Model.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Localized Electron Model</a:t>
            </a:r>
          </a:p>
          <a:p>
            <a:r>
              <a:rPr lang="en-US" smtClean="0"/>
              <a:t>Lewis structures are an application of the “Localized Electron Model”</a:t>
            </a:r>
          </a:p>
          <a:p>
            <a:r>
              <a:rPr lang="en-US" smtClean="0"/>
              <a:t>L.E.M. says: Electron pairs can be thought of as “belonging” to pairs of atoms when bonding</a:t>
            </a:r>
          </a:p>
          <a:p>
            <a:r>
              <a:rPr lang="en-US" smtClean="0"/>
              <a:t>Resonance points out a weakness in the Localized Electron Model.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06820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Models</a:t>
            </a:r>
          </a:p>
          <a:p>
            <a:r>
              <a:rPr lang="en-US" smtClean="0"/>
              <a:t>  Models are attempts to explain how nature operates on the microscopic level based on experiences in the macroscopic world.</a:t>
            </a:r>
          </a:p>
          <a:p>
            <a:r>
              <a:rPr lang="en-US" smtClean="0"/>
              <a:t>Models can be physical as with this DNA model</a:t>
            </a:r>
          </a:p>
          <a:p>
            <a:r>
              <a:rPr lang="en-US" smtClean="0"/>
              <a:t>Models can be mathematical</a:t>
            </a:r>
          </a:p>
          <a:p>
            <a:r>
              <a:rPr lang="en-US" smtClean="0"/>
              <a:t>Models can be theoretical or philosophical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Models</a:t>
            </a:r>
          </a:p>
          <a:p>
            <a:r>
              <a:rPr lang="en-US" smtClean="0"/>
              <a:t>  Models are attempts to explain how nature operates on the microscopic level based on experiences in the macroscopic world.</a:t>
            </a:r>
          </a:p>
          <a:p>
            <a:r>
              <a:rPr lang="en-US" smtClean="0"/>
              <a:t>Models can be physical as with this DNA model</a:t>
            </a:r>
          </a:p>
          <a:p>
            <a:r>
              <a:rPr lang="en-US" smtClean="0"/>
              <a:t>Models can be mathematical</a:t>
            </a:r>
          </a:p>
          <a:p>
            <a:r>
              <a:rPr lang="en-US" smtClean="0"/>
              <a:t>Models can be theoretical or philosophical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331315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Fundamental Properties of Models</a:t>
            </a:r>
          </a:p>
          <a:p>
            <a:r>
              <a:rPr lang="en-US" smtClean="0"/>
              <a:t>A model does not equal reality.</a:t>
            </a:r>
          </a:p>
          <a:p>
            <a:r>
              <a:rPr lang="en-US" smtClean="0"/>
              <a:t>Models are oversimplifications, and are therefore often wrong.</a:t>
            </a:r>
          </a:p>
          <a:p>
            <a:r>
              <a:rPr lang="en-US" smtClean="0"/>
              <a:t>Models become more complicated as they age.</a:t>
            </a:r>
          </a:p>
          <a:p>
            <a:r>
              <a:rPr lang="en-US" smtClean="0"/>
              <a:t>We must understand the underlying assumptions in a model so that we don’t misuse it.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Fundamental Properties of Models</a:t>
            </a:r>
          </a:p>
          <a:p>
            <a:r>
              <a:rPr lang="en-US" smtClean="0"/>
              <a:t>A model does not equal reality.</a:t>
            </a:r>
          </a:p>
          <a:p>
            <a:r>
              <a:rPr lang="en-US" smtClean="0"/>
              <a:t>Models are oversimplifications, and are therefore often wrong.</a:t>
            </a:r>
          </a:p>
          <a:p>
            <a:r>
              <a:rPr lang="en-US" smtClean="0"/>
              <a:t>Models become more complicated as they age.</a:t>
            </a:r>
          </a:p>
          <a:p>
            <a:r>
              <a:rPr lang="en-US" smtClean="0"/>
              <a:t>We must understand the underlying assumptions in a model so that we don’t misuse it.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58614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6C4301-20F3-40EF-910E-2D41C01D7E39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16365A-FF13-497F-A0C9-5B29D42DF641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516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0DED2C-2F8A-475D-B84F-E21A5E01A3B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AA644FC-13FF-407A-8182-0034C46E8154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B146145-C65D-4E27-9013-CEB428088EE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D3E79A-4A5A-4327-8BDD-13BC77DB634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21D5AD-D8D6-4978-A799-93FC8BF86B74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D2E769-187D-4F1E-B8BF-65991238450E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194BC6-4331-4897-A4CA-4C5C521695A4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B9CD5D-E2DC-40BB-90FF-F3CBA1BB0FB5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79E182-BD63-4114-A887-C1CF6D116F9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002500-9DC3-496C-AEA6-567445DACF92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F49291-6006-40AC-B90A-10FC9462CEA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7E8A1F44-A1EE-46FB-AB13-A7226ED14BB4}" type="slidenum">
              <a:rPr lang="en-US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73" r:id="rId12"/>
    <p:sldLayoutId id="2147483674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-76200"/>
            <a:ext cx="7772400" cy="1143000"/>
          </a:xfrm>
          <a:noFill/>
          <a:ln/>
        </p:spPr>
        <p:txBody>
          <a:bodyPr lIns="90488" tIns="44450" rIns="90488" bIns="44450"/>
          <a:lstStyle/>
          <a:p>
            <a:r>
              <a:rPr lang="en-US" sz="4000" u="sng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Resonance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457200" y="914400"/>
            <a:ext cx="8458200" cy="1143000"/>
          </a:xfrm>
          <a:noFill/>
          <a:ln w="12700"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Blip>
                <a:blip r:embed="rId4"/>
              </a:buBlip>
            </a:pPr>
            <a:r>
              <a:rPr lang="en-US" sz="2400">
                <a:solidFill>
                  <a:schemeClr val="tx1"/>
                </a:solidFill>
              </a:rPr>
              <a:t>Resonance is invoked when more than one valid Lewis structure can be written for a particular molecule.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533400" y="4572000"/>
            <a:ext cx="8610600" cy="8842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Blip>
                <a:blip r:embed="rId4"/>
              </a:buBlip>
            </a:pPr>
            <a:r>
              <a:rPr lang="en-US" b="1"/>
              <a:t> </a:t>
            </a:r>
            <a:r>
              <a:rPr lang="en-US" sz="2400" b="1">
                <a:solidFill>
                  <a:schemeClr val="tx1"/>
                </a:solidFill>
              </a:rPr>
              <a:t>The actual structure is an average of the resonance  </a:t>
            </a:r>
          </a:p>
          <a:p>
            <a:pPr eaLnBrk="0" hangingPunct="0"/>
            <a:r>
              <a:rPr lang="en-US" sz="2400" b="1">
                <a:solidFill>
                  <a:schemeClr val="tx1"/>
                </a:solidFill>
              </a:rPr>
              <a:t>   structures.</a:t>
            </a:r>
          </a:p>
        </p:txBody>
      </p:sp>
      <p:graphicFrame>
        <p:nvGraphicFramePr>
          <p:cNvPr id="22536" name="Object 8"/>
          <p:cNvGraphicFramePr>
            <a:graphicFrameLocks noGrp="1" noChangeAspect="1"/>
          </p:cNvGraphicFramePr>
          <p:nvPr>
            <p:ph sz="half" idx="2"/>
          </p:nvPr>
        </p:nvGraphicFramePr>
        <p:xfrm>
          <a:off x="1447800" y="2057400"/>
          <a:ext cx="6477000" cy="2676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8" name="ChemSketch" r:id="rId5" imgW="2743200" imgH="1134000" progId="ACD.ChemSketch.20">
                  <p:embed/>
                </p:oleObj>
              </mc:Choice>
              <mc:Fallback>
                <p:oleObj name="ChemSketch" r:id="rId5" imgW="2743200" imgH="1134000" progId="ACD.ChemSketch.20">
                  <p:embed/>
                  <p:pic>
                    <p:nvPicPr>
                      <p:cNvPr id="0" name="Picture 8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2057400"/>
                        <a:ext cx="6477000" cy="2676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3505200" y="2133600"/>
            <a:ext cx="25447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</a:rPr>
              <a:t>Benzene, C</a:t>
            </a:r>
            <a:r>
              <a:rPr lang="en-US" baseline="-25000">
                <a:solidFill>
                  <a:srgbClr val="FF3300"/>
                </a:solidFill>
              </a:rPr>
              <a:t>6</a:t>
            </a:r>
            <a:r>
              <a:rPr lang="en-US">
                <a:solidFill>
                  <a:srgbClr val="FF3300"/>
                </a:solidFill>
              </a:rPr>
              <a:t>H</a:t>
            </a:r>
            <a:r>
              <a:rPr lang="en-US" baseline="-25000">
                <a:solidFill>
                  <a:srgbClr val="FF3300"/>
                </a:solidFill>
              </a:rPr>
              <a:t>6</a:t>
            </a: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533400" y="5486400"/>
            <a:ext cx="8610600" cy="8842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Blip>
                <a:blip r:embed="rId4"/>
              </a:buBlip>
            </a:pPr>
            <a:r>
              <a:rPr lang="en-US" b="1"/>
              <a:t> </a:t>
            </a:r>
            <a:r>
              <a:rPr lang="en-US" sz="2400" b="1">
                <a:solidFill>
                  <a:schemeClr val="tx1"/>
                </a:solidFill>
              </a:rPr>
              <a:t>The bond lengths in the ring are identical, and </a:t>
            </a:r>
          </a:p>
          <a:p>
            <a:pPr eaLnBrk="0" hangingPunct="0"/>
            <a:r>
              <a:rPr lang="en-US" sz="2400" b="1">
                <a:solidFill>
                  <a:schemeClr val="tx1"/>
                </a:solidFill>
              </a:rPr>
              <a:t>   between those of single and double bonds.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animBg="1" autoUpdateAnimBg="0"/>
      <p:bldP spid="22532" grpId="0" autoUpdateAnimBg="0"/>
      <p:bldP spid="22538" grpId="0"/>
      <p:bldP spid="22539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8229600" cy="914400"/>
          </a:xfrm>
          <a:noFill/>
          <a:ln/>
        </p:spPr>
        <p:txBody>
          <a:bodyPr lIns="90488" tIns="44450" rIns="90488" bIns="44450"/>
          <a:lstStyle/>
          <a:p>
            <a:r>
              <a:rPr lang="en-US" sz="3200" u="sng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Resonance Bond Length and Bond Energy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457200" y="1143000"/>
            <a:ext cx="8458200" cy="1143000"/>
          </a:xfrm>
          <a:noFill/>
          <a:ln w="12700"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Blip>
                <a:blip r:embed="rId4"/>
              </a:buBlip>
            </a:pPr>
            <a:r>
              <a:rPr lang="en-US" sz="2800">
                <a:solidFill>
                  <a:schemeClr val="tx1"/>
                </a:solidFill>
              </a:rPr>
              <a:t>Resonance bonds are </a:t>
            </a:r>
            <a:r>
              <a:rPr lang="en-US" sz="2800" u="sng">
                <a:solidFill>
                  <a:schemeClr val="tx1"/>
                </a:solidFill>
              </a:rPr>
              <a:t>shorter</a:t>
            </a:r>
            <a:r>
              <a:rPr lang="en-US" sz="2800">
                <a:solidFill>
                  <a:schemeClr val="tx1"/>
                </a:solidFill>
              </a:rPr>
              <a:t> and </a:t>
            </a:r>
            <a:r>
              <a:rPr lang="en-US" sz="2800" u="sng">
                <a:solidFill>
                  <a:schemeClr val="tx1"/>
                </a:solidFill>
              </a:rPr>
              <a:t>stronger</a:t>
            </a:r>
            <a:r>
              <a:rPr lang="en-US" sz="2800">
                <a:solidFill>
                  <a:schemeClr val="tx1"/>
                </a:solidFill>
              </a:rPr>
              <a:t> than single bonds.</a:t>
            </a:r>
          </a:p>
        </p:txBody>
      </p:sp>
      <p:sp>
        <p:nvSpPr>
          <p:cNvPr id="91140" name="Text Box 4"/>
          <p:cNvSpPr txBox="1">
            <a:spLocks noChangeArrowheads="1"/>
          </p:cNvSpPr>
          <p:nvPr/>
        </p:nvSpPr>
        <p:spPr bwMode="auto">
          <a:xfrm>
            <a:off x="533400" y="4572000"/>
            <a:ext cx="8610600" cy="8842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Blip>
                <a:blip r:embed="rId4"/>
              </a:buBlip>
            </a:pPr>
            <a:r>
              <a:rPr lang="en-US" b="1"/>
              <a:t> </a:t>
            </a:r>
            <a:r>
              <a:rPr lang="en-US" sz="2400" b="1">
                <a:solidFill>
                  <a:schemeClr val="tx1"/>
                </a:solidFill>
              </a:rPr>
              <a:t>Resonance bonds are </a:t>
            </a:r>
            <a:r>
              <a:rPr lang="en-US" sz="2400" b="1" u="sng">
                <a:solidFill>
                  <a:schemeClr val="tx1"/>
                </a:solidFill>
              </a:rPr>
              <a:t>longer</a:t>
            </a:r>
            <a:r>
              <a:rPr lang="en-US" sz="2400" b="1">
                <a:solidFill>
                  <a:schemeClr val="tx1"/>
                </a:solidFill>
              </a:rPr>
              <a:t> and </a:t>
            </a:r>
            <a:r>
              <a:rPr lang="en-US" sz="2400" b="1" u="sng">
                <a:solidFill>
                  <a:schemeClr val="tx1"/>
                </a:solidFill>
              </a:rPr>
              <a:t>weaker</a:t>
            </a:r>
            <a:r>
              <a:rPr lang="en-US" sz="2400" b="1">
                <a:solidFill>
                  <a:schemeClr val="tx1"/>
                </a:solidFill>
              </a:rPr>
              <a:t> than double</a:t>
            </a:r>
          </a:p>
          <a:p>
            <a:pPr eaLnBrk="0" hangingPunct="0"/>
            <a:r>
              <a:rPr lang="en-US" sz="2400" b="1">
                <a:solidFill>
                  <a:schemeClr val="tx1"/>
                </a:solidFill>
              </a:rPr>
              <a:t>   bonds.</a:t>
            </a:r>
          </a:p>
        </p:txBody>
      </p:sp>
      <p:graphicFrame>
        <p:nvGraphicFramePr>
          <p:cNvPr id="91141" name="Object 5"/>
          <p:cNvGraphicFramePr>
            <a:graphicFrameLocks noGrp="1" noChangeAspect="1"/>
          </p:cNvGraphicFramePr>
          <p:nvPr>
            <p:ph sz="half" idx="2"/>
          </p:nvPr>
        </p:nvGraphicFramePr>
        <p:xfrm>
          <a:off x="1447800" y="2057400"/>
          <a:ext cx="6477000" cy="2676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43" name="ChemSketch" r:id="rId5" imgW="2743200" imgH="1134000" progId="ACD.ChemSketch.20">
                  <p:embed/>
                </p:oleObj>
              </mc:Choice>
              <mc:Fallback>
                <p:oleObj name="ChemSketch" r:id="rId5" imgW="2743200" imgH="1134000" progId="ACD.ChemSketch.20">
                  <p:embed/>
                  <p:pic>
                    <p:nvPicPr>
                      <p:cNvPr id="0" name="Picture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2057400"/>
                        <a:ext cx="6477000" cy="2676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9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91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 animBg="1" autoUpdateAnimBg="0"/>
      <p:bldP spid="91140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z="3600" u="sng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Resonance in Ozone, O</a:t>
            </a:r>
            <a:r>
              <a:rPr lang="en-US" sz="3600" u="sng" baseline="-25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914400" y="4800600"/>
            <a:ext cx="5638800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b="1" u="sng">
                <a:solidFill>
                  <a:srgbClr val="FF3300"/>
                </a:solidFill>
              </a:rPr>
              <a:t>Neither</a:t>
            </a:r>
            <a:r>
              <a:rPr lang="en-US" b="1">
                <a:solidFill>
                  <a:srgbClr val="FF3300"/>
                </a:solidFill>
              </a:rPr>
              <a:t> structure is correct.</a:t>
            </a:r>
          </a:p>
        </p:txBody>
      </p:sp>
      <p:graphicFrame>
        <p:nvGraphicFramePr>
          <p:cNvPr id="23557" name="Object 5"/>
          <p:cNvGraphicFramePr>
            <a:graphicFrameLocks noGrp="1" noChangeAspect="1"/>
          </p:cNvGraphicFramePr>
          <p:nvPr>
            <p:ph idx="1"/>
          </p:nvPr>
        </p:nvGraphicFramePr>
        <p:xfrm>
          <a:off x="2362200" y="1295400"/>
          <a:ext cx="9372600" cy="3465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9" name="ChemSketch" r:id="rId4" imgW="3395520" imgH="1255680" progId="ACD.ChemSketch.20">
                  <p:embed/>
                </p:oleObj>
              </mc:Choice>
              <mc:Fallback>
                <p:oleObj name="ChemSketch" r:id="rId4" imgW="3395520" imgH="1255680" progId="ACD.ChemSketch.20">
                  <p:embed/>
                  <p:pic>
                    <p:nvPicPr>
                      <p:cNvPr id="0" name="Picture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295400"/>
                        <a:ext cx="9372600" cy="3465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914400" y="5486400"/>
            <a:ext cx="77120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Oxygen bond lengths are identical, and  intermediate to single and double bonds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381000" y="914400"/>
            <a:ext cx="46132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b="1" dirty="0">
                <a:solidFill>
                  <a:schemeClr val="tx1"/>
                </a:solidFill>
              </a:rPr>
              <a:t>Resonance in a carbonate ion: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457200" y="3352800"/>
            <a:ext cx="44386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b="1" dirty="0">
                <a:solidFill>
                  <a:schemeClr val="tx1"/>
                </a:solidFill>
              </a:rPr>
              <a:t>Resonance in an acetate ion: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7772400" cy="609600"/>
          </a:xfrm>
        </p:spPr>
        <p:txBody>
          <a:bodyPr/>
          <a:lstStyle/>
          <a:p>
            <a:r>
              <a:rPr lang="en-US" sz="3600" u="sng" dirty="0">
                <a:solidFill>
                  <a:schemeClr val="tx1"/>
                </a:solidFill>
              </a:rPr>
              <a:t>Resonance in Polyatomic Ions</a:t>
            </a:r>
          </a:p>
        </p:txBody>
      </p:sp>
      <p:pic>
        <p:nvPicPr>
          <p:cNvPr id="2458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1371600"/>
            <a:ext cx="541972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4038600"/>
            <a:ext cx="5267325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utoUpdateAnimBg="0"/>
      <p:bldP spid="24579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CC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696200" cy="762000"/>
          </a:xfrm>
        </p:spPr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Localized </a:t>
            </a:r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Electron Model</a:t>
            </a:r>
          </a:p>
        </p:txBody>
      </p:sp>
      <p:sp>
        <p:nvSpPr>
          <p:cNvPr id="95236" name="Text Box 4"/>
          <p:cNvSpPr txBox="1">
            <a:spLocks noChangeArrowheads="1"/>
          </p:cNvSpPr>
          <p:nvPr/>
        </p:nvSpPr>
        <p:spPr bwMode="auto">
          <a:xfrm>
            <a:off x="609600" y="1066800"/>
            <a:ext cx="77120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Lewis structures are an application of the “</a:t>
            </a:r>
            <a:r>
              <a:rPr lang="en-US" b="1" u="sng" dirty="0">
                <a:solidFill>
                  <a:srgbClr val="C00000"/>
                </a:solidFill>
              </a:rPr>
              <a:t>L</a:t>
            </a:r>
            <a:r>
              <a:rPr lang="en-US" b="1" dirty="0">
                <a:solidFill>
                  <a:srgbClr val="C00000"/>
                </a:solidFill>
              </a:rPr>
              <a:t>ocalized </a:t>
            </a:r>
            <a:r>
              <a:rPr lang="en-US" b="1" u="sng" dirty="0">
                <a:solidFill>
                  <a:srgbClr val="C00000"/>
                </a:solidFill>
              </a:rPr>
              <a:t>E</a:t>
            </a:r>
            <a:r>
              <a:rPr lang="en-US" b="1" dirty="0">
                <a:solidFill>
                  <a:srgbClr val="C00000"/>
                </a:solidFill>
              </a:rPr>
              <a:t>lectron </a:t>
            </a:r>
            <a:r>
              <a:rPr lang="en-US" b="1" u="sng" dirty="0">
                <a:solidFill>
                  <a:srgbClr val="C00000"/>
                </a:solidFill>
              </a:rPr>
              <a:t>M</a:t>
            </a:r>
            <a:r>
              <a:rPr lang="en-US" b="1" dirty="0">
                <a:solidFill>
                  <a:srgbClr val="C00000"/>
                </a:solidFill>
              </a:rPr>
              <a:t>odel</a:t>
            </a:r>
            <a:r>
              <a:rPr lang="en-US" b="1" dirty="0">
                <a:solidFill>
                  <a:schemeClr val="tx1"/>
                </a:solidFill>
              </a:rPr>
              <a:t>”</a:t>
            </a:r>
          </a:p>
        </p:txBody>
      </p:sp>
      <p:sp>
        <p:nvSpPr>
          <p:cNvPr id="95237" name="Text Box 5"/>
          <p:cNvSpPr txBox="1">
            <a:spLocks noChangeArrowheads="1"/>
          </p:cNvSpPr>
          <p:nvPr/>
        </p:nvSpPr>
        <p:spPr bwMode="auto">
          <a:xfrm>
            <a:off x="1447800" y="2133600"/>
            <a:ext cx="76962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L.E.M.</a:t>
            </a:r>
            <a:r>
              <a:rPr lang="en-US" b="1" dirty="0"/>
              <a:t> </a:t>
            </a:r>
            <a:r>
              <a:rPr lang="en-US" b="1" dirty="0">
                <a:solidFill>
                  <a:schemeClr val="tx1"/>
                </a:solidFill>
              </a:rPr>
              <a:t>says: Electron pairs can be thought of as “belonging” to pairs of atoms when bonding</a:t>
            </a:r>
          </a:p>
        </p:txBody>
      </p:sp>
      <p:sp>
        <p:nvSpPr>
          <p:cNvPr id="95238" name="Text Box 6"/>
          <p:cNvSpPr txBox="1">
            <a:spLocks noChangeArrowheads="1"/>
          </p:cNvSpPr>
          <p:nvPr/>
        </p:nvSpPr>
        <p:spPr bwMode="auto">
          <a:xfrm>
            <a:off x="1447800" y="3625850"/>
            <a:ext cx="73310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u="sng" dirty="0">
                <a:solidFill>
                  <a:schemeClr val="tx1"/>
                </a:solidFill>
              </a:rPr>
              <a:t>Resonance</a:t>
            </a:r>
            <a:r>
              <a:rPr lang="en-US" b="1" dirty="0">
                <a:solidFill>
                  <a:schemeClr val="tx1"/>
                </a:solidFill>
              </a:rPr>
              <a:t> points out a </a:t>
            </a:r>
            <a:r>
              <a:rPr lang="en-US" b="1" u="sng" dirty="0">
                <a:solidFill>
                  <a:schemeClr val="tx1"/>
                </a:solidFill>
              </a:rPr>
              <a:t>weakness</a:t>
            </a:r>
            <a:r>
              <a:rPr lang="en-US" b="1" dirty="0">
                <a:solidFill>
                  <a:schemeClr val="tx1"/>
                </a:solidFill>
              </a:rPr>
              <a:t> in the Localized Electron Model.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CC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2286000" cy="762000"/>
          </a:xfrm>
          <a:noFill/>
          <a:ln/>
        </p:spPr>
        <p:txBody>
          <a:bodyPr lIns="90488" tIns="44450" rIns="90488" bIns="44450"/>
          <a:lstStyle/>
          <a:p>
            <a:r>
              <a:rPr lang="en-US" sz="36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Models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8610600" cy="1981200"/>
          </a:xfrm>
          <a:noFill/>
          <a:ln w="12700"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 dirty="0">
                <a:solidFill>
                  <a:schemeClr val="tx1"/>
                </a:solidFill>
              </a:rPr>
              <a:t>  </a:t>
            </a:r>
            <a:r>
              <a:rPr lang="en-US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Models are attempts to explain how nature operates on the microscopic level based on experiences in the macroscopic world.</a:t>
            </a:r>
          </a:p>
        </p:txBody>
      </p:sp>
      <p:pic>
        <p:nvPicPr>
          <p:cNvPr id="26628" name="Picture 4" descr="crickandwats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209800"/>
            <a:ext cx="4057650" cy="3581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365125" y="2819400"/>
            <a:ext cx="3902075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400" b="1" dirty="0">
                <a:solidFill>
                  <a:schemeClr val="tx1"/>
                </a:solidFill>
              </a:rPr>
              <a:t>Models can be </a:t>
            </a:r>
            <a:r>
              <a:rPr lang="en-US" sz="2400" b="1" dirty="0">
                <a:solidFill>
                  <a:srgbClr val="C00000"/>
                </a:solidFill>
              </a:rPr>
              <a:t>physical</a:t>
            </a:r>
            <a:r>
              <a:rPr lang="en-US" sz="2400" b="1" dirty="0">
                <a:solidFill>
                  <a:schemeClr val="tx1"/>
                </a:solidFill>
              </a:rPr>
              <a:t> as with this DNA model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381000" y="3779838"/>
            <a:ext cx="4953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400" b="1" dirty="0">
                <a:solidFill>
                  <a:schemeClr val="tx1"/>
                </a:solidFill>
              </a:rPr>
              <a:t>Models can be </a:t>
            </a:r>
            <a:r>
              <a:rPr lang="en-US" sz="2400" b="1" dirty="0">
                <a:solidFill>
                  <a:srgbClr val="C00000"/>
                </a:solidFill>
              </a:rPr>
              <a:t>mathematical</a:t>
            </a: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381000" y="4465638"/>
            <a:ext cx="4283075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400" b="1" dirty="0">
                <a:solidFill>
                  <a:schemeClr val="tx1"/>
                </a:solidFill>
              </a:rPr>
              <a:t>Models can be </a:t>
            </a:r>
            <a:r>
              <a:rPr lang="en-US" sz="2400" b="1" dirty="0">
                <a:solidFill>
                  <a:srgbClr val="C00000"/>
                </a:solidFill>
              </a:rPr>
              <a:t>theoretical</a:t>
            </a:r>
            <a:r>
              <a:rPr lang="en-US" sz="2400" b="1" dirty="0">
                <a:solidFill>
                  <a:schemeClr val="tx1"/>
                </a:solidFill>
              </a:rPr>
              <a:t> or </a:t>
            </a:r>
            <a:r>
              <a:rPr lang="en-US" sz="2400" b="1" dirty="0">
                <a:solidFill>
                  <a:srgbClr val="C00000"/>
                </a:solidFill>
              </a:rPr>
              <a:t>philosophical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 autoUpdateAnimBg="0"/>
      <p:bldP spid="26630" grpId="0" autoUpdateAnimBg="0"/>
      <p:bldP spid="26631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FFFCC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914400"/>
          </a:xfrm>
          <a:noFill/>
          <a:ln/>
        </p:spPr>
        <p:txBody>
          <a:bodyPr lIns="90488" tIns="44450" rIns="90488" bIns="44450"/>
          <a:lstStyle/>
          <a:p>
            <a:r>
              <a:rPr lang="en-US" sz="3600" u="sng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Fundamental Properties of Models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772400" cy="4114800"/>
          </a:xfrm>
          <a:noFill/>
          <a:ln w="12700"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solidFill>
                  <a:schemeClr val="tx1"/>
                </a:solidFill>
              </a:rPr>
              <a:t>A model does not equal reality.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solidFill>
                  <a:schemeClr val="tx1"/>
                </a:solidFill>
              </a:rPr>
              <a:t>Models are oversimplifications, and are therefore often wrong.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solidFill>
                  <a:schemeClr val="tx1"/>
                </a:solidFill>
              </a:rPr>
              <a:t>Models become more complicated as they age.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solidFill>
                  <a:schemeClr val="tx1"/>
                </a:solidFill>
              </a:rPr>
              <a:t>We must understand the underlying assumptions in a model so that we don’t misuse it.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 autoUpdateAnimBg="0"/>
    </p:bldLst>
  </p:timing>
</p:sld>
</file>

<file path=ppt/theme/theme1.xml><?xml version="1.0" encoding="utf-8"?>
<a:theme xmlns:a="http://schemas.openxmlformats.org/drawingml/2006/main" name="Chemistry Format">
  <a:themeElements>
    <a:clrScheme name="Chemistry Forma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 Forma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Forma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Forma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1076</TotalTime>
  <Words>765</Words>
  <Application>Microsoft Office PowerPoint</Application>
  <PresentationFormat>Екран (4:3)</PresentationFormat>
  <Paragraphs>93</Paragraphs>
  <Slides>7</Slides>
  <Notes>7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7</vt:i4>
      </vt:variant>
    </vt:vector>
  </HeadingPairs>
  <TitlesOfParts>
    <vt:vector size="9" baseType="lpstr">
      <vt:lpstr>Chemistry Format</vt:lpstr>
      <vt:lpstr>ChemSketch</vt:lpstr>
      <vt:lpstr>Resonance</vt:lpstr>
      <vt:lpstr>Resonance Bond Length and Bond Energy</vt:lpstr>
      <vt:lpstr>Resonance in Ozone, O3</vt:lpstr>
      <vt:lpstr>Resonance in Polyatomic Ions</vt:lpstr>
      <vt:lpstr>The Localized Electron Model</vt:lpstr>
      <vt:lpstr>Models</vt:lpstr>
      <vt:lpstr>Fundamental Properties of Models</vt:lpstr>
    </vt:vector>
  </TitlesOfParts>
  <Company>Visalia Unified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Allan</dc:creator>
  <cp:lastModifiedBy>RomaK</cp:lastModifiedBy>
  <cp:revision>88</cp:revision>
  <dcterms:created xsi:type="dcterms:W3CDTF">2006-05-22T16:00:24Z</dcterms:created>
  <dcterms:modified xsi:type="dcterms:W3CDTF">2015-09-02T10:06:26Z</dcterms:modified>
</cp:coreProperties>
</file>