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0"/>
  </p:notesMasterIdLst>
  <p:sldIdLst>
    <p:sldId id="256" r:id="rId2"/>
    <p:sldId id="292" r:id="rId3"/>
    <p:sldId id="293" r:id="rId4"/>
    <p:sldId id="294" r:id="rId5"/>
    <p:sldId id="295" r:id="rId6"/>
    <p:sldId id="296" r:id="rId7"/>
    <p:sldId id="297" r:id="rId8"/>
    <p:sldId id="298" r:id="rId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Comic Sans MS" pitchFamily="66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Comic Sans MS" pitchFamily="66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Comic Sans MS" pitchFamily="66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Comic Sans MS" pitchFamily="66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Comic Sans MS" pitchFamily="66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000000"/>
    <a:srgbClr val="FF9933"/>
    <a:srgbClr val="FFFFCC"/>
    <a:srgbClr val="009900"/>
    <a:srgbClr val="FFCCFF"/>
    <a:srgbClr val="4D4D4D"/>
    <a:srgbClr val="FF0000"/>
    <a:srgbClr val="00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80"/>
    <p:restoredTop sz="86410"/>
  </p:normalViewPr>
  <p:slideViewPr>
    <p:cSldViewPr>
      <p:cViewPr varScale="1">
        <p:scale>
          <a:sx n="97" d="100"/>
          <a:sy n="97" d="100"/>
        </p:scale>
        <p:origin x="-91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768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307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7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B71B593-E3E9-4E2D-9EA6-8048A3AEBA7A}" type="slidenum">
              <a:rPr lang="en-US"/>
              <a:pPr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195590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Reaction Types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Reaction Types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61906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Combination (Synthesis) Reactions</a:t>
            </a:r>
          </a:p>
          <a:p>
            <a:r>
              <a:rPr lang="en-US" smtClean="0"/>
              <a:t>Two or more substances combine to form a new compound.</a:t>
            </a:r>
          </a:p>
          <a:p>
            <a:r>
              <a:rPr lang="en-US" smtClean="0"/>
              <a:t>A  +  X    AX</a:t>
            </a:r>
          </a:p>
          <a:p>
            <a:r>
              <a:rPr lang="en-US" smtClean="0"/>
              <a:t> Reaction of elements with oxygen and sulfur</a:t>
            </a:r>
          </a:p>
          <a:p>
            <a:r>
              <a:rPr lang="en-US" smtClean="0"/>
              <a:t> Reactions of metals with Halogens</a:t>
            </a:r>
          </a:p>
          <a:p>
            <a:r>
              <a:rPr lang="en-US" smtClean="0"/>
              <a:t> Synthesis Reactions with Oxides</a:t>
            </a:r>
          </a:p>
          <a:p>
            <a:r>
              <a:rPr lang="en-US" smtClean="0"/>
              <a:t> There are others not covered here!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Combination (Synthesis) Reactions</a:t>
            </a:r>
          </a:p>
          <a:p>
            <a:r>
              <a:rPr lang="en-US" smtClean="0"/>
              <a:t>Two or more substances combine to form a new compound.</a:t>
            </a:r>
          </a:p>
          <a:p>
            <a:r>
              <a:rPr lang="en-US" smtClean="0"/>
              <a:t>A  +  X    AX</a:t>
            </a:r>
          </a:p>
          <a:p>
            <a:r>
              <a:rPr lang="en-US" smtClean="0"/>
              <a:t> Reaction of elements with oxygen and sulfur</a:t>
            </a:r>
          </a:p>
          <a:p>
            <a:r>
              <a:rPr lang="en-US" smtClean="0"/>
              <a:t> Reactions of metals with Halogens</a:t>
            </a:r>
          </a:p>
          <a:p>
            <a:r>
              <a:rPr lang="en-US" smtClean="0"/>
              <a:t> Synthesis Reactions with Oxides</a:t>
            </a:r>
          </a:p>
          <a:p>
            <a:r>
              <a:rPr lang="en-US" smtClean="0"/>
              <a:t> There are others not covered here!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81491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Decomposition Reactions</a:t>
            </a:r>
          </a:p>
          <a:p>
            <a:r>
              <a:rPr lang="en-US" smtClean="0"/>
              <a:t>A single compound undergoes a reaction that produces two or more simpler substances</a:t>
            </a:r>
          </a:p>
          <a:p>
            <a:r>
              <a:rPr lang="en-US" smtClean="0"/>
              <a:t>Decomposition of:</a:t>
            </a:r>
          </a:p>
          <a:p>
            <a:r>
              <a:rPr lang="en-US" smtClean="0"/>
              <a:t> Binary compounds   H2O(l )   2H2(g) + O2(g)</a:t>
            </a:r>
          </a:p>
          <a:p>
            <a:r>
              <a:rPr lang="en-US" smtClean="0"/>
              <a:t> Metal carbonates   CaCO3(s)  CaO(s) + CO2(g)</a:t>
            </a:r>
          </a:p>
          <a:p>
            <a:r>
              <a:rPr lang="en-US" smtClean="0"/>
              <a:t> Metal hydroxides   Ca(OH)2(s)  CaO(s) + H2O(g)</a:t>
            </a:r>
          </a:p>
          <a:p>
            <a:r>
              <a:rPr lang="en-US" smtClean="0"/>
              <a:t> Metal chlorates     2KClO3(s)  2KCl(s) + 3O2(g)</a:t>
            </a:r>
          </a:p>
          <a:p>
            <a:r>
              <a:rPr lang="en-US" smtClean="0"/>
              <a:t> Oxyacids             H2CO3(aq)  CO2(g) + H2O(l )</a:t>
            </a:r>
          </a:p>
          <a:p>
            <a:endParaRPr lang="en-US" smtClean="0"/>
          </a:p>
          <a:p>
            <a:r>
              <a:rPr lang="en-US" smtClean="0"/>
              <a:t>AX  A  +  X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Decomposition Reactions</a:t>
            </a:r>
          </a:p>
          <a:p>
            <a:r>
              <a:rPr lang="en-US" smtClean="0"/>
              <a:t>A single compound undergoes a reaction that produces two or more simpler substances</a:t>
            </a:r>
          </a:p>
          <a:p>
            <a:r>
              <a:rPr lang="en-US" smtClean="0"/>
              <a:t>Decomposition of:</a:t>
            </a:r>
          </a:p>
          <a:p>
            <a:r>
              <a:rPr lang="en-US" smtClean="0"/>
              <a:t> Binary compounds   H2O(l )   2H2(g) + O2(g)</a:t>
            </a:r>
          </a:p>
          <a:p>
            <a:r>
              <a:rPr lang="en-US" smtClean="0"/>
              <a:t> Metal carbonates   CaCO3(s)  CaO(s) + CO2(g)</a:t>
            </a:r>
          </a:p>
          <a:p>
            <a:r>
              <a:rPr lang="en-US" smtClean="0"/>
              <a:t> Metal hydroxides   Ca(OH)2(s)  CaO(s) + H2O(g)</a:t>
            </a:r>
          </a:p>
          <a:p>
            <a:r>
              <a:rPr lang="en-US" smtClean="0"/>
              <a:t> Metal chlorates     2KClO3(s)  2KCl(s) + 3O2(g)</a:t>
            </a:r>
          </a:p>
          <a:p>
            <a:r>
              <a:rPr lang="en-US" smtClean="0"/>
              <a:t> Oxyacids             H2CO3(aq)  CO2(g) + H2O(l )</a:t>
            </a:r>
          </a:p>
          <a:p>
            <a:endParaRPr lang="en-US" smtClean="0"/>
          </a:p>
          <a:p>
            <a:r>
              <a:rPr lang="en-US" smtClean="0"/>
              <a:t>AX  A  +  X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38710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Single Replacement Reactions</a:t>
            </a:r>
          </a:p>
          <a:p>
            <a:r>
              <a:rPr lang="en-US" smtClean="0"/>
              <a:t>Replacement of:</a:t>
            </a:r>
          </a:p>
          <a:p>
            <a:r>
              <a:rPr lang="en-US" smtClean="0"/>
              <a:t> Metals by another metal</a:t>
            </a:r>
          </a:p>
          <a:p>
            <a:r>
              <a:rPr lang="en-US" smtClean="0"/>
              <a:t> Hydrogen in water by a metal</a:t>
            </a:r>
          </a:p>
          <a:p>
            <a:r>
              <a:rPr lang="en-US" smtClean="0"/>
              <a:t> Hydrogen in an acid by a metal</a:t>
            </a:r>
          </a:p>
          <a:p>
            <a:r>
              <a:rPr lang="en-US" smtClean="0"/>
              <a:t> Halogens by more active halogens</a:t>
            </a:r>
          </a:p>
          <a:p>
            <a:r>
              <a:rPr lang="en-US" smtClean="0"/>
              <a:t>A  +  BX    AX  +  B</a:t>
            </a:r>
          </a:p>
          <a:p>
            <a:r>
              <a:rPr lang="en-US" smtClean="0"/>
              <a:t>BX  +  Y    BY  +  X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Single Replacement Reactions</a:t>
            </a:r>
          </a:p>
          <a:p>
            <a:r>
              <a:rPr lang="en-US" smtClean="0"/>
              <a:t>Replacement of:</a:t>
            </a:r>
          </a:p>
          <a:p>
            <a:r>
              <a:rPr lang="en-US" smtClean="0"/>
              <a:t> Metals by another metal</a:t>
            </a:r>
          </a:p>
          <a:p>
            <a:r>
              <a:rPr lang="en-US" smtClean="0"/>
              <a:t> Hydrogen in water by a metal</a:t>
            </a:r>
          </a:p>
          <a:p>
            <a:r>
              <a:rPr lang="en-US" smtClean="0"/>
              <a:t> Hydrogen in an acid by a metal</a:t>
            </a:r>
          </a:p>
          <a:p>
            <a:r>
              <a:rPr lang="en-US" smtClean="0"/>
              <a:t> Halogens by more active halogens</a:t>
            </a:r>
          </a:p>
          <a:p>
            <a:r>
              <a:rPr lang="en-US" smtClean="0"/>
              <a:t>A  +  BX    AX  +  B</a:t>
            </a:r>
          </a:p>
          <a:p>
            <a:r>
              <a:rPr lang="en-US" smtClean="0"/>
              <a:t>BX  +  Y    BY  +  X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056789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The Activity Series </a:t>
            </a:r>
            <a:br>
              <a:rPr lang="en-US" smtClean="0"/>
            </a:br>
            <a:r>
              <a:rPr lang="en-US" smtClean="0"/>
              <a:t>of the Metals</a:t>
            </a:r>
          </a:p>
          <a:p>
            <a:r>
              <a:rPr lang="en-US" smtClean="0"/>
              <a:t>  Lithium</a:t>
            </a:r>
          </a:p>
          <a:p>
            <a:r>
              <a:rPr lang="en-US" smtClean="0"/>
              <a:t>  Potassium</a:t>
            </a:r>
          </a:p>
          <a:p>
            <a:r>
              <a:rPr lang="en-US" smtClean="0"/>
              <a:t>  Calcium</a:t>
            </a:r>
          </a:p>
          <a:p>
            <a:r>
              <a:rPr lang="en-US" smtClean="0"/>
              <a:t>  Sodium</a:t>
            </a:r>
          </a:p>
          <a:p>
            <a:r>
              <a:rPr lang="en-US" smtClean="0"/>
              <a:t>  Magnesium</a:t>
            </a:r>
          </a:p>
          <a:p>
            <a:r>
              <a:rPr lang="en-US" smtClean="0"/>
              <a:t>  Aluminum</a:t>
            </a:r>
          </a:p>
          <a:p>
            <a:r>
              <a:rPr lang="en-US" smtClean="0"/>
              <a:t>  Zinc</a:t>
            </a:r>
          </a:p>
          <a:p>
            <a:r>
              <a:rPr lang="en-US" smtClean="0"/>
              <a:t>  Chromium</a:t>
            </a:r>
          </a:p>
          <a:p>
            <a:r>
              <a:rPr lang="en-US" smtClean="0"/>
              <a:t>  Iron</a:t>
            </a:r>
          </a:p>
          <a:p>
            <a:r>
              <a:rPr lang="en-US" smtClean="0"/>
              <a:t>  Nickel</a:t>
            </a:r>
          </a:p>
          <a:p>
            <a:r>
              <a:rPr lang="en-US" smtClean="0"/>
              <a:t>  Lead</a:t>
            </a:r>
          </a:p>
          <a:p>
            <a:r>
              <a:rPr lang="en-US" smtClean="0"/>
              <a:t>  Hydrogen</a:t>
            </a:r>
          </a:p>
          <a:p>
            <a:r>
              <a:rPr lang="en-US" smtClean="0"/>
              <a:t>  Bismuth</a:t>
            </a:r>
          </a:p>
          <a:p>
            <a:r>
              <a:rPr lang="en-US" smtClean="0"/>
              <a:t>  Copper</a:t>
            </a:r>
          </a:p>
          <a:p>
            <a:r>
              <a:rPr lang="en-US" smtClean="0"/>
              <a:t>  Mercury</a:t>
            </a:r>
          </a:p>
          <a:p>
            <a:r>
              <a:rPr lang="en-US" smtClean="0"/>
              <a:t>  Silver</a:t>
            </a:r>
          </a:p>
          <a:p>
            <a:r>
              <a:rPr lang="en-US" smtClean="0"/>
              <a:t>  Platinum</a:t>
            </a:r>
          </a:p>
          <a:p>
            <a:r>
              <a:rPr lang="en-US" smtClean="0"/>
              <a:t>  Gold</a:t>
            </a:r>
          </a:p>
          <a:p>
            <a:r>
              <a:rPr lang="en-US" smtClean="0"/>
              <a:t> Metals can replace other metals provided that they are above the metal that they are trying to replace</a:t>
            </a:r>
          </a:p>
          <a:p>
            <a:endParaRPr lang="en-US" smtClean="0"/>
          </a:p>
          <a:p>
            <a:r>
              <a:rPr lang="en-US" smtClean="0"/>
              <a:t> Metals above hydrogen can replace hydrogen in acids.</a:t>
            </a:r>
          </a:p>
          <a:p>
            <a:endParaRPr lang="en-US" smtClean="0"/>
          </a:p>
          <a:p>
            <a:r>
              <a:rPr lang="en-US" smtClean="0"/>
              <a:t> Metals from sodium upward can replace hydrogen in water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The Activity Series </a:t>
            </a:r>
            <a:br>
              <a:rPr lang="en-US" smtClean="0"/>
            </a:br>
            <a:r>
              <a:rPr lang="en-US" smtClean="0"/>
              <a:t>of the Metals</a:t>
            </a:r>
          </a:p>
          <a:p>
            <a:r>
              <a:rPr lang="en-US" smtClean="0"/>
              <a:t>  Lithium</a:t>
            </a:r>
          </a:p>
          <a:p>
            <a:r>
              <a:rPr lang="en-US" smtClean="0"/>
              <a:t>  Potassium</a:t>
            </a:r>
          </a:p>
          <a:p>
            <a:r>
              <a:rPr lang="en-US" smtClean="0"/>
              <a:t>  Calcium</a:t>
            </a:r>
          </a:p>
          <a:p>
            <a:r>
              <a:rPr lang="en-US" smtClean="0"/>
              <a:t>  Sodium</a:t>
            </a:r>
          </a:p>
          <a:p>
            <a:r>
              <a:rPr lang="en-US" smtClean="0"/>
              <a:t>  Magnesium</a:t>
            </a:r>
          </a:p>
          <a:p>
            <a:r>
              <a:rPr lang="en-US" smtClean="0"/>
              <a:t>  Aluminum</a:t>
            </a:r>
          </a:p>
          <a:p>
            <a:r>
              <a:rPr lang="en-US" smtClean="0"/>
              <a:t>  Zinc</a:t>
            </a:r>
          </a:p>
          <a:p>
            <a:r>
              <a:rPr lang="en-US" smtClean="0"/>
              <a:t>  Chromium</a:t>
            </a:r>
          </a:p>
          <a:p>
            <a:r>
              <a:rPr lang="en-US" smtClean="0"/>
              <a:t>  Iron</a:t>
            </a:r>
          </a:p>
          <a:p>
            <a:r>
              <a:rPr lang="en-US" smtClean="0"/>
              <a:t>  Nickel</a:t>
            </a:r>
          </a:p>
          <a:p>
            <a:r>
              <a:rPr lang="en-US" smtClean="0"/>
              <a:t>  Lead</a:t>
            </a:r>
          </a:p>
          <a:p>
            <a:r>
              <a:rPr lang="en-US" smtClean="0"/>
              <a:t>  Hydrogen</a:t>
            </a:r>
          </a:p>
          <a:p>
            <a:r>
              <a:rPr lang="en-US" smtClean="0"/>
              <a:t>  Bismuth</a:t>
            </a:r>
          </a:p>
          <a:p>
            <a:r>
              <a:rPr lang="en-US" smtClean="0"/>
              <a:t>  Copper</a:t>
            </a:r>
          </a:p>
          <a:p>
            <a:r>
              <a:rPr lang="en-US" smtClean="0"/>
              <a:t>  Mercury</a:t>
            </a:r>
          </a:p>
          <a:p>
            <a:r>
              <a:rPr lang="en-US" smtClean="0"/>
              <a:t>  Silver</a:t>
            </a:r>
          </a:p>
          <a:p>
            <a:r>
              <a:rPr lang="en-US" smtClean="0"/>
              <a:t>  Platinum</a:t>
            </a:r>
          </a:p>
          <a:p>
            <a:r>
              <a:rPr lang="en-US" smtClean="0"/>
              <a:t>  Gold</a:t>
            </a:r>
          </a:p>
          <a:p>
            <a:r>
              <a:rPr lang="en-US" smtClean="0"/>
              <a:t> Metals can replace other metals provided that they are above the metal that they are trying to replace</a:t>
            </a:r>
          </a:p>
          <a:p>
            <a:endParaRPr lang="en-US" smtClean="0"/>
          </a:p>
          <a:p>
            <a:r>
              <a:rPr lang="en-US" smtClean="0"/>
              <a:t> Metals above hydrogen can replace hydrogen in acids.</a:t>
            </a:r>
          </a:p>
          <a:p>
            <a:endParaRPr lang="en-US" smtClean="0"/>
          </a:p>
          <a:p>
            <a:r>
              <a:rPr lang="en-US" smtClean="0"/>
              <a:t> Metals from sodium upward can replace hydrogen in water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431852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The Activity Series of the Halogens</a:t>
            </a:r>
          </a:p>
          <a:p>
            <a:r>
              <a:rPr lang="en-US" smtClean="0"/>
              <a:t> Fluorine</a:t>
            </a:r>
          </a:p>
          <a:p>
            <a:r>
              <a:rPr lang="en-US" smtClean="0"/>
              <a:t> Chlorine</a:t>
            </a:r>
          </a:p>
          <a:p>
            <a:r>
              <a:rPr lang="en-US" smtClean="0"/>
              <a:t> Bromine</a:t>
            </a:r>
          </a:p>
          <a:p>
            <a:r>
              <a:rPr lang="en-US" smtClean="0"/>
              <a:t> Iodine</a:t>
            </a:r>
          </a:p>
          <a:p>
            <a:r>
              <a:rPr lang="en-US" smtClean="0"/>
              <a:t>Halogens can replace other halogens in compounds, provided</a:t>
            </a:r>
          </a:p>
          <a:p>
            <a:r>
              <a:rPr lang="en-US" smtClean="0"/>
              <a:t>that they are above the halogen that they are trying to replace.</a:t>
            </a:r>
          </a:p>
          <a:p>
            <a:r>
              <a:rPr lang="en-US" smtClean="0"/>
              <a:t>2NaCl(s) + F2(g) </a:t>
            </a:r>
          </a:p>
          <a:p>
            <a:r>
              <a:rPr lang="en-US" smtClean="0"/>
              <a:t>2NaF(s) + Cl2(g)</a:t>
            </a:r>
          </a:p>
          <a:p>
            <a:r>
              <a:rPr lang="en-US" smtClean="0"/>
              <a:t>MgCl2(s) + Br2(g) </a:t>
            </a:r>
          </a:p>
          <a:p>
            <a:r>
              <a:rPr lang="en-US" smtClean="0"/>
              <a:t>???</a:t>
            </a:r>
          </a:p>
          <a:p>
            <a:r>
              <a:rPr lang="en-US" smtClean="0"/>
              <a:t>No Reaction</a:t>
            </a:r>
          </a:p>
          <a:p>
            <a:r>
              <a:rPr lang="en-US" smtClean="0"/>
              <a:t>???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The Activity Series of the Halogens</a:t>
            </a:r>
          </a:p>
          <a:p>
            <a:r>
              <a:rPr lang="en-US" smtClean="0"/>
              <a:t> Fluorine</a:t>
            </a:r>
          </a:p>
          <a:p>
            <a:r>
              <a:rPr lang="en-US" smtClean="0"/>
              <a:t> Chlorine</a:t>
            </a:r>
          </a:p>
          <a:p>
            <a:r>
              <a:rPr lang="en-US" smtClean="0"/>
              <a:t> Bromine</a:t>
            </a:r>
          </a:p>
          <a:p>
            <a:r>
              <a:rPr lang="en-US" smtClean="0"/>
              <a:t> Iodine</a:t>
            </a:r>
          </a:p>
          <a:p>
            <a:r>
              <a:rPr lang="en-US" smtClean="0"/>
              <a:t>Halogens can replace other halogens in compounds, provided</a:t>
            </a:r>
          </a:p>
          <a:p>
            <a:r>
              <a:rPr lang="en-US" smtClean="0"/>
              <a:t>that they are above the halogen that they are trying to replace.</a:t>
            </a:r>
          </a:p>
          <a:p>
            <a:r>
              <a:rPr lang="en-US" smtClean="0"/>
              <a:t>2NaCl(s) + F2(g) </a:t>
            </a:r>
          </a:p>
          <a:p>
            <a:r>
              <a:rPr lang="en-US" smtClean="0"/>
              <a:t>2NaF(s) + Cl2(g)</a:t>
            </a:r>
          </a:p>
          <a:p>
            <a:r>
              <a:rPr lang="en-US" smtClean="0"/>
              <a:t>MgCl2(s) + Br2(g) </a:t>
            </a:r>
          </a:p>
          <a:p>
            <a:r>
              <a:rPr lang="en-US" smtClean="0"/>
              <a:t>???</a:t>
            </a:r>
          </a:p>
          <a:p>
            <a:r>
              <a:rPr lang="en-US" smtClean="0"/>
              <a:t>No Reaction</a:t>
            </a:r>
          </a:p>
          <a:p>
            <a:r>
              <a:rPr lang="en-US" smtClean="0"/>
              <a:t>???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053864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Double Replacement Reactions</a:t>
            </a:r>
          </a:p>
          <a:p>
            <a:r>
              <a:rPr lang="en-US" smtClean="0"/>
              <a:t>The ions of two compounds exchange places in an aqueous solution to form two new compounds.</a:t>
            </a:r>
          </a:p>
          <a:p>
            <a:r>
              <a:rPr lang="en-US" smtClean="0"/>
              <a:t>AX  +  BY    AY  +  BX</a:t>
            </a:r>
          </a:p>
          <a:p>
            <a:r>
              <a:rPr lang="en-US" smtClean="0"/>
              <a:t>One of the compounds formed is usually a precipitate, an insoluble gas that bubbles out of solution, or a molecular compound, usually water.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Double Replacement Reactions</a:t>
            </a:r>
          </a:p>
          <a:p>
            <a:r>
              <a:rPr lang="en-US" smtClean="0"/>
              <a:t>The ions of two compounds exchange places in an aqueous solution to form two new compounds.</a:t>
            </a:r>
          </a:p>
          <a:p>
            <a:r>
              <a:rPr lang="en-US" smtClean="0"/>
              <a:t>AX  +  BY    AY  +  BX</a:t>
            </a:r>
          </a:p>
          <a:p>
            <a:r>
              <a:rPr lang="en-US" smtClean="0"/>
              <a:t>One of the compounds formed is usually a precipitate, an insoluble gas that bubbles out of solution, or a molecular compound, usually water.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464139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Combustion Reactions</a:t>
            </a:r>
          </a:p>
          <a:p>
            <a:r>
              <a:rPr lang="en-US" smtClean="0"/>
              <a:t>A substance combines with oxygen, releasing a large amount of energy in the form of light and heat.</a:t>
            </a:r>
          </a:p>
          <a:p>
            <a:r>
              <a:rPr lang="en-US" smtClean="0"/>
              <a:t> Reactive elements combine with oxygen</a:t>
            </a:r>
          </a:p>
          <a:p>
            <a:r>
              <a:rPr lang="en-US" smtClean="0"/>
              <a:t>P4(s) + 5O2(g)  P4O10(s)</a:t>
            </a:r>
          </a:p>
          <a:p>
            <a:r>
              <a:rPr lang="en-US" smtClean="0"/>
              <a:t>(This is also a synthesis reaction)</a:t>
            </a:r>
          </a:p>
          <a:p>
            <a:r>
              <a:rPr lang="en-US" smtClean="0"/>
              <a:t> The burning of natural gas, wood, gasoline</a:t>
            </a:r>
          </a:p>
          <a:p>
            <a:r>
              <a:rPr lang="en-US" smtClean="0"/>
              <a:t>C3H8(g) + 5O2(g)  3CO2(g) + 4H2O(g)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Combustion Reactions</a:t>
            </a:r>
          </a:p>
          <a:p>
            <a:r>
              <a:rPr lang="en-US" smtClean="0"/>
              <a:t>A substance combines with oxygen, releasing a large amount of energy in the form of light and heat.</a:t>
            </a:r>
          </a:p>
          <a:p>
            <a:r>
              <a:rPr lang="en-US" smtClean="0"/>
              <a:t> Reactive elements combine with oxygen</a:t>
            </a:r>
          </a:p>
          <a:p>
            <a:r>
              <a:rPr lang="en-US" smtClean="0"/>
              <a:t>P4(s) + 5O2(g)  P4O10(s)</a:t>
            </a:r>
          </a:p>
          <a:p>
            <a:r>
              <a:rPr lang="en-US" smtClean="0"/>
              <a:t>(This is also a synthesis reaction)</a:t>
            </a:r>
          </a:p>
          <a:p>
            <a:r>
              <a:rPr lang="en-US" smtClean="0"/>
              <a:t> The burning of natural gas, wood, gasoline</a:t>
            </a:r>
          </a:p>
          <a:p>
            <a:r>
              <a:rPr lang="en-US" smtClean="0"/>
              <a:t>C3H8(g) + 5O2(g)  3CO2(g) + 4H2O(g)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62796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2pPr>
      <a:lvl3pPr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3pPr>
      <a:lvl4pPr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4pPr>
      <a:lvl5pPr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1295400" y="0"/>
            <a:ext cx="6400800" cy="1219200"/>
          </a:xfrm>
        </p:spPr>
        <p:txBody>
          <a:bodyPr/>
          <a:lstStyle/>
          <a:p>
            <a:r>
              <a:rPr lang="en-US" sz="4800" u="sng" dirty="0" smtClean="0">
                <a:solidFill>
                  <a:srgbClr val="FF0000"/>
                </a:solidFill>
              </a:rPr>
              <a:t>Reaction Types</a:t>
            </a:r>
            <a:endParaRPr lang="en-US" sz="4800" u="sng" dirty="0">
              <a:solidFill>
                <a:srgbClr val="FF0000"/>
              </a:solidFill>
            </a:endParaRPr>
          </a:p>
        </p:txBody>
      </p:sp>
      <p:pic>
        <p:nvPicPr>
          <p:cNvPr id="2057" name="Picture 9" descr="http://www.flatrock.org.nz/topics/flying/assets/hindenburg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47800" y="1295400"/>
            <a:ext cx="6248400" cy="492385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0"/>
            <a:ext cx="8077200" cy="1143000"/>
          </a:xfrm>
        </p:spPr>
        <p:txBody>
          <a:bodyPr/>
          <a:lstStyle/>
          <a:p>
            <a:r>
              <a:rPr lang="en-US" u="sng" dirty="0">
                <a:solidFill>
                  <a:schemeClr val="bg1">
                    <a:lumMod val="75000"/>
                  </a:schemeClr>
                </a:solidFill>
              </a:rPr>
              <a:t>Combination (Synthesis) Reactions</a:t>
            </a:r>
          </a:p>
        </p:txBody>
      </p:sp>
      <p:sp>
        <p:nvSpPr>
          <p:cNvPr id="45059" name="Text Box 3"/>
          <p:cNvSpPr txBox="1">
            <a:spLocks noChangeArrowheads="1"/>
          </p:cNvSpPr>
          <p:nvPr/>
        </p:nvSpPr>
        <p:spPr bwMode="auto">
          <a:xfrm>
            <a:off x="762000" y="1295400"/>
            <a:ext cx="74676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/>
            <a:r>
              <a:rPr lang="en-US" sz="3200" dirty="0">
                <a:solidFill>
                  <a:srgbClr val="000000"/>
                </a:solidFill>
              </a:rPr>
              <a:t>Two or more substances combine to form a </a:t>
            </a:r>
            <a:r>
              <a:rPr lang="en-US" sz="3200" dirty="0" smtClean="0">
                <a:solidFill>
                  <a:srgbClr val="000000"/>
                </a:solidFill>
              </a:rPr>
              <a:t>new </a:t>
            </a:r>
            <a:r>
              <a:rPr lang="en-US" sz="3200" dirty="0">
                <a:solidFill>
                  <a:srgbClr val="000000"/>
                </a:solidFill>
              </a:rPr>
              <a:t>compound.</a:t>
            </a:r>
          </a:p>
        </p:txBody>
      </p:sp>
      <p:sp>
        <p:nvSpPr>
          <p:cNvPr id="45060" name="Text Box 4"/>
          <p:cNvSpPr txBox="1">
            <a:spLocks noChangeArrowheads="1"/>
          </p:cNvSpPr>
          <p:nvPr/>
        </p:nvSpPr>
        <p:spPr bwMode="auto">
          <a:xfrm>
            <a:off x="2819400" y="2438400"/>
            <a:ext cx="3453189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sz="32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 +  X  </a:t>
            </a:r>
            <a:r>
              <a:rPr lang="en-US" sz="32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  AX</a:t>
            </a:r>
            <a:endParaRPr lang="en-US" sz="32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5061" name="Text Box 5"/>
          <p:cNvSpPr txBox="1">
            <a:spLocks noChangeArrowheads="1"/>
          </p:cNvSpPr>
          <p:nvPr/>
        </p:nvSpPr>
        <p:spPr bwMode="auto">
          <a:xfrm>
            <a:off x="762000" y="3048000"/>
            <a:ext cx="8077200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>
              <a:buClr>
                <a:srgbClr val="C00000"/>
              </a:buClr>
              <a:buFont typeface="Wingdings" pitchFamily="2" charset="2"/>
              <a:buChar char="q"/>
            </a:pPr>
            <a:r>
              <a:rPr lang="en-US" sz="2800" dirty="0">
                <a:solidFill>
                  <a:srgbClr val="000000"/>
                </a:solidFill>
              </a:rPr>
              <a:t> </a:t>
            </a:r>
            <a:r>
              <a:rPr lang="en-US" sz="3200" dirty="0">
                <a:solidFill>
                  <a:srgbClr val="000000"/>
                </a:solidFill>
              </a:rPr>
              <a:t>Reaction of elements with oxygen and sulfur</a:t>
            </a:r>
          </a:p>
          <a:p>
            <a:pPr eaLnBrk="0" hangingPunct="0">
              <a:buClr>
                <a:srgbClr val="C00000"/>
              </a:buClr>
              <a:buFont typeface="Wingdings" pitchFamily="2" charset="2"/>
              <a:buChar char="q"/>
            </a:pPr>
            <a:r>
              <a:rPr lang="en-US" sz="3200" dirty="0">
                <a:solidFill>
                  <a:srgbClr val="000000"/>
                </a:solidFill>
              </a:rPr>
              <a:t> Reactions of metals with Halogens</a:t>
            </a:r>
          </a:p>
          <a:p>
            <a:pPr eaLnBrk="0" hangingPunct="0">
              <a:buClr>
                <a:srgbClr val="C00000"/>
              </a:buClr>
              <a:buFont typeface="Wingdings" pitchFamily="2" charset="2"/>
              <a:buChar char="q"/>
            </a:pPr>
            <a:r>
              <a:rPr lang="en-US" sz="3200" dirty="0">
                <a:solidFill>
                  <a:srgbClr val="000000"/>
                </a:solidFill>
              </a:rPr>
              <a:t> Synthesis Reactions with Oxides</a:t>
            </a:r>
          </a:p>
          <a:p>
            <a:pPr eaLnBrk="0" hangingPunct="0">
              <a:buClr>
                <a:srgbClr val="C00000"/>
              </a:buClr>
              <a:buFont typeface="Wingdings" pitchFamily="2" charset="2"/>
              <a:buChar char="q"/>
            </a:pPr>
            <a:r>
              <a:rPr lang="en-US" sz="3200" dirty="0">
                <a:solidFill>
                  <a:srgbClr val="000000"/>
                </a:solidFill>
              </a:rPr>
              <a:t> There are others not covered here!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5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50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50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50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50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50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50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506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506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60" grpId="0" autoUpdateAnimBg="0"/>
      <p:bldP spid="45061" grpId="0" build="p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0"/>
            <a:ext cx="7772400" cy="914400"/>
          </a:xfrm>
        </p:spPr>
        <p:txBody>
          <a:bodyPr/>
          <a:lstStyle/>
          <a:p>
            <a:r>
              <a:rPr lang="en-US" sz="4400" u="sng" dirty="0">
                <a:solidFill>
                  <a:schemeClr val="bg1">
                    <a:lumMod val="75000"/>
                  </a:schemeClr>
                </a:solidFill>
              </a:rPr>
              <a:t>Decomposition Reactions</a:t>
            </a:r>
          </a:p>
        </p:txBody>
      </p:sp>
      <p:sp>
        <p:nvSpPr>
          <p:cNvPr id="46083" name="Text Box 3"/>
          <p:cNvSpPr txBox="1">
            <a:spLocks noChangeArrowheads="1"/>
          </p:cNvSpPr>
          <p:nvPr/>
        </p:nvSpPr>
        <p:spPr bwMode="auto">
          <a:xfrm>
            <a:off x="533400" y="838200"/>
            <a:ext cx="83058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/>
            <a:r>
              <a:rPr lang="en-US" sz="3200" dirty="0">
                <a:solidFill>
                  <a:srgbClr val="000000"/>
                </a:solidFill>
              </a:rPr>
              <a:t>A single compound undergoes a reaction that </a:t>
            </a:r>
            <a:r>
              <a:rPr lang="en-US" sz="3200" dirty="0" smtClean="0">
                <a:solidFill>
                  <a:srgbClr val="000000"/>
                </a:solidFill>
              </a:rPr>
              <a:t>produces </a:t>
            </a:r>
            <a:r>
              <a:rPr lang="en-US" sz="3200" dirty="0">
                <a:solidFill>
                  <a:srgbClr val="000000"/>
                </a:solidFill>
              </a:rPr>
              <a:t>two or more simpler substances</a:t>
            </a:r>
          </a:p>
        </p:txBody>
      </p:sp>
      <p:sp>
        <p:nvSpPr>
          <p:cNvPr id="46084" name="Text Box 4"/>
          <p:cNvSpPr txBox="1">
            <a:spLocks noChangeArrowheads="1"/>
          </p:cNvSpPr>
          <p:nvPr/>
        </p:nvSpPr>
        <p:spPr bwMode="auto">
          <a:xfrm>
            <a:off x="457200" y="3124200"/>
            <a:ext cx="8153400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dirty="0">
                <a:solidFill>
                  <a:srgbClr val="000000"/>
                </a:solidFill>
              </a:rPr>
              <a:t>Decomposition of:</a:t>
            </a:r>
          </a:p>
          <a:p>
            <a:pPr eaLnBrk="0" hangingPunct="0">
              <a:buFontTx/>
              <a:buBlip>
                <a:blip r:embed="rId3"/>
              </a:buBlip>
            </a:pPr>
            <a:r>
              <a:rPr lang="en-US" dirty="0">
                <a:solidFill>
                  <a:srgbClr val="000000"/>
                </a:solidFill>
              </a:rPr>
              <a:t> Binary compounds   H</a:t>
            </a:r>
            <a:r>
              <a:rPr lang="en-US" baseline="-25000" dirty="0">
                <a:solidFill>
                  <a:srgbClr val="000000"/>
                </a:solidFill>
              </a:rPr>
              <a:t>2</a:t>
            </a:r>
            <a:r>
              <a:rPr lang="en-US" dirty="0">
                <a:solidFill>
                  <a:srgbClr val="000000"/>
                </a:solidFill>
              </a:rPr>
              <a:t>O(</a:t>
            </a:r>
            <a:r>
              <a:rPr lang="en-US" dirty="0">
                <a:solidFill>
                  <a:srgbClr val="000000"/>
                </a:solidFill>
                <a:latin typeface="Freestyle Script" pitchFamily="66" charset="0"/>
              </a:rPr>
              <a:t>l</a:t>
            </a:r>
            <a:r>
              <a:rPr lang="en-US" dirty="0">
                <a:solidFill>
                  <a:srgbClr val="000000"/>
                </a:solidFill>
              </a:rPr>
              <a:t> ) </a:t>
            </a:r>
            <a:r>
              <a:rPr lang="en-US" dirty="0">
                <a:solidFill>
                  <a:srgbClr val="000000"/>
                </a:solidFill>
                <a:sym typeface="Wingdings" pitchFamily="2" charset="2"/>
              </a:rPr>
              <a:t>  2H</a:t>
            </a:r>
            <a:r>
              <a:rPr lang="en-US" baseline="-25000" dirty="0">
                <a:solidFill>
                  <a:srgbClr val="000000"/>
                </a:solidFill>
                <a:sym typeface="Wingdings" pitchFamily="2" charset="2"/>
              </a:rPr>
              <a:t>2</a:t>
            </a:r>
            <a:r>
              <a:rPr lang="en-US" dirty="0">
                <a:solidFill>
                  <a:srgbClr val="000000"/>
                </a:solidFill>
                <a:sym typeface="Wingdings" pitchFamily="2" charset="2"/>
              </a:rPr>
              <a:t>(g) + O</a:t>
            </a:r>
            <a:r>
              <a:rPr lang="en-US" baseline="-25000" dirty="0">
                <a:solidFill>
                  <a:srgbClr val="000000"/>
                </a:solidFill>
                <a:sym typeface="Wingdings" pitchFamily="2" charset="2"/>
              </a:rPr>
              <a:t>2</a:t>
            </a:r>
            <a:r>
              <a:rPr lang="en-US" dirty="0">
                <a:solidFill>
                  <a:srgbClr val="000000"/>
                </a:solidFill>
                <a:sym typeface="Wingdings" pitchFamily="2" charset="2"/>
              </a:rPr>
              <a:t>(g)</a:t>
            </a:r>
            <a:endParaRPr lang="en-US" dirty="0">
              <a:solidFill>
                <a:srgbClr val="000000"/>
              </a:solidFill>
            </a:endParaRPr>
          </a:p>
          <a:p>
            <a:pPr eaLnBrk="0" hangingPunct="0">
              <a:buFontTx/>
              <a:buBlip>
                <a:blip r:embed="rId3"/>
              </a:buBlip>
            </a:pPr>
            <a:r>
              <a:rPr lang="en-US" dirty="0">
                <a:solidFill>
                  <a:srgbClr val="000000"/>
                </a:solidFill>
              </a:rPr>
              <a:t> Metal carbonates   CaCO</a:t>
            </a:r>
            <a:r>
              <a:rPr lang="en-US" baseline="-25000" dirty="0">
                <a:solidFill>
                  <a:srgbClr val="000000"/>
                </a:solidFill>
              </a:rPr>
              <a:t>3</a:t>
            </a:r>
            <a:r>
              <a:rPr lang="en-US" dirty="0">
                <a:solidFill>
                  <a:srgbClr val="000000"/>
                </a:solidFill>
              </a:rPr>
              <a:t>(s) </a:t>
            </a:r>
            <a:r>
              <a:rPr lang="en-US" dirty="0">
                <a:solidFill>
                  <a:srgbClr val="000000"/>
                </a:solidFill>
                <a:sym typeface="Wingdings" pitchFamily="2" charset="2"/>
              </a:rPr>
              <a:t> </a:t>
            </a:r>
            <a:r>
              <a:rPr lang="en-US" dirty="0" err="1">
                <a:solidFill>
                  <a:srgbClr val="000000"/>
                </a:solidFill>
                <a:sym typeface="Wingdings" pitchFamily="2" charset="2"/>
              </a:rPr>
              <a:t>CaO</a:t>
            </a:r>
            <a:r>
              <a:rPr lang="en-US" dirty="0">
                <a:solidFill>
                  <a:srgbClr val="000000"/>
                </a:solidFill>
                <a:sym typeface="Wingdings" pitchFamily="2" charset="2"/>
              </a:rPr>
              <a:t>(s) + CO</a:t>
            </a:r>
            <a:r>
              <a:rPr lang="en-US" baseline="-25000" dirty="0">
                <a:solidFill>
                  <a:srgbClr val="000000"/>
                </a:solidFill>
                <a:sym typeface="Wingdings" pitchFamily="2" charset="2"/>
              </a:rPr>
              <a:t>2</a:t>
            </a:r>
            <a:r>
              <a:rPr lang="en-US" dirty="0">
                <a:solidFill>
                  <a:srgbClr val="000000"/>
                </a:solidFill>
                <a:sym typeface="Wingdings" pitchFamily="2" charset="2"/>
              </a:rPr>
              <a:t>(g)</a:t>
            </a:r>
            <a:endParaRPr lang="en-US" dirty="0">
              <a:solidFill>
                <a:srgbClr val="000000"/>
              </a:solidFill>
            </a:endParaRPr>
          </a:p>
          <a:p>
            <a:pPr eaLnBrk="0" hangingPunct="0">
              <a:buFontTx/>
              <a:buBlip>
                <a:blip r:embed="rId3"/>
              </a:buBlip>
            </a:pPr>
            <a:r>
              <a:rPr lang="en-US" dirty="0">
                <a:solidFill>
                  <a:srgbClr val="000000"/>
                </a:solidFill>
              </a:rPr>
              <a:t> Metal hydroxides   Ca(OH)</a:t>
            </a:r>
            <a:r>
              <a:rPr lang="en-US" baseline="-25000" dirty="0">
                <a:solidFill>
                  <a:srgbClr val="000000"/>
                </a:solidFill>
              </a:rPr>
              <a:t>2</a:t>
            </a:r>
            <a:r>
              <a:rPr lang="en-US" dirty="0">
                <a:solidFill>
                  <a:srgbClr val="000000"/>
                </a:solidFill>
              </a:rPr>
              <a:t>(s) </a:t>
            </a:r>
            <a:r>
              <a:rPr lang="en-US" dirty="0">
                <a:solidFill>
                  <a:srgbClr val="000000"/>
                </a:solidFill>
                <a:sym typeface="Wingdings" pitchFamily="2" charset="2"/>
              </a:rPr>
              <a:t> </a:t>
            </a:r>
            <a:r>
              <a:rPr lang="en-US" dirty="0" err="1">
                <a:solidFill>
                  <a:srgbClr val="000000"/>
                </a:solidFill>
                <a:sym typeface="Wingdings" pitchFamily="2" charset="2"/>
              </a:rPr>
              <a:t>CaO</a:t>
            </a:r>
            <a:r>
              <a:rPr lang="en-US" dirty="0">
                <a:solidFill>
                  <a:srgbClr val="000000"/>
                </a:solidFill>
                <a:sym typeface="Wingdings" pitchFamily="2" charset="2"/>
              </a:rPr>
              <a:t>(s) + H</a:t>
            </a:r>
            <a:r>
              <a:rPr lang="en-US" baseline="-25000" dirty="0">
                <a:solidFill>
                  <a:srgbClr val="000000"/>
                </a:solidFill>
                <a:sym typeface="Wingdings" pitchFamily="2" charset="2"/>
              </a:rPr>
              <a:t>2</a:t>
            </a:r>
            <a:r>
              <a:rPr lang="en-US" dirty="0">
                <a:solidFill>
                  <a:srgbClr val="000000"/>
                </a:solidFill>
                <a:sym typeface="Wingdings" pitchFamily="2" charset="2"/>
              </a:rPr>
              <a:t>O(g)</a:t>
            </a:r>
            <a:endParaRPr lang="en-US" dirty="0">
              <a:solidFill>
                <a:srgbClr val="000000"/>
              </a:solidFill>
            </a:endParaRPr>
          </a:p>
          <a:p>
            <a:pPr eaLnBrk="0" hangingPunct="0">
              <a:buFontTx/>
              <a:buBlip>
                <a:blip r:embed="rId3"/>
              </a:buBlip>
            </a:pPr>
            <a:r>
              <a:rPr lang="en-US" dirty="0">
                <a:solidFill>
                  <a:srgbClr val="000000"/>
                </a:solidFill>
              </a:rPr>
              <a:t> Metal chlorates     2KClO</a:t>
            </a:r>
            <a:r>
              <a:rPr lang="en-US" baseline="-25000" dirty="0">
                <a:solidFill>
                  <a:srgbClr val="000000"/>
                </a:solidFill>
              </a:rPr>
              <a:t>3</a:t>
            </a:r>
            <a:r>
              <a:rPr lang="en-US" dirty="0">
                <a:solidFill>
                  <a:srgbClr val="000000"/>
                </a:solidFill>
              </a:rPr>
              <a:t>(s) </a:t>
            </a:r>
            <a:r>
              <a:rPr lang="en-US" dirty="0">
                <a:solidFill>
                  <a:srgbClr val="000000"/>
                </a:solidFill>
                <a:sym typeface="Wingdings" pitchFamily="2" charset="2"/>
              </a:rPr>
              <a:t> 2KCl(s) + 3O</a:t>
            </a:r>
            <a:r>
              <a:rPr lang="en-US" baseline="-25000" dirty="0">
                <a:solidFill>
                  <a:srgbClr val="000000"/>
                </a:solidFill>
                <a:sym typeface="Wingdings" pitchFamily="2" charset="2"/>
              </a:rPr>
              <a:t>2</a:t>
            </a:r>
            <a:r>
              <a:rPr lang="en-US" dirty="0">
                <a:solidFill>
                  <a:srgbClr val="000000"/>
                </a:solidFill>
                <a:sym typeface="Wingdings" pitchFamily="2" charset="2"/>
              </a:rPr>
              <a:t>(g)</a:t>
            </a:r>
            <a:endParaRPr lang="en-US" dirty="0">
              <a:solidFill>
                <a:srgbClr val="000000"/>
              </a:solidFill>
            </a:endParaRPr>
          </a:p>
          <a:p>
            <a:pPr eaLnBrk="0" hangingPunct="0">
              <a:buFontTx/>
              <a:buBlip>
                <a:blip r:embed="rId3"/>
              </a:buBlip>
            </a:pPr>
            <a:r>
              <a:rPr lang="en-US" dirty="0">
                <a:solidFill>
                  <a:srgbClr val="000000"/>
                </a:solidFill>
              </a:rPr>
              <a:t> </a:t>
            </a:r>
            <a:r>
              <a:rPr lang="en-US" dirty="0" err="1">
                <a:solidFill>
                  <a:srgbClr val="000000"/>
                </a:solidFill>
              </a:rPr>
              <a:t>Oxyacids</a:t>
            </a:r>
            <a:r>
              <a:rPr lang="en-US" dirty="0">
                <a:solidFill>
                  <a:srgbClr val="000000"/>
                </a:solidFill>
              </a:rPr>
              <a:t>             H</a:t>
            </a:r>
            <a:r>
              <a:rPr lang="en-US" baseline="-25000" dirty="0">
                <a:solidFill>
                  <a:srgbClr val="000000"/>
                </a:solidFill>
              </a:rPr>
              <a:t>2</a:t>
            </a:r>
            <a:r>
              <a:rPr lang="en-US" dirty="0">
                <a:solidFill>
                  <a:srgbClr val="000000"/>
                </a:solidFill>
              </a:rPr>
              <a:t>CO</a:t>
            </a:r>
            <a:r>
              <a:rPr lang="en-US" baseline="-25000" dirty="0">
                <a:solidFill>
                  <a:srgbClr val="000000"/>
                </a:solidFill>
              </a:rPr>
              <a:t>3</a:t>
            </a:r>
            <a:r>
              <a:rPr lang="en-US" dirty="0">
                <a:solidFill>
                  <a:srgbClr val="000000"/>
                </a:solidFill>
              </a:rPr>
              <a:t>(</a:t>
            </a:r>
            <a:r>
              <a:rPr lang="en-US" dirty="0" err="1">
                <a:solidFill>
                  <a:srgbClr val="000000"/>
                </a:solidFill>
              </a:rPr>
              <a:t>aq</a:t>
            </a:r>
            <a:r>
              <a:rPr lang="en-US" dirty="0">
                <a:solidFill>
                  <a:srgbClr val="000000"/>
                </a:solidFill>
              </a:rPr>
              <a:t>) </a:t>
            </a:r>
            <a:r>
              <a:rPr lang="en-US" dirty="0">
                <a:solidFill>
                  <a:srgbClr val="000000"/>
                </a:solidFill>
                <a:sym typeface="Wingdings" pitchFamily="2" charset="2"/>
              </a:rPr>
              <a:t> CO</a:t>
            </a:r>
            <a:r>
              <a:rPr lang="en-US" baseline="-25000" dirty="0">
                <a:solidFill>
                  <a:srgbClr val="000000"/>
                </a:solidFill>
                <a:sym typeface="Wingdings" pitchFamily="2" charset="2"/>
              </a:rPr>
              <a:t>2</a:t>
            </a:r>
            <a:r>
              <a:rPr lang="en-US" dirty="0">
                <a:solidFill>
                  <a:srgbClr val="000000"/>
                </a:solidFill>
                <a:sym typeface="Wingdings" pitchFamily="2" charset="2"/>
              </a:rPr>
              <a:t>(g) + H</a:t>
            </a:r>
            <a:r>
              <a:rPr lang="en-US" baseline="-25000" dirty="0">
                <a:solidFill>
                  <a:srgbClr val="000000"/>
                </a:solidFill>
                <a:sym typeface="Wingdings" pitchFamily="2" charset="2"/>
              </a:rPr>
              <a:t>2</a:t>
            </a:r>
            <a:r>
              <a:rPr lang="en-US" dirty="0">
                <a:solidFill>
                  <a:srgbClr val="000000"/>
                </a:solidFill>
                <a:sym typeface="Wingdings" pitchFamily="2" charset="2"/>
              </a:rPr>
              <a:t>O(</a:t>
            </a:r>
            <a:r>
              <a:rPr lang="en-US" dirty="0">
                <a:solidFill>
                  <a:srgbClr val="000000"/>
                </a:solidFill>
                <a:latin typeface="Freestyle Script" pitchFamily="66" charset="0"/>
                <a:sym typeface="Wingdings" pitchFamily="2" charset="2"/>
              </a:rPr>
              <a:t>l</a:t>
            </a:r>
            <a:r>
              <a:rPr lang="en-US" dirty="0">
                <a:solidFill>
                  <a:srgbClr val="000000"/>
                </a:solidFill>
                <a:sym typeface="Wingdings" pitchFamily="2" charset="2"/>
              </a:rPr>
              <a:t> )</a:t>
            </a:r>
            <a:endParaRPr lang="en-US" dirty="0">
              <a:solidFill>
                <a:srgbClr val="000000"/>
              </a:solidFill>
            </a:endParaRPr>
          </a:p>
          <a:p>
            <a:pPr eaLnBrk="0" hangingPunct="0"/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46085" name="Text Box 5"/>
          <p:cNvSpPr txBox="1">
            <a:spLocks noChangeArrowheads="1"/>
          </p:cNvSpPr>
          <p:nvPr/>
        </p:nvSpPr>
        <p:spPr bwMode="auto">
          <a:xfrm>
            <a:off x="2590800" y="2514600"/>
            <a:ext cx="346441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sz="3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AX </a:t>
            </a:r>
            <a:r>
              <a:rPr lang="en-US" sz="3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 A  +  X</a:t>
            </a:r>
            <a:endParaRPr lang="en-US" sz="36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60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60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460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4608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4608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4608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4608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4608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4" grpId="0" build="p" autoUpdateAnimBg="0"/>
      <p:bldP spid="46085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r>
              <a:rPr lang="en-US" u="sng" dirty="0">
                <a:solidFill>
                  <a:schemeClr val="bg1">
                    <a:lumMod val="75000"/>
                  </a:schemeClr>
                </a:solidFill>
              </a:rPr>
              <a:t>Single Replacement Reactions</a:t>
            </a:r>
          </a:p>
        </p:txBody>
      </p:sp>
      <p:sp>
        <p:nvSpPr>
          <p:cNvPr id="47107" name="Text Box 3"/>
          <p:cNvSpPr txBox="1">
            <a:spLocks noChangeArrowheads="1"/>
          </p:cNvSpPr>
          <p:nvPr/>
        </p:nvSpPr>
        <p:spPr bwMode="auto">
          <a:xfrm>
            <a:off x="1219200" y="2971800"/>
            <a:ext cx="3414717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sz="3200" dirty="0">
                <a:solidFill>
                  <a:srgbClr val="000000"/>
                </a:solidFill>
              </a:rPr>
              <a:t>Replacement of:</a:t>
            </a:r>
          </a:p>
        </p:txBody>
      </p:sp>
      <p:sp>
        <p:nvSpPr>
          <p:cNvPr id="47108" name="Text Box 4"/>
          <p:cNvSpPr txBox="1">
            <a:spLocks noChangeArrowheads="1"/>
          </p:cNvSpPr>
          <p:nvPr/>
        </p:nvSpPr>
        <p:spPr bwMode="auto">
          <a:xfrm>
            <a:off x="762000" y="3657600"/>
            <a:ext cx="7401385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>
              <a:buClr>
                <a:srgbClr val="C00000"/>
              </a:buClr>
              <a:buFont typeface="Wingdings" pitchFamily="2" charset="2"/>
              <a:buChar char="Ø"/>
            </a:pPr>
            <a:r>
              <a:rPr lang="en-US" sz="3200" dirty="0">
                <a:solidFill>
                  <a:schemeClr val="bg1"/>
                </a:solidFill>
              </a:rPr>
              <a:t> </a:t>
            </a:r>
            <a:r>
              <a:rPr lang="en-US" sz="3200" dirty="0">
                <a:solidFill>
                  <a:srgbClr val="000000"/>
                </a:solidFill>
              </a:rPr>
              <a:t>Metals by another metal</a:t>
            </a:r>
          </a:p>
          <a:p>
            <a:pPr eaLnBrk="0" hangingPunct="0">
              <a:buClr>
                <a:srgbClr val="C00000"/>
              </a:buClr>
              <a:buFont typeface="Wingdings" pitchFamily="2" charset="2"/>
              <a:buChar char="Ø"/>
            </a:pPr>
            <a:r>
              <a:rPr lang="en-US" sz="3200" dirty="0">
                <a:solidFill>
                  <a:srgbClr val="000000"/>
                </a:solidFill>
              </a:rPr>
              <a:t> Hydrogen in water by a metal</a:t>
            </a:r>
          </a:p>
          <a:p>
            <a:pPr eaLnBrk="0" hangingPunct="0">
              <a:buClr>
                <a:srgbClr val="C00000"/>
              </a:buClr>
              <a:buFont typeface="Wingdings" pitchFamily="2" charset="2"/>
              <a:buChar char="Ø"/>
            </a:pPr>
            <a:r>
              <a:rPr lang="en-US" sz="3200" dirty="0">
                <a:solidFill>
                  <a:srgbClr val="000000"/>
                </a:solidFill>
              </a:rPr>
              <a:t> Hydrogen in an acid by a metal</a:t>
            </a:r>
          </a:p>
          <a:p>
            <a:pPr eaLnBrk="0" hangingPunct="0">
              <a:buClr>
                <a:srgbClr val="C00000"/>
              </a:buClr>
              <a:buFont typeface="Wingdings" pitchFamily="2" charset="2"/>
              <a:buChar char="Ø"/>
            </a:pPr>
            <a:r>
              <a:rPr lang="en-US" sz="3200" dirty="0">
                <a:solidFill>
                  <a:srgbClr val="000000"/>
                </a:solidFill>
              </a:rPr>
              <a:t> Halogens by more active halogens</a:t>
            </a:r>
          </a:p>
        </p:txBody>
      </p:sp>
      <p:sp>
        <p:nvSpPr>
          <p:cNvPr id="47109" name="Text Box 5"/>
          <p:cNvSpPr txBox="1">
            <a:spLocks noChangeArrowheads="1"/>
          </p:cNvSpPr>
          <p:nvPr/>
        </p:nvSpPr>
        <p:spPr bwMode="auto">
          <a:xfrm>
            <a:off x="2133600" y="1066800"/>
            <a:ext cx="493115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sz="32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 +  BX  </a:t>
            </a:r>
            <a:r>
              <a:rPr lang="en-US" sz="32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  AX  +  B</a:t>
            </a:r>
            <a:endParaRPr lang="en-US" sz="32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7110" name="Text Box 6"/>
          <p:cNvSpPr txBox="1">
            <a:spLocks noChangeArrowheads="1"/>
          </p:cNvSpPr>
          <p:nvPr/>
        </p:nvSpPr>
        <p:spPr bwMode="auto">
          <a:xfrm>
            <a:off x="2133600" y="1828800"/>
            <a:ext cx="4854214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sz="32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BX  +  Y  </a:t>
            </a:r>
            <a:r>
              <a:rPr lang="en-US" sz="32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  BY  +  X</a:t>
            </a:r>
            <a:endParaRPr lang="en-US" sz="32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7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7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471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471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471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4710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07" grpId="0" autoUpdateAnimBg="0"/>
      <p:bldP spid="47108" grpId="0" build="p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>
          <a:xfrm>
            <a:off x="3505200" y="0"/>
            <a:ext cx="5181600" cy="1524000"/>
          </a:xfrm>
        </p:spPr>
        <p:txBody>
          <a:bodyPr/>
          <a:lstStyle/>
          <a:p>
            <a:r>
              <a:rPr lang="en-US" u="sng" dirty="0">
                <a:solidFill>
                  <a:schemeClr val="bg1">
                    <a:lumMod val="75000"/>
                  </a:schemeClr>
                </a:solidFill>
              </a:rPr>
              <a:t>The Activity Series </a:t>
            </a:r>
            <a:r>
              <a:rPr lang="en-US" u="sng" dirty="0" smtClean="0">
                <a:solidFill>
                  <a:schemeClr val="bg1">
                    <a:lumMod val="75000"/>
                  </a:schemeClr>
                </a:solidFill>
              </a:rPr>
              <a:t/>
            </a:r>
            <a:br>
              <a:rPr lang="en-US" u="sng" dirty="0" smtClean="0">
                <a:solidFill>
                  <a:schemeClr val="bg1">
                    <a:lumMod val="75000"/>
                  </a:schemeClr>
                </a:solidFill>
              </a:rPr>
            </a:br>
            <a:r>
              <a:rPr lang="en-US" u="sng" dirty="0" smtClean="0">
                <a:solidFill>
                  <a:schemeClr val="bg1">
                    <a:lumMod val="75000"/>
                  </a:schemeClr>
                </a:solidFill>
              </a:rPr>
              <a:t>of </a:t>
            </a:r>
            <a:r>
              <a:rPr lang="en-US" u="sng" dirty="0">
                <a:solidFill>
                  <a:schemeClr val="bg1">
                    <a:lumMod val="75000"/>
                  </a:schemeClr>
                </a:solidFill>
              </a:rPr>
              <a:t>the Metals</a:t>
            </a:r>
          </a:p>
        </p:txBody>
      </p:sp>
      <p:sp>
        <p:nvSpPr>
          <p:cNvPr id="48131" name="Text Box 3"/>
          <p:cNvSpPr txBox="1">
            <a:spLocks noChangeArrowheads="1"/>
          </p:cNvSpPr>
          <p:nvPr/>
        </p:nvSpPr>
        <p:spPr bwMode="auto">
          <a:xfrm>
            <a:off x="304800" y="117693"/>
            <a:ext cx="2590800" cy="6186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>
              <a:buFontTx/>
              <a:buBlip>
                <a:blip r:embed="rId3"/>
              </a:buBlip>
            </a:pPr>
            <a:r>
              <a:rPr lang="en-US" sz="2200" dirty="0">
                <a:solidFill>
                  <a:schemeClr val="accent6">
                    <a:lumMod val="75000"/>
                  </a:schemeClr>
                </a:solidFill>
              </a:rPr>
              <a:t>  Lithium</a:t>
            </a:r>
          </a:p>
          <a:p>
            <a:pPr eaLnBrk="0" hangingPunct="0">
              <a:buFontTx/>
              <a:buBlip>
                <a:blip r:embed="rId3"/>
              </a:buBlip>
            </a:pPr>
            <a:r>
              <a:rPr lang="en-US" sz="2200" dirty="0">
                <a:solidFill>
                  <a:schemeClr val="accent6">
                    <a:lumMod val="75000"/>
                  </a:schemeClr>
                </a:solidFill>
              </a:rPr>
              <a:t>  Potassium</a:t>
            </a:r>
          </a:p>
          <a:p>
            <a:pPr eaLnBrk="0" hangingPunct="0">
              <a:buFontTx/>
              <a:buBlip>
                <a:blip r:embed="rId3"/>
              </a:buBlip>
            </a:pPr>
            <a:r>
              <a:rPr lang="en-US" sz="2200" dirty="0">
                <a:solidFill>
                  <a:schemeClr val="accent6">
                    <a:lumMod val="75000"/>
                  </a:schemeClr>
                </a:solidFill>
              </a:rPr>
              <a:t>  Calcium</a:t>
            </a:r>
          </a:p>
          <a:p>
            <a:pPr eaLnBrk="0" hangingPunct="0">
              <a:buFontTx/>
              <a:buBlip>
                <a:blip r:embed="rId3"/>
              </a:buBlip>
            </a:pPr>
            <a:r>
              <a:rPr lang="en-US" sz="2200" dirty="0">
                <a:solidFill>
                  <a:schemeClr val="accent6">
                    <a:lumMod val="75000"/>
                  </a:schemeClr>
                </a:solidFill>
              </a:rPr>
              <a:t>  Sodium</a:t>
            </a:r>
          </a:p>
          <a:p>
            <a:pPr eaLnBrk="0" hangingPunct="0">
              <a:buFontTx/>
              <a:buBlip>
                <a:blip r:embed="rId3"/>
              </a:buBlip>
            </a:pPr>
            <a:r>
              <a:rPr lang="en-US" sz="2200" dirty="0">
                <a:solidFill>
                  <a:schemeClr val="accent6">
                    <a:lumMod val="75000"/>
                  </a:schemeClr>
                </a:solidFill>
              </a:rPr>
              <a:t>  Magnesium</a:t>
            </a:r>
          </a:p>
          <a:p>
            <a:pPr eaLnBrk="0" hangingPunct="0">
              <a:buFontTx/>
              <a:buBlip>
                <a:blip r:embed="rId3"/>
              </a:buBlip>
            </a:pPr>
            <a:r>
              <a:rPr lang="en-US" sz="2200" dirty="0">
                <a:solidFill>
                  <a:schemeClr val="accent6">
                    <a:lumMod val="75000"/>
                  </a:schemeClr>
                </a:solidFill>
              </a:rPr>
              <a:t>  Aluminum</a:t>
            </a:r>
          </a:p>
          <a:p>
            <a:pPr eaLnBrk="0" hangingPunct="0">
              <a:buFontTx/>
              <a:buBlip>
                <a:blip r:embed="rId3"/>
              </a:buBlip>
            </a:pPr>
            <a:r>
              <a:rPr lang="en-US" sz="2200" dirty="0">
                <a:solidFill>
                  <a:schemeClr val="accent6">
                    <a:lumMod val="75000"/>
                  </a:schemeClr>
                </a:solidFill>
              </a:rPr>
              <a:t>  Zinc</a:t>
            </a:r>
          </a:p>
          <a:p>
            <a:pPr eaLnBrk="0" hangingPunct="0">
              <a:buFontTx/>
              <a:buBlip>
                <a:blip r:embed="rId3"/>
              </a:buBlip>
            </a:pPr>
            <a:r>
              <a:rPr lang="en-US" sz="2200" dirty="0">
                <a:solidFill>
                  <a:schemeClr val="accent6">
                    <a:lumMod val="75000"/>
                  </a:schemeClr>
                </a:solidFill>
              </a:rPr>
              <a:t>  Chromium</a:t>
            </a:r>
          </a:p>
          <a:p>
            <a:pPr eaLnBrk="0" hangingPunct="0">
              <a:buFontTx/>
              <a:buBlip>
                <a:blip r:embed="rId3"/>
              </a:buBlip>
            </a:pPr>
            <a:r>
              <a:rPr lang="en-US" sz="2200" dirty="0">
                <a:solidFill>
                  <a:schemeClr val="accent6">
                    <a:lumMod val="75000"/>
                  </a:schemeClr>
                </a:solidFill>
              </a:rPr>
              <a:t>  Iron</a:t>
            </a:r>
          </a:p>
          <a:p>
            <a:pPr eaLnBrk="0" hangingPunct="0">
              <a:buFontTx/>
              <a:buBlip>
                <a:blip r:embed="rId3"/>
              </a:buBlip>
            </a:pPr>
            <a:r>
              <a:rPr lang="en-US" sz="2200" dirty="0">
                <a:solidFill>
                  <a:schemeClr val="accent6">
                    <a:lumMod val="75000"/>
                  </a:schemeClr>
                </a:solidFill>
              </a:rPr>
              <a:t>  Nickel</a:t>
            </a:r>
          </a:p>
          <a:p>
            <a:pPr eaLnBrk="0" hangingPunct="0">
              <a:buFontTx/>
              <a:buBlip>
                <a:blip r:embed="rId3"/>
              </a:buBlip>
            </a:pPr>
            <a:r>
              <a:rPr lang="en-US" sz="2200" dirty="0">
                <a:solidFill>
                  <a:schemeClr val="accent6">
                    <a:lumMod val="75000"/>
                  </a:schemeClr>
                </a:solidFill>
              </a:rPr>
              <a:t>  Lead</a:t>
            </a:r>
          </a:p>
          <a:p>
            <a:pPr eaLnBrk="0" hangingPunct="0">
              <a:buFontTx/>
              <a:buBlip>
                <a:blip r:embed="rId3"/>
              </a:buBlip>
            </a:pPr>
            <a:r>
              <a:rPr lang="en-US" sz="2200" dirty="0">
                <a:solidFill>
                  <a:schemeClr val="accent6">
                    <a:lumMod val="75000"/>
                  </a:schemeClr>
                </a:solidFill>
              </a:rPr>
              <a:t>  </a:t>
            </a:r>
            <a:r>
              <a:rPr lang="en-US" sz="2200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Hydrogen</a:t>
            </a:r>
          </a:p>
          <a:p>
            <a:pPr eaLnBrk="0" hangingPunct="0">
              <a:buFontTx/>
              <a:buBlip>
                <a:blip r:embed="rId3"/>
              </a:buBlip>
            </a:pPr>
            <a:r>
              <a:rPr lang="en-US" sz="2200" dirty="0">
                <a:solidFill>
                  <a:schemeClr val="accent6">
                    <a:lumMod val="75000"/>
                  </a:schemeClr>
                </a:solidFill>
              </a:rPr>
              <a:t>  Bismuth</a:t>
            </a:r>
          </a:p>
          <a:p>
            <a:pPr eaLnBrk="0" hangingPunct="0">
              <a:buFontTx/>
              <a:buBlip>
                <a:blip r:embed="rId3"/>
              </a:buBlip>
            </a:pPr>
            <a:r>
              <a:rPr lang="en-US" sz="2200" dirty="0">
                <a:solidFill>
                  <a:schemeClr val="accent6">
                    <a:lumMod val="75000"/>
                  </a:schemeClr>
                </a:solidFill>
              </a:rPr>
              <a:t>  Copper</a:t>
            </a:r>
          </a:p>
          <a:p>
            <a:pPr eaLnBrk="0" hangingPunct="0">
              <a:buFontTx/>
              <a:buBlip>
                <a:blip r:embed="rId3"/>
              </a:buBlip>
            </a:pPr>
            <a:r>
              <a:rPr lang="en-US" sz="2200" dirty="0">
                <a:solidFill>
                  <a:schemeClr val="accent6">
                    <a:lumMod val="75000"/>
                  </a:schemeClr>
                </a:solidFill>
              </a:rPr>
              <a:t>  Mercury</a:t>
            </a:r>
          </a:p>
          <a:p>
            <a:pPr eaLnBrk="0" hangingPunct="0">
              <a:buFontTx/>
              <a:buBlip>
                <a:blip r:embed="rId3"/>
              </a:buBlip>
            </a:pPr>
            <a:r>
              <a:rPr lang="en-US" sz="2200" dirty="0">
                <a:solidFill>
                  <a:schemeClr val="accent6">
                    <a:lumMod val="75000"/>
                  </a:schemeClr>
                </a:solidFill>
              </a:rPr>
              <a:t>  Silver</a:t>
            </a:r>
          </a:p>
          <a:p>
            <a:pPr eaLnBrk="0" hangingPunct="0">
              <a:buFontTx/>
              <a:buBlip>
                <a:blip r:embed="rId3"/>
              </a:buBlip>
            </a:pPr>
            <a:r>
              <a:rPr lang="en-US" sz="2200" dirty="0">
                <a:solidFill>
                  <a:schemeClr val="accent6">
                    <a:lumMod val="75000"/>
                  </a:schemeClr>
                </a:solidFill>
              </a:rPr>
              <a:t>  Platinum</a:t>
            </a:r>
          </a:p>
          <a:p>
            <a:pPr eaLnBrk="0" hangingPunct="0">
              <a:buFontTx/>
              <a:buBlip>
                <a:blip r:embed="rId3"/>
              </a:buBlip>
            </a:pPr>
            <a:r>
              <a:rPr lang="en-US" sz="2200" dirty="0">
                <a:solidFill>
                  <a:schemeClr val="accent6">
                    <a:lumMod val="75000"/>
                  </a:schemeClr>
                </a:solidFill>
              </a:rPr>
              <a:t>  Gold</a:t>
            </a:r>
          </a:p>
        </p:txBody>
      </p:sp>
      <p:sp>
        <p:nvSpPr>
          <p:cNvPr id="48132" name="Text Box 4"/>
          <p:cNvSpPr txBox="1">
            <a:spLocks noChangeArrowheads="1"/>
          </p:cNvSpPr>
          <p:nvPr/>
        </p:nvSpPr>
        <p:spPr bwMode="auto">
          <a:xfrm>
            <a:off x="3200400" y="1600200"/>
            <a:ext cx="5410200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>
              <a:buFont typeface="Wingdings" pitchFamily="2" charset="2"/>
              <a:buChar char="q"/>
            </a:pP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sz="2800" dirty="0" smtClean="0">
                <a:solidFill>
                  <a:srgbClr val="000000"/>
                </a:solidFill>
              </a:rPr>
              <a:t>Metals </a:t>
            </a:r>
            <a:r>
              <a:rPr lang="en-US" sz="2800" dirty="0">
                <a:solidFill>
                  <a:srgbClr val="000000"/>
                </a:solidFill>
              </a:rPr>
              <a:t>can replace other </a:t>
            </a:r>
            <a:r>
              <a:rPr lang="en-US" sz="2800" dirty="0" smtClean="0">
                <a:solidFill>
                  <a:srgbClr val="000000"/>
                </a:solidFill>
              </a:rPr>
              <a:t>metals provided that </a:t>
            </a:r>
            <a:r>
              <a:rPr lang="en-US" sz="2800" dirty="0">
                <a:solidFill>
                  <a:srgbClr val="000000"/>
                </a:solidFill>
              </a:rPr>
              <a:t>they are above </a:t>
            </a:r>
            <a:r>
              <a:rPr lang="en-US" sz="2800" dirty="0" smtClean="0">
                <a:solidFill>
                  <a:srgbClr val="000000"/>
                </a:solidFill>
              </a:rPr>
              <a:t>the metal </a:t>
            </a:r>
            <a:r>
              <a:rPr lang="en-US" sz="2800" dirty="0">
                <a:solidFill>
                  <a:srgbClr val="000000"/>
                </a:solidFill>
              </a:rPr>
              <a:t>that they are trying to </a:t>
            </a:r>
            <a:r>
              <a:rPr lang="en-US" sz="2800" dirty="0" smtClean="0">
                <a:solidFill>
                  <a:srgbClr val="000000"/>
                </a:solidFill>
              </a:rPr>
              <a:t>replace</a:t>
            </a:r>
          </a:p>
          <a:p>
            <a:pPr eaLnBrk="0" hangingPunct="0"/>
            <a:endParaRPr lang="en-US" sz="2800" dirty="0" smtClean="0">
              <a:solidFill>
                <a:srgbClr val="000000"/>
              </a:solidFill>
            </a:endParaRPr>
          </a:p>
          <a:p>
            <a:pPr eaLnBrk="0" hangingPunct="0">
              <a:buFont typeface="Wingdings" pitchFamily="2" charset="2"/>
              <a:buChar char="q"/>
            </a:pPr>
            <a:r>
              <a:rPr lang="en-US" sz="2800" dirty="0" smtClean="0">
                <a:solidFill>
                  <a:srgbClr val="000000"/>
                </a:solidFill>
              </a:rPr>
              <a:t> Metals above hydrogen can replace hydrogen in acids.</a:t>
            </a:r>
          </a:p>
          <a:p>
            <a:pPr eaLnBrk="0" hangingPunct="0"/>
            <a:endParaRPr lang="en-US" sz="2800" dirty="0" smtClean="0">
              <a:solidFill>
                <a:srgbClr val="000000"/>
              </a:solidFill>
            </a:endParaRPr>
          </a:p>
          <a:p>
            <a:pPr eaLnBrk="0" hangingPunct="0">
              <a:buFont typeface="Wingdings" pitchFamily="2" charset="2"/>
              <a:buChar char="q"/>
            </a:pPr>
            <a:r>
              <a:rPr lang="en-US" sz="2800" dirty="0">
                <a:solidFill>
                  <a:srgbClr val="000000"/>
                </a:solidFill>
              </a:rPr>
              <a:t> </a:t>
            </a:r>
            <a:r>
              <a:rPr lang="en-US" sz="2800" dirty="0" smtClean="0">
                <a:solidFill>
                  <a:srgbClr val="000000"/>
                </a:solidFill>
              </a:rPr>
              <a:t>Metals from sodium upward can replace hydrogen in water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81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81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813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8458200" cy="609600"/>
          </a:xfrm>
        </p:spPr>
        <p:txBody>
          <a:bodyPr/>
          <a:lstStyle/>
          <a:p>
            <a:r>
              <a:rPr lang="en-US" u="sng" dirty="0">
                <a:solidFill>
                  <a:schemeClr val="bg1">
                    <a:lumMod val="75000"/>
                  </a:schemeClr>
                </a:solidFill>
              </a:rPr>
              <a:t>The Activity Series of the Halogens</a:t>
            </a:r>
          </a:p>
        </p:txBody>
      </p:sp>
      <p:sp>
        <p:nvSpPr>
          <p:cNvPr id="49155" name="Text Box 3"/>
          <p:cNvSpPr txBox="1">
            <a:spLocks noChangeArrowheads="1"/>
          </p:cNvSpPr>
          <p:nvPr/>
        </p:nvSpPr>
        <p:spPr bwMode="auto">
          <a:xfrm>
            <a:off x="457200" y="1138297"/>
            <a:ext cx="2225609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>
              <a:buFontTx/>
              <a:buBlip>
                <a:blip r:embed="rId3"/>
              </a:buBlip>
            </a:pPr>
            <a:r>
              <a:rPr lang="en-US" sz="3200" dirty="0">
                <a:solidFill>
                  <a:schemeClr val="accent6">
                    <a:lumMod val="50000"/>
                  </a:schemeClr>
                </a:solidFill>
              </a:rPr>
              <a:t> Fluorine</a:t>
            </a:r>
          </a:p>
          <a:p>
            <a:pPr eaLnBrk="0" hangingPunct="0">
              <a:buFontTx/>
              <a:buBlip>
                <a:blip r:embed="rId3"/>
              </a:buBlip>
            </a:pPr>
            <a:r>
              <a:rPr lang="en-US" sz="3200" dirty="0">
                <a:solidFill>
                  <a:schemeClr val="accent6">
                    <a:lumMod val="50000"/>
                  </a:schemeClr>
                </a:solidFill>
              </a:rPr>
              <a:t> Chlorine</a:t>
            </a:r>
          </a:p>
          <a:p>
            <a:pPr eaLnBrk="0" hangingPunct="0">
              <a:buFontTx/>
              <a:buBlip>
                <a:blip r:embed="rId3"/>
              </a:buBlip>
            </a:pPr>
            <a:r>
              <a:rPr lang="en-US" sz="3200" dirty="0">
                <a:solidFill>
                  <a:schemeClr val="accent6">
                    <a:lumMod val="50000"/>
                  </a:schemeClr>
                </a:solidFill>
              </a:rPr>
              <a:t> Bromine</a:t>
            </a:r>
          </a:p>
          <a:p>
            <a:pPr eaLnBrk="0" hangingPunct="0">
              <a:buFontTx/>
              <a:buBlip>
                <a:blip r:embed="rId3"/>
              </a:buBlip>
            </a:pPr>
            <a:r>
              <a:rPr lang="en-US" sz="3200" dirty="0">
                <a:solidFill>
                  <a:schemeClr val="accent6">
                    <a:lumMod val="50000"/>
                  </a:schemeClr>
                </a:solidFill>
              </a:rPr>
              <a:t> Iodine</a:t>
            </a:r>
          </a:p>
        </p:txBody>
      </p:sp>
      <p:sp>
        <p:nvSpPr>
          <p:cNvPr id="49156" name="Text Box 4"/>
          <p:cNvSpPr txBox="1">
            <a:spLocks noChangeArrowheads="1"/>
          </p:cNvSpPr>
          <p:nvPr/>
        </p:nvSpPr>
        <p:spPr bwMode="auto">
          <a:xfrm>
            <a:off x="3276600" y="1066800"/>
            <a:ext cx="5257800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/>
            <a:r>
              <a:rPr lang="en-US" sz="3200" dirty="0">
                <a:solidFill>
                  <a:srgbClr val="000000"/>
                </a:solidFill>
              </a:rPr>
              <a:t>Halogens can replace other </a:t>
            </a:r>
            <a:r>
              <a:rPr lang="en-US" sz="3200" dirty="0" smtClean="0">
                <a:solidFill>
                  <a:srgbClr val="000000"/>
                </a:solidFill>
              </a:rPr>
              <a:t>halogens </a:t>
            </a:r>
            <a:r>
              <a:rPr lang="en-US" sz="3200" dirty="0">
                <a:solidFill>
                  <a:srgbClr val="000000"/>
                </a:solidFill>
              </a:rPr>
              <a:t>in compounds, provided</a:t>
            </a:r>
          </a:p>
          <a:p>
            <a:pPr eaLnBrk="0" hangingPunct="0"/>
            <a:r>
              <a:rPr lang="en-US" sz="3200" dirty="0">
                <a:solidFill>
                  <a:srgbClr val="000000"/>
                </a:solidFill>
              </a:rPr>
              <a:t>that they are above the </a:t>
            </a:r>
            <a:r>
              <a:rPr lang="en-US" sz="3200" dirty="0" smtClean="0">
                <a:solidFill>
                  <a:srgbClr val="000000"/>
                </a:solidFill>
              </a:rPr>
              <a:t>halogen that </a:t>
            </a:r>
            <a:r>
              <a:rPr lang="en-US" sz="3200" dirty="0">
                <a:solidFill>
                  <a:srgbClr val="000000"/>
                </a:solidFill>
              </a:rPr>
              <a:t>they are trying to replace.</a:t>
            </a:r>
          </a:p>
        </p:txBody>
      </p:sp>
      <p:sp>
        <p:nvSpPr>
          <p:cNvPr id="49157" name="Text Box 5"/>
          <p:cNvSpPr txBox="1">
            <a:spLocks noChangeArrowheads="1"/>
          </p:cNvSpPr>
          <p:nvPr/>
        </p:nvSpPr>
        <p:spPr bwMode="auto">
          <a:xfrm>
            <a:off x="533400" y="4343400"/>
            <a:ext cx="3983783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sz="32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2NaCl(s) + F</a:t>
            </a:r>
            <a:r>
              <a:rPr lang="en-US" sz="3200" baseline="-25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en-US" sz="32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(g) </a:t>
            </a:r>
            <a:r>
              <a:rPr lang="en-US" sz="32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</a:t>
            </a:r>
            <a:endParaRPr lang="en-US" sz="32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9158" name="Text Box 6"/>
          <p:cNvSpPr txBox="1">
            <a:spLocks noChangeArrowheads="1"/>
          </p:cNvSpPr>
          <p:nvPr/>
        </p:nvSpPr>
        <p:spPr bwMode="auto">
          <a:xfrm>
            <a:off x="4648200" y="4343400"/>
            <a:ext cx="340349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sz="32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2NaF(s) + Cl</a:t>
            </a:r>
            <a:r>
              <a:rPr lang="en-US" sz="3200" baseline="-25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2</a:t>
            </a:r>
            <a:r>
              <a:rPr lang="en-US" sz="32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(g)</a:t>
            </a:r>
          </a:p>
        </p:txBody>
      </p:sp>
      <p:sp>
        <p:nvSpPr>
          <p:cNvPr id="49159" name="Text Box 7"/>
          <p:cNvSpPr txBox="1">
            <a:spLocks noChangeArrowheads="1"/>
          </p:cNvSpPr>
          <p:nvPr/>
        </p:nvSpPr>
        <p:spPr bwMode="auto">
          <a:xfrm>
            <a:off x="609600" y="5105400"/>
            <a:ext cx="4126451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sz="32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MgCl</a:t>
            </a:r>
            <a:r>
              <a:rPr lang="en-US" sz="3200" baseline="-25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en-US" sz="32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(s) + Br</a:t>
            </a:r>
            <a:r>
              <a:rPr lang="en-US" sz="3200" baseline="-25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en-US" sz="32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(g) </a:t>
            </a:r>
            <a:r>
              <a:rPr lang="en-US" sz="32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</a:t>
            </a:r>
            <a:endParaRPr lang="en-US" sz="32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9160" name="Text Box 8"/>
          <p:cNvSpPr txBox="1">
            <a:spLocks noChangeArrowheads="1"/>
          </p:cNvSpPr>
          <p:nvPr/>
        </p:nvSpPr>
        <p:spPr bwMode="auto">
          <a:xfrm>
            <a:off x="4724400" y="5105400"/>
            <a:ext cx="881973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sz="32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???</a:t>
            </a:r>
          </a:p>
        </p:txBody>
      </p:sp>
      <p:sp>
        <p:nvSpPr>
          <p:cNvPr id="49161" name="Text Box 9"/>
          <p:cNvSpPr txBox="1">
            <a:spLocks noChangeArrowheads="1"/>
          </p:cNvSpPr>
          <p:nvPr/>
        </p:nvSpPr>
        <p:spPr bwMode="auto">
          <a:xfrm>
            <a:off x="4800600" y="5105400"/>
            <a:ext cx="258436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sz="32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 Reaction</a:t>
            </a:r>
          </a:p>
        </p:txBody>
      </p:sp>
      <p:sp>
        <p:nvSpPr>
          <p:cNvPr id="49162" name="Text Box 10"/>
          <p:cNvSpPr txBox="1">
            <a:spLocks noChangeArrowheads="1"/>
          </p:cNvSpPr>
          <p:nvPr/>
        </p:nvSpPr>
        <p:spPr bwMode="auto">
          <a:xfrm>
            <a:off x="4572000" y="4343400"/>
            <a:ext cx="881973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sz="32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???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9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9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9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49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7" grpId="0" autoUpdateAnimBg="0"/>
      <p:bldP spid="49158" grpId="0" autoUpdateAnimBg="0"/>
      <p:bldP spid="49159" grpId="0" autoUpdateAnimBg="0"/>
      <p:bldP spid="49160" grpId="0" autoUpdateAnimBg="0"/>
      <p:bldP spid="49161" grpId="0" autoUpdateAnimBg="0"/>
      <p:bldP spid="49162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228600"/>
            <a:ext cx="8229600" cy="838200"/>
          </a:xfrm>
        </p:spPr>
        <p:txBody>
          <a:bodyPr/>
          <a:lstStyle/>
          <a:p>
            <a:r>
              <a:rPr lang="en-US" u="sng" dirty="0">
                <a:solidFill>
                  <a:schemeClr val="bg1">
                    <a:lumMod val="75000"/>
                  </a:schemeClr>
                </a:solidFill>
              </a:rPr>
              <a:t>Double Replacement Reactions</a:t>
            </a:r>
          </a:p>
        </p:txBody>
      </p:sp>
      <p:sp>
        <p:nvSpPr>
          <p:cNvPr id="50179" name="Text Box 3"/>
          <p:cNvSpPr txBox="1">
            <a:spLocks noChangeArrowheads="1"/>
          </p:cNvSpPr>
          <p:nvPr/>
        </p:nvSpPr>
        <p:spPr bwMode="auto">
          <a:xfrm>
            <a:off x="685800" y="1143000"/>
            <a:ext cx="75438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/>
            <a:r>
              <a:rPr lang="en-US" sz="3200" dirty="0">
                <a:solidFill>
                  <a:srgbClr val="000000"/>
                </a:solidFill>
              </a:rPr>
              <a:t>The ions of two compounds exchange places in </a:t>
            </a:r>
            <a:r>
              <a:rPr lang="en-US" sz="3200" dirty="0" smtClean="0">
                <a:solidFill>
                  <a:srgbClr val="000000"/>
                </a:solidFill>
              </a:rPr>
              <a:t>an aqueous </a:t>
            </a:r>
            <a:r>
              <a:rPr lang="en-US" sz="3200" dirty="0">
                <a:solidFill>
                  <a:srgbClr val="000000"/>
                </a:solidFill>
              </a:rPr>
              <a:t>solution to form two new compounds.</a:t>
            </a:r>
          </a:p>
        </p:txBody>
      </p:sp>
      <p:sp>
        <p:nvSpPr>
          <p:cNvPr id="50180" name="Text Box 4"/>
          <p:cNvSpPr txBox="1">
            <a:spLocks noChangeArrowheads="1"/>
          </p:cNvSpPr>
          <p:nvPr/>
        </p:nvSpPr>
        <p:spPr bwMode="auto">
          <a:xfrm>
            <a:off x="1905000" y="3200400"/>
            <a:ext cx="5453737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sz="32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AX  +  BY  </a:t>
            </a:r>
            <a:r>
              <a:rPr lang="en-US" sz="32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  AY  +  BX</a:t>
            </a:r>
            <a:endParaRPr lang="en-US" sz="32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0181" name="Text Box 5"/>
          <p:cNvSpPr txBox="1">
            <a:spLocks noChangeArrowheads="1"/>
          </p:cNvSpPr>
          <p:nvPr/>
        </p:nvSpPr>
        <p:spPr bwMode="auto">
          <a:xfrm>
            <a:off x="685800" y="4114800"/>
            <a:ext cx="8001000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/>
            <a:r>
              <a:rPr lang="en-US" sz="3200" dirty="0">
                <a:solidFill>
                  <a:srgbClr val="000000"/>
                </a:solidFill>
              </a:rPr>
              <a:t>One of the compounds formed is usually a </a:t>
            </a:r>
            <a:r>
              <a:rPr lang="en-US" sz="3200" u="sng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precipitate</a:t>
            </a:r>
            <a:r>
              <a:rPr lang="en-US" sz="3200" dirty="0">
                <a:solidFill>
                  <a:srgbClr val="000000"/>
                </a:solidFill>
              </a:rPr>
              <a:t>, an </a:t>
            </a:r>
            <a:r>
              <a:rPr lang="en-US" sz="3200" u="sng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insoluble gas </a:t>
            </a:r>
            <a:r>
              <a:rPr lang="en-US" sz="3200" dirty="0">
                <a:solidFill>
                  <a:srgbClr val="000000"/>
                </a:solidFill>
              </a:rPr>
              <a:t>that bubbles out </a:t>
            </a:r>
            <a:r>
              <a:rPr lang="en-US" sz="3200" dirty="0" smtClean="0">
                <a:solidFill>
                  <a:srgbClr val="000000"/>
                </a:solidFill>
              </a:rPr>
              <a:t>of solution</a:t>
            </a:r>
            <a:r>
              <a:rPr lang="en-US" sz="3200" dirty="0">
                <a:solidFill>
                  <a:srgbClr val="000000"/>
                </a:solidFill>
              </a:rPr>
              <a:t>, or a </a:t>
            </a:r>
            <a:r>
              <a:rPr lang="en-US" sz="3200" u="sng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molecular compound</a:t>
            </a:r>
            <a:r>
              <a:rPr lang="en-US" sz="3200" dirty="0">
                <a:solidFill>
                  <a:srgbClr val="000000"/>
                </a:solidFill>
              </a:rPr>
              <a:t>, usually water.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0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01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01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01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01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01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79" grpId="0" autoUpdateAnimBg="0"/>
      <p:bldP spid="50180" grpId="0" autoUpdateAnimBg="0"/>
      <p:bldP spid="50181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0"/>
            <a:ext cx="7772400" cy="914400"/>
          </a:xfrm>
        </p:spPr>
        <p:txBody>
          <a:bodyPr/>
          <a:lstStyle/>
          <a:p>
            <a:r>
              <a:rPr lang="en-US" sz="4400" u="sng" dirty="0">
                <a:solidFill>
                  <a:schemeClr val="bg1">
                    <a:lumMod val="75000"/>
                  </a:schemeClr>
                </a:solidFill>
              </a:rPr>
              <a:t>Combustion Reactions</a:t>
            </a:r>
          </a:p>
        </p:txBody>
      </p:sp>
      <p:sp>
        <p:nvSpPr>
          <p:cNvPr id="51203" name="Text Box 3"/>
          <p:cNvSpPr txBox="1">
            <a:spLocks noChangeArrowheads="1"/>
          </p:cNvSpPr>
          <p:nvPr/>
        </p:nvSpPr>
        <p:spPr bwMode="auto">
          <a:xfrm>
            <a:off x="685800" y="990600"/>
            <a:ext cx="81534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/>
            <a:r>
              <a:rPr lang="en-US" sz="3200" dirty="0">
                <a:solidFill>
                  <a:srgbClr val="000000"/>
                </a:solidFill>
              </a:rPr>
              <a:t>A substance combines with oxygen, releasing a </a:t>
            </a:r>
            <a:r>
              <a:rPr lang="en-US" sz="3200" dirty="0" smtClean="0">
                <a:solidFill>
                  <a:srgbClr val="000000"/>
                </a:solidFill>
              </a:rPr>
              <a:t>large amount </a:t>
            </a:r>
            <a:r>
              <a:rPr lang="en-US" sz="3200" dirty="0">
                <a:solidFill>
                  <a:srgbClr val="000000"/>
                </a:solidFill>
              </a:rPr>
              <a:t>of energy in the form of light and heat.</a:t>
            </a:r>
          </a:p>
        </p:txBody>
      </p:sp>
      <p:sp>
        <p:nvSpPr>
          <p:cNvPr id="51204" name="Text Box 4"/>
          <p:cNvSpPr txBox="1">
            <a:spLocks noChangeArrowheads="1"/>
          </p:cNvSpPr>
          <p:nvPr/>
        </p:nvSpPr>
        <p:spPr bwMode="auto">
          <a:xfrm>
            <a:off x="381000" y="2539425"/>
            <a:ext cx="836863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>
              <a:buFontTx/>
              <a:buBlip>
                <a:blip r:embed="rId3"/>
              </a:buBlip>
            </a:pP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sz="3200" dirty="0">
                <a:solidFill>
                  <a:srgbClr val="000000"/>
                </a:solidFill>
              </a:rPr>
              <a:t>Reactive elements combine with oxygen</a:t>
            </a:r>
          </a:p>
        </p:txBody>
      </p:sp>
      <p:sp>
        <p:nvSpPr>
          <p:cNvPr id="51205" name="Text Box 5"/>
          <p:cNvSpPr txBox="1">
            <a:spLocks noChangeArrowheads="1"/>
          </p:cNvSpPr>
          <p:nvPr/>
        </p:nvSpPr>
        <p:spPr bwMode="auto">
          <a:xfrm>
            <a:off x="2133600" y="3048000"/>
            <a:ext cx="5245347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sz="3200" dirty="0">
                <a:solidFill>
                  <a:srgbClr val="C00000"/>
                </a:solidFill>
              </a:rPr>
              <a:t>P</a:t>
            </a:r>
            <a:r>
              <a:rPr lang="en-US" sz="3200" baseline="-25000" dirty="0">
                <a:solidFill>
                  <a:srgbClr val="C00000"/>
                </a:solidFill>
              </a:rPr>
              <a:t>4</a:t>
            </a:r>
            <a:r>
              <a:rPr lang="en-US" sz="3200" dirty="0">
                <a:solidFill>
                  <a:srgbClr val="C00000"/>
                </a:solidFill>
              </a:rPr>
              <a:t>(s) + 5O</a:t>
            </a:r>
            <a:r>
              <a:rPr lang="en-US" sz="3200" baseline="-25000" dirty="0">
                <a:solidFill>
                  <a:srgbClr val="C00000"/>
                </a:solidFill>
              </a:rPr>
              <a:t>2</a:t>
            </a:r>
            <a:r>
              <a:rPr lang="en-US" sz="3200" dirty="0">
                <a:solidFill>
                  <a:srgbClr val="C00000"/>
                </a:solidFill>
              </a:rPr>
              <a:t>(g) </a:t>
            </a:r>
            <a:r>
              <a:rPr lang="en-US" sz="3200" dirty="0">
                <a:solidFill>
                  <a:srgbClr val="C00000"/>
                </a:solidFill>
                <a:sym typeface="Wingdings" pitchFamily="2" charset="2"/>
              </a:rPr>
              <a:t> P</a:t>
            </a:r>
            <a:r>
              <a:rPr lang="en-US" sz="3200" baseline="-25000" dirty="0">
                <a:solidFill>
                  <a:srgbClr val="C00000"/>
                </a:solidFill>
                <a:sym typeface="Wingdings" pitchFamily="2" charset="2"/>
              </a:rPr>
              <a:t>4</a:t>
            </a:r>
            <a:r>
              <a:rPr lang="en-US" sz="3200" dirty="0">
                <a:solidFill>
                  <a:srgbClr val="C00000"/>
                </a:solidFill>
                <a:sym typeface="Wingdings" pitchFamily="2" charset="2"/>
              </a:rPr>
              <a:t>O</a:t>
            </a:r>
            <a:r>
              <a:rPr lang="en-US" sz="3200" baseline="-25000" dirty="0">
                <a:solidFill>
                  <a:srgbClr val="C00000"/>
                </a:solidFill>
                <a:sym typeface="Wingdings" pitchFamily="2" charset="2"/>
              </a:rPr>
              <a:t>10</a:t>
            </a:r>
            <a:r>
              <a:rPr lang="en-US" sz="3200" dirty="0">
                <a:solidFill>
                  <a:srgbClr val="C00000"/>
                </a:solidFill>
                <a:sym typeface="Wingdings" pitchFamily="2" charset="2"/>
              </a:rPr>
              <a:t>(s)</a:t>
            </a:r>
            <a:endParaRPr lang="en-US" sz="3200" dirty="0">
              <a:solidFill>
                <a:srgbClr val="C00000"/>
              </a:solidFill>
            </a:endParaRPr>
          </a:p>
        </p:txBody>
      </p:sp>
      <p:sp>
        <p:nvSpPr>
          <p:cNvPr id="51206" name="Text Box 6"/>
          <p:cNvSpPr txBox="1">
            <a:spLocks noChangeArrowheads="1"/>
          </p:cNvSpPr>
          <p:nvPr/>
        </p:nvSpPr>
        <p:spPr bwMode="auto">
          <a:xfrm>
            <a:off x="2133600" y="3733800"/>
            <a:ext cx="51911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dirty="0">
                <a:solidFill>
                  <a:srgbClr val="000000"/>
                </a:solidFill>
              </a:rPr>
              <a:t>(This is also a synthesis reaction)</a:t>
            </a:r>
          </a:p>
        </p:txBody>
      </p:sp>
      <p:sp>
        <p:nvSpPr>
          <p:cNvPr id="51207" name="Text Box 7"/>
          <p:cNvSpPr txBox="1">
            <a:spLocks noChangeArrowheads="1"/>
          </p:cNvSpPr>
          <p:nvPr/>
        </p:nvSpPr>
        <p:spPr bwMode="auto">
          <a:xfrm>
            <a:off x="381000" y="4114800"/>
            <a:ext cx="81534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>
              <a:buFontTx/>
              <a:buBlip>
                <a:blip r:embed="rId3"/>
              </a:buBlip>
            </a:pP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sz="3200" dirty="0">
                <a:solidFill>
                  <a:srgbClr val="000000"/>
                </a:solidFill>
              </a:rPr>
              <a:t>The burning of natural gas, wood, gasoline</a:t>
            </a:r>
          </a:p>
        </p:txBody>
      </p:sp>
      <p:sp>
        <p:nvSpPr>
          <p:cNvPr id="51208" name="Text Box 8"/>
          <p:cNvSpPr txBox="1">
            <a:spLocks noChangeArrowheads="1"/>
          </p:cNvSpPr>
          <p:nvPr/>
        </p:nvSpPr>
        <p:spPr bwMode="auto">
          <a:xfrm>
            <a:off x="762000" y="5334000"/>
            <a:ext cx="793518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sz="3200" dirty="0">
                <a:solidFill>
                  <a:srgbClr val="C00000"/>
                </a:solidFill>
              </a:rPr>
              <a:t>C</a:t>
            </a:r>
            <a:r>
              <a:rPr lang="en-US" sz="3200" baseline="-25000" dirty="0">
                <a:solidFill>
                  <a:srgbClr val="C00000"/>
                </a:solidFill>
              </a:rPr>
              <a:t>3</a:t>
            </a:r>
            <a:r>
              <a:rPr lang="en-US" sz="3200" dirty="0">
                <a:solidFill>
                  <a:srgbClr val="C00000"/>
                </a:solidFill>
              </a:rPr>
              <a:t>H</a:t>
            </a:r>
            <a:r>
              <a:rPr lang="en-US" sz="3200" baseline="-25000" dirty="0">
                <a:solidFill>
                  <a:srgbClr val="C00000"/>
                </a:solidFill>
              </a:rPr>
              <a:t>8</a:t>
            </a:r>
            <a:r>
              <a:rPr lang="en-US" sz="3200" dirty="0">
                <a:solidFill>
                  <a:srgbClr val="C00000"/>
                </a:solidFill>
              </a:rPr>
              <a:t>(g) + 5O</a:t>
            </a:r>
            <a:r>
              <a:rPr lang="en-US" sz="3200" baseline="-25000" dirty="0">
                <a:solidFill>
                  <a:srgbClr val="C00000"/>
                </a:solidFill>
              </a:rPr>
              <a:t>2</a:t>
            </a:r>
            <a:r>
              <a:rPr lang="en-US" sz="3200" dirty="0">
                <a:solidFill>
                  <a:srgbClr val="C00000"/>
                </a:solidFill>
              </a:rPr>
              <a:t>(g) </a:t>
            </a:r>
            <a:r>
              <a:rPr lang="en-US" sz="3200" dirty="0">
                <a:solidFill>
                  <a:srgbClr val="C00000"/>
                </a:solidFill>
                <a:sym typeface="Wingdings" pitchFamily="2" charset="2"/>
              </a:rPr>
              <a:t> 3CO</a:t>
            </a:r>
            <a:r>
              <a:rPr lang="en-US" sz="3200" baseline="-25000" dirty="0">
                <a:solidFill>
                  <a:srgbClr val="C00000"/>
                </a:solidFill>
                <a:sym typeface="Wingdings" pitchFamily="2" charset="2"/>
              </a:rPr>
              <a:t>2</a:t>
            </a:r>
            <a:r>
              <a:rPr lang="en-US" sz="3200" dirty="0">
                <a:solidFill>
                  <a:srgbClr val="C00000"/>
                </a:solidFill>
                <a:sym typeface="Wingdings" pitchFamily="2" charset="2"/>
              </a:rPr>
              <a:t>(g) + 4H</a:t>
            </a:r>
            <a:r>
              <a:rPr lang="en-US" sz="3200" baseline="-25000" dirty="0">
                <a:solidFill>
                  <a:srgbClr val="C00000"/>
                </a:solidFill>
                <a:sym typeface="Wingdings" pitchFamily="2" charset="2"/>
              </a:rPr>
              <a:t>2</a:t>
            </a:r>
            <a:r>
              <a:rPr lang="en-US" sz="3200" dirty="0">
                <a:solidFill>
                  <a:srgbClr val="C00000"/>
                </a:solidFill>
                <a:sym typeface="Wingdings" pitchFamily="2" charset="2"/>
              </a:rPr>
              <a:t>O(g)</a:t>
            </a:r>
            <a:endParaRPr lang="en-US" sz="32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12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12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12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12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12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12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12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12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12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12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04" grpId="0" autoUpdateAnimBg="0"/>
      <p:bldP spid="51205" grpId="0" autoUpdateAnimBg="0"/>
      <p:bldP spid="51206" grpId="0" autoUpdateAnimBg="0"/>
      <p:bldP spid="51207" grpId="0" autoUpdateAnimBg="0"/>
      <p:bldP spid="51208" grpId="0" autoUpdateAnimBg="0"/>
    </p:bldLst>
  </p:timing>
</p:sld>
</file>

<file path=ppt/theme/theme1.xml><?xml version="1.0" encoding="utf-8"?>
<a:theme xmlns:a="http://schemas.openxmlformats.org/drawingml/2006/main" name="chemistry">
  <a:themeElements>
    <a:clrScheme name="chemistry 8">
      <a:dk1>
        <a:srgbClr val="808080"/>
      </a:dk1>
      <a:lt1>
        <a:srgbClr val="FFFFFF"/>
      </a:lt1>
      <a:dk2>
        <a:srgbClr val="3366FF"/>
      </a:dk2>
      <a:lt2>
        <a:srgbClr val="FFFFFF"/>
      </a:lt2>
      <a:accent1>
        <a:srgbClr val="FFFF00"/>
      </a:accent1>
      <a:accent2>
        <a:srgbClr val="3333CC"/>
      </a:accent2>
      <a:accent3>
        <a:srgbClr val="ADB8FF"/>
      </a:accent3>
      <a:accent4>
        <a:srgbClr val="DADADA"/>
      </a:accent4>
      <a:accent5>
        <a:srgbClr val="FFFFAA"/>
      </a:accent5>
      <a:accent6>
        <a:srgbClr val="2D2DB9"/>
      </a:accent6>
      <a:hlink>
        <a:srgbClr val="CCCCFF"/>
      </a:hlink>
      <a:folHlink>
        <a:srgbClr val="B2B2B2"/>
      </a:folHlink>
    </a:clrScheme>
    <a:fontScheme name="chemistry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chemistry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hemistry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8">
        <a:dk1>
          <a:srgbClr val="808080"/>
        </a:dk1>
        <a:lt1>
          <a:srgbClr val="FFFFFF"/>
        </a:lt1>
        <a:dk2>
          <a:srgbClr val="3366FF"/>
        </a:dk2>
        <a:lt2>
          <a:srgbClr val="FFFFFF"/>
        </a:lt2>
        <a:accent1>
          <a:srgbClr val="FFFF00"/>
        </a:accent1>
        <a:accent2>
          <a:srgbClr val="3333CC"/>
        </a:accent2>
        <a:accent3>
          <a:srgbClr val="ADB8FF"/>
        </a:accent3>
        <a:accent4>
          <a:srgbClr val="DADADA"/>
        </a:accent4>
        <a:accent5>
          <a:srgbClr val="FFFFA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C:\WINDOWS\Application Data\Microsoft\Templates\chemistry.pot</Template>
  <TotalTime>572</TotalTime>
  <Words>1131</Words>
  <Application>Microsoft Office PowerPoint</Application>
  <PresentationFormat>Екран (4:3)</PresentationFormat>
  <Paragraphs>221</Paragraphs>
  <Slides>8</Slides>
  <Notes>8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8</vt:i4>
      </vt:variant>
    </vt:vector>
  </HeadingPairs>
  <TitlesOfParts>
    <vt:vector size="9" baseType="lpstr">
      <vt:lpstr>chemistry</vt:lpstr>
      <vt:lpstr>Reaction Types</vt:lpstr>
      <vt:lpstr>Combination (Synthesis) Reactions</vt:lpstr>
      <vt:lpstr>Decomposition Reactions</vt:lpstr>
      <vt:lpstr>Single Replacement Reactions</vt:lpstr>
      <vt:lpstr>The Activity Series  of the Metals</vt:lpstr>
      <vt:lpstr>The Activity Series of the Halogens</vt:lpstr>
      <vt:lpstr>Double Replacement Reactions</vt:lpstr>
      <vt:lpstr>Combustion Reactions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Andrew Allan</dc:creator>
  <cp:lastModifiedBy>RomaK</cp:lastModifiedBy>
  <cp:revision>162</cp:revision>
  <dcterms:created xsi:type="dcterms:W3CDTF">2001-07-10T23:23:53Z</dcterms:created>
  <dcterms:modified xsi:type="dcterms:W3CDTF">2015-09-02T10:06:20Z</dcterms:modified>
</cp:coreProperties>
</file>